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4"/>
  </p:sldMasterIdLst>
  <p:notesMasterIdLst>
    <p:notesMasterId r:id="rId30"/>
  </p:notesMasterIdLst>
  <p:sldIdLst>
    <p:sldId id="256" r:id="rId5"/>
    <p:sldId id="257" r:id="rId6"/>
    <p:sldId id="280" r:id="rId7"/>
    <p:sldId id="281" r:id="rId8"/>
    <p:sldId id="282" r:id="rId9"/>
    <p:sldId id="258" r:id="rId10"/>
    <p:sldId id="260" r:id="rId11"/>
    <p:sldId id="261" r:id="rId12"/>
    <p:sldId id="262" r:id="rId13"/>
    <p:sldId id="263" r:id="rId14"/>
    <p:sldId id="264" r:id="rId15"/>
    <p:sldId id="283" r:id="rId16"/>
    <p:sldId id="284" r:id="rId17"/>
    <p:sldId id="265" r:id="rId18"/>
    <p:sldId id="267" r:id="rId19"/>
    <p:sldId id="269" r:id="rId20"/>
    <p:sldId id="270" r:id="rId21"/>
    <p:sldId id="271" r:id="rId22"/>
    <p:sldId id="272" r:id="rId23"/>
    <p:sldId id="273" r:id="rId24"/>
    <p:sldId id="274" r:id="rId25"/>
    <p:sldId id="275" r:id="rId26"/>
    <p:sldId id="276" r:id="rId27"/>
    <p:sldId id="277" r:id="rId28"/>
    <p:sldId id="278"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1FD97A-ECCD-4FA7-91FE-599802D9032C}" v="5431" vWet="5435" dt="2023-03-08T21:38:51.786"/>
    <p1510:client id="{84E3AABE-251E-4A92-8D58-1E060EACE99A}" v="5047" dt="2023-03-08T22:49:15.1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4.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08T21:00:33.303"/>
    </inkml:context>
    <inkml:brush xml:id="br0">
      <inkml:brushProperty name="width" value="0.35" units="cm"/>
      <inkml:brushProperty name="height" value="0.35" units="cm"/>
      <inkml:brushProperty name="color" value="#FFFFFF"/>
    </inkml:brush>
  </inkml:definitions>
  <inkml:trace contextRef="#ctx0" brushRef="#br0">0 1666 24575,'38'-1'0,"46"-5"0,-70 4 0,-1 0 0,0-1 0,-1-1 0,1 0 0,0-1 0,-1 0 0,13-7 0,-5 0 0,2 2 0,-1 1 0,37-10 0,-21 7 0,-12 1 0,30-14 0,15-8 0,-46 25 0,-13 5 0,0-1 0,-1 0 0,1 0 0,-1-1 0,0-1 0,0 1 0,0-2 0,12-10 0,-21 16 0,1-1 0,-1 0 0,1 0 0,-1 0 0,0 0 0,0 0 0,0 0 0,0 0 0,0-1 0,0 1 0,-1 0 0,1-1 0,-1 1 0,0 0 0,0-1 0,1 1 0,-2 0 0,1-1 0,0 1 0,0 0 0,-1-1 0,1 1 0,-1 0 0,0 0 0,1-1 0,-1 1 0,0 0 0,0 0 0,-1 0 0,1 0 0,0 0 0,-1 0 0,-1-1 0,-1-2 0,0 1 0,0-1 0,0 2 0,-1-1 0,0 0 0,1 1 0,-1 0 0,-1 0 0,1 0 0,0 0 0,-1 1 0,-7-2 0,5 2 0,0 0 0,0 0 0,0-1 0,1 0 0,-1 0 0,-11-8 0,18 10 0,-1 0 0,0-1 0,0 1 0,1-1 0,-1 1 0,1-1 0,-1 0 0,1 0 0,0 1 0,0-1 0,-1 0 0,1 0 0,1 0 0,-1 0 0,0 0 0,0 0 0,1-1 0,-1 1 0,1 0 0,0 0 0,0 0 0,-1-1 0,2 1 0,-1 0 0,0 0 0,0 0 0,1-1 0,-1 1 0,2-3 0,-2 3 0,1 1 0,0-1 0,-1 1 0,1 0 0,0 0 0,-1-1 0,1 1 0,0 0 0,0 0 0,0 0 0,0 0 0,0 0 0,0 0 0,1 0 0,-1 1 0,0-1 0,0 0 0,1 0 0,-1 1 0,0-1 0,1 1 0,-1 0 0,1-1 0,-1 1 0,0 0 0,1 0 0,-1-1 0,1 1 0,-1 0 0,1 1 0,-1-1 0,0 0 0,1 0 0,-1 1 0,1-1 0,-1 0 0,0 1 0,2 0 0,8 3 0,0 1 0,-1 0 0,18 11 0,-23-13 0,47 27 0,41 27 0,-93-57 0,1 0 0,-1 0 0,0 0 0,0 0 0,1 1 0,-1-1 0,0 0 0,0 0 0,1 0 0,-1 0 0,0 1 0,0-1 0,0 0 0,1 0 0,-1 0 0,0 1 0,0-1 0,0 0 0,0 0 0,0 1 0,1-1 0,-1 0 0,0 1 0,0-1 0,0 0 0,0 0 0,0 1 0,0-1 0,0 0 0,0 0 0,0 1 0,0-1 0,0 0 0,0 1 0,0-1 0,0 1 0,-12 3 0,-19-2 0,29-2 0,-10 0 0,-2 0 0,0 0 0,-22 4 0,31-3 0,0 1 0,0-1 0,0 1 0,0 0 0,0 0 0,0 1 0,1 0 0,-1-1 0,1 1 0,-6 6 0,-11 14 0,18-19 0,0 0 0,0 0 0,0 0 0,0-1 0,0 0 0,-1 0 0,0 0 0,0 0 0,0 0 0,-7 3 0,11-6 0,0 0 0,-1 1 0,1-1 0,0 0 0,-1 0 0,1 0 0,0 0 0,-1 0 0,1 0 0,0 0 0,-1 0 0,1 0 0,0 0 0,-1 0 0,1 0 0,0 0 0,-1-1 0,1 1 0,0 0 0,-1 0 0,1 0 0,0 0 0,0 0 0,-1-1 0,1 1 0,0 0 0,0 0 0,-1-1 0,1 1 0,0 0 0,0 0 0,-1-1 0,1 1 0,0 0 0,0-1 0,0 1 0,-1-1 0,2-16 0,10-18 0,-9 31 0,0 0 0,1 0 0,-1 0 0,1 0 0,-1 1 0,1-1 0,1 1 0,-1-1 0,0 1 0,5-3 0,-7 5 0,0 1 0,1-1 0,-1 0 0,0 1 0,1-1 0,-1 1 0,1 0 0,-1-1 0,1 1 0,-1 0 0,1 0 0,-1 0 0,1 0 0,-1 0 0,1 0 0,-1 0 0,1 0 0,-1 1 0,1-1 0,-1 1 0,1-1 0,-1 1 0,1 0 0,-1-1 0,0 1 0,0 0 0,1 0 0,-1 0 0,0 0 0,0 0 0,0 0 0,0 0 0,0 0 0,2 3 0,8 12 0,0 0 0,0 1 0,-2 1 0,0-1 0,-1 1 0,7 23 0,-11-31 0,0-1 0,1 1 0,0-1 0,1-1 0,8 11 0,-7-9 0,0 0 0,-1 0 0,9 17 0,-11-15 0,-1-1 0,5 25 0,4 14 0,-12-50 0,0 1 0,0 0 0,0-1 0,0 1 0,1 0 0,-1-1 0,0 1 0,0 0 0,0-1 0,1 1 0,-1-1 0,0 1 0,1 0 0,-1-1 0,1 1 0,-1-1 0,1 1 0,-1-1 0,1 0 0,-1 1 0,1-1 0,-1 1 0,1-1 0,-1 0 0,1 1 0,0-1 0,0 0 0,0 0 0,-1-1 0,1 0 0,-1 1 0,1-1 0,0 0 0,-1 1 0,1-1 0,-1 0 0,0 0 0,1 0 0,-1 0 0,0 1 0,1-1 0,-1 0 0,0 0 0,0-1 0,6-42 0,-6 27 0,0 0 0,-1 0 0,-1-1 0,-1 1 0,0 0 0,-1 1 0,-1-1 0,-1 1 0,0 0 0,-1 0 0,0 0 0,-2 1 0,-9-14 0,7 10 0,1-1 0,1 0 0,-8-27 0,11 30 0,0-1 0,-2 1 0,0 0 0,-1 0 0,-12-18 0,14 24 0,1 0 0,0 0 0,1 0 0,0-1 0,0 0 0,2 0 0,-3-13 0,-8-24 0,3 20 0,2-1 0,2 0 0,-6-45 0,11 62 0,2 0 0,0 1 0,0-1 0,1 0 0,1 1 0,0-1 0,1 1 0,0-1 0,1 1 0,0 0 0,9-16 0,-9 20 0,5-7 0,-1-1 0,0 0 0,-1 0 0,-1-1 0,0 0 0,-2 0 0,6-34 0,-8 26 0,-2 0 0,-1 0 0,-1 0 0,0 0 0,-2 1 0,-14-46 0,17 67 0,0-1 0,-1 1 0,0 0 0,1-1 0,-1 1 0,-1 0 0,1 0 0,0 1 0,-1-1 0,1 0 0,-1 1 0,-3-3 0,5 4 0,-1 0 0,1 0 0,0 0 0,0 1 0,-1-1 0,1 0 0,0 1 0,0-1 0,-1 1 0,1 0 0,-1-1 0,1 1 0,0 0 0,-1 0 0,1 0 0,-1 0 0,1 0 0,-1 0 0,1 0 0,0 0 0,-1 1 0,1-1 0,0 1 0,-1-1 0,1 1 0,0-1 0,-1 1 0,1 0 0,0-1 0,0 1 0,0 0 0,-2 2 0,2-2 0,0 0 0,0 0 0,0 0 0,1 1 0,-1-1 0,0 0 0,1 1 0,-1-1 0,1 0 0,-1 1 0,1-1 0,0 0 0,0 1 0,-1-1 0,1 1 0,0-1 0,0 1 0,1-1 0,-1 1 0,0-1 0,1 2 0,11 31 0,-7-22 0,2 10 0,-1 1 0,-1 0 0,-1 1 0,-1-1 0,0 27 0,1-3 0,-3-39 0,1 0 0,1 0 0,-1 0 0,1 0 0,1-1 0,-1 1 0,1-1 0,0 0 0,1 0 0,0-1 0,0 1 0,1-1 0,-1 0 0,1 0 0,1-1 0,-1 0 0,1 0 0,0 0 0,0-1 0,0 0 0,15 6 0,-14-8 0,-1 0 0,1 0 0,-1 1 0,1 0 0,-1 1 0,0 0 0,0 0 0,-1 0 0,1 1 0,8 7 0,19 16 0,-33-27 0,0 0 0,1 0 0,-1 0 0,0-1 0,1 1 0,-1 0 0,0-1 0,1 1 0,-1-1 0,1 0 0,-1 1 0,1-1 0,-1 0 0,1 0 0,-1 0 0,1 0 0,-1 0 0,1 0 0,-1-1 0,1 1 0,-1 0 0,1-1 0,-1 1 0,1-1 0,1 0 0,-2 0 0,-1 0 0,1 1 0,0-1 0,-1 0 0,1 1 0,-1-1 0,1 0 0,-1 1 0,0-1 0,1 0 0,-1 0 0,0 0 0,1 1 0,-1-1 0,0 0 0,0 0 0,0 0 0,0 0 0,0 0 0,0 0 0,0 1 0,0-1 0,0 0 0,0 0 0,0 0 0,0 0 0,-1 1 0,0-2 0,-12-25 0,8 18 0,-27-61 0,26 54 0,-1 1 0,0-1 0,-1 1 0,0 1 0,-21-27 0,23 35 0,1 0 0,0 0 0,0 0 0,1-1 0,-1 0 0,2 0 0,-1 0 0,1 0 0,0 0 0,0-1 0,1 0 0,0 1 0,0-1 0,1 0 0,-1-14 0,2 10 0,-2-5 0,1-1 0,1 0 0,1 0 0,0 0 0,7-25 0,-2 30 0,0 13 0,3 17 0,-8-16 0,3-41 0,-4-14 0,-2-75 0,2 126 0,-1 1 0,1-1 0,-1 0 0,1 0 0,-1 0 0,0 0 0,0 1 0,0-1 0,-1 0 0,1 1 0,-1-1 0,1 1 0,-1 0 0,0-1 0,0 1 0,0 0 0,0 0 0,0 0 0,0 0 0,-1 1 0,1-1 0,-1 0 0,1 1 0,-1 0 0,1 0 0,-1-1 0,0 2 0,0-1 0,0 0 0,1 0 0,-1 1 0,0 0 0,0 0 0,0-1 0,0 2 0,0-1 0,0 0 0,-3 1 0,1 0 0,1-1 0,-1 1 0,0 0 0,0 1 0,1-1 0,-1 1 0,0 0 0,1 0 0,0 0 0,-1 1 0,1-1 0,0 1 0,0 0 0,1 1 0,-1-1 0,1 0 0,-1 1 0,1 0 0,0 0 0,1 0 0,-1 0 0,-2 6 0,0 8 0,2 0 0,0 0 0,1 0 0,1 0 0,1 0 0,4 34 0,-2-3 0,1-25 0,0 0 0,1-1 0,8 24 0,-3-11 0,-6-27 0,0 0 0,0 0 0,1 0 0,1-1 0,-1 1 0,1-1 0,1 0 0,9 10 0,17 28 0,-19-26 0,30 35 0,-30-40 0,0 1 0,-1 0 0,16 30 0,-21-31 0,0 0 0,-1 0 0,0 1 0,-2 0 0,0 0 0,0 0 0,-2 1 0,0-1 0,0 22 0,-2-4 68,-2 75 183,1-98-438,0-1 0,-1 0-1,-1 1 1,1-1 0,-2 0 0,1 0 0,-1-1 0,-6 10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41DD55-941C-4EFA-809F-46E7BB60F861}" type="datetimeFigureOut">
              <a:rPr lang="it-IT" smtClean="0"/>
              <a:t>09/03/2023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D14B7-AB10-476A-AEEF-EA83FDE8C81F}" type="slidenum">
              <a:rPr lang="it-IT" smtClean="0"/>
              <a:t>‹N›</a:t>
            </a:fld>
            <a:endParaRPr lang="it-IT"/>
          </a:p>
        </p:txBody>
      </p:sp>
    </p:spTree>
    <p:extLst>
      <p:ext uri="{BB962C8B-B14F-4D97-AF65-F5344CB8AC3E}">
        <p14:creationId xmlns:p14="http://schemas.microsoft.com/office/powerpoint/2010/main" val="838626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497D14B7-AB10-476A-AEEF-EA83FDE8C81F}" type="slidenum">
              <a:rPr lang="it-IT" smtClean="0"/>
              <a:t>2</a:t>
            </a:fld>
            <a:endParaRPr lang="it-IT"/>
          </a:p>
        </p:txBody>
      </p:sp>
    </p:spTree>
    <p:extLst>
      <p:ext uri="{BB962C8B-B14F-4D97-AF65-F5344CB8AC3E}">
        <p14:creationId xmlns:p14="http://schemas.microsoft.com/office/powerpoint/2010/main" val="838664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7D14B7-AB10-476A-AEEF-EA83FDE8C81F}"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5759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7D14B7-AB10-476A-AEEF-EA83FDE8C81F}"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2886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7D14B7-AB10-476A-AEEF-EA83FDE8C81F}"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4751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a:t>Fare clic per modificare lo stile del titolo dello schema</a:t>
            </a:r>
            <a:endParaRPr lang="en-US"/>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019609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a:t>Fare clic per modificare lo stile del titolo dello schema</a:t>
            </a:r>
            <a:endParaRPr lang="en-US"/>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231862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40566650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a:t>Fare clic per modificare lo stile del titolo dello schema</a:t>
            </a:r>
            <a:endParaRPr 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952139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a:t>Fare clic per modificare lo stile del titolo dello schema</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16878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a:t>Fare clic per modificare lo stile del titolo dello schema</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3313561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1683375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a:t>Fare clic per modificare lo stile del titolo dello schema</a:t>
            </a:r>
            <a:endParaRPr lang="en-US"/>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032061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it-IT"/>
              <a:t>Fare clic per modificare lo stile del titolo dello schema</a:t>
            </a:r>
            <a:endParaRPr lang="en-US"/>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1055203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a:t>Fare clic per modificare lo stile del titolo dello schema</a:t>
            </a:r>
            <a:endParaRPr lang="en-US"/>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2AC24A9-CCB6-4F8D-B8DB-C2F3692CFA5A}" type="datetimeFigureOut">
              <a:rPr lang="en-US" smtClean="0"/>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64008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a:p>
        </p:txBody>
      </p:sp>
      <p:sp>
        <p:nvSpPr>
          <p:cNvPr id="3" name="Content Placeholder 2"/>
          <p:cNvSpPr>
            <a:spLocks noGrp="1"/>
          </p:cNvSpPr>
          <p:nvPr>
            <p:ph sz="half" idx="1"/>
          </p:nvPr>
        </p:nvSpPr>
        <p:spPr>
          <a:xfrm>
            <a:off x="677334" y="2160589"/>
            <a:ext cx="4184035" cy="388077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5089970" y="2160589"/>
            <a:ext cx="4184034" cy="388077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02AC24A9-CCB6-4F8D-B8DB-C2F3692CFA5A}" type="datetimeFigureOut">
              <a:rPr lang="en-US" smtClean="0"/>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1897976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02AC24A9-CCB6-4F8D-B8DB-C2F3692CFA5A}" type="datetimeFigureOut">
              <a:rPr lang="en-US" smtClean="0"/>
              <a:t>3/9/2023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4081531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a:t>Fare clic per modificare lo stile del titolo dello schema</a:t>
            </a:r>
            <a:endParaRPr lang="en-US"/>
          </a:p>
        </p:txBody>
      </p:sp>
      <p:sp>
        <p:nvSpPr>
          <p:cNvPr id="3" name="Date Placeholder 2"/>
          <p:cNvSpPr>
            <a:spLocks noGrp="1"/>
          </p:cNvSpPr>
          <p:nvPr>
            <p:ph type="dt" sz="half" idx="10"/>
          </p:nvPr>
        </p:nvSpPr>
        <p:spPr/>
        <p:txBody>
          <a:bodyPr/>
          <a:lstStyle/>
          <a:p>
            <a:fld id="{02AC24A9-CCB6-4F8D-B8DB-C2F3692CFA5A}" type="datetimeFigureOut">
              <a:rPr lang="en-US" smtClean="0"/>
              <a:t>3/9/2023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90253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C24A9-CCB6-4F8D-B8DB-C2F3692CFA5A}" type="datetimeFigureOut">
              <a:rPr lang="en-US" smtClean="0"/>
              <a:t>3/9/2023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1185502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a:t>Fare clic per modificare lo stile del titolo dello schema</a:t>
            </a:r>
            <a:endParaRPr lang="en-US"/>
          </a:p>
        </p:txBody>
      </p:sp>
      <p:sp>
        <p:nvSpPr>
          <p:cNvPr id="3" name="Content Placeholder 2"/>
          <p:cNvSpPr>
            <a:spLocks noGrp="1"/>
          </p:cNvSpPr>
          <p:nvPr>
            <p:ph idx="1"/>
          </p:nvPr>
        </p:nvSpPr>
        <p:spPr>
          <a:xfrm>
            <a:off x="4760461" y="514924"/>
            <a:ext cx="4513541" cy="5526437"/>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2AC24A9-CCB6-4F8D-B8DB-C2F3692CFA5A}" type="datetimeFigureOut">
              <a:rPr lang="en-US" smtClean="0"/>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72483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a:t>Fare clic per modificare lo stile del titolo dello schema</a:t>
            </a:r>
            <a:endParaRPr lang="en-US"/>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2AC24A9-CCB6-4F8D-B8DB-C2F3692CFA5A}" type="datetimeFigureOut">
              <a:rPr lang="en-US" smtClean="0"/>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‹N›</a:t>
            </a:fld>
            <a:endParaRPr lang="en-US"/>
          </a:p>
        </p:txBody>
      </p:sp>
    </p:spTree>
    <p:extLst>
      <p:ext uri="{BB962C8B-B14F-4D97-AF65-F5344CB8AC3E}">
        <p14:creationId xmlns:p14="http://schemas.microsoft.com/office/powerpoint/2010/main" val="2918851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a:t>Fare clic per modificare lo stile del titolo dello schema</a:t>
            </a:r>
            <a:endParaRPr lang="en-US"/>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2AC24A9-CCB6-4F8D-B8DB-C2F3692CFA5A}" type="datetimeFigureOut">
              <a:rPr lang="en-US" smtClean="0"/>
              <a:t>3/9/2023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2DC25EE-239B-4C5F-AAD1-255A7D5F1EE2}" type="slidenum">
              <a:rPr lang="en-US" smtClean="0"/>
              <a:t>‹N›</a:t>
            </a:fld>
            <a:endParaRPr lang="en-US"/>
          </a:p>
        </p:txBody>
      </p:sp>
    </p:spTree>
    <p:extLst>
      <p:ext uri="{BB962C8B-B14F-4D97-AF65-F5344CB8AC3E}">
        <p14:creationId xmlns:p14="http://schemas.microsoft.com/office/powerpoint/2010/main" val="4282795746"/>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 id="2147483801" r:id="rId14"/>
    <p:sldLayoutId id="2147483802" r:id="rId15"/>
    <p:sldLayoutId id="214748380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customXml" Target="../ink/ink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F883428-4B62-6E90-E32F-28CA47E02014}"/>
              </a:ext>
            </a:extLst>
          </p:cNvPr>
          <p:cNvSpPr>
            <a:spLocks noGrp="1"/>
          </p:cNvSpPr>
          <p:nvPr>
            <p:ph type="ctrTitle"/>
          </p:nvPr>
        </p:nvSpPr>
        <p:spPr>
          <a:xfrm>
            <a:off x="457204" y="1858101"/>
            <a:ext cx="9144000" cy="2764028"/>
          </a:xfrm>
        </p:spPr>
        <p:txBody>
          <a:bodyPr anchor="ctr">
            <a:normAutofit/>
          </a:bodyPr>
          <a:lstStyle/>
          <a:p>
            <a:pPr algn="l"/>
            <a:r>
              <a:rPr lang="it-IT" sz="4800"/>
              <a:t>INQUIETANTI AZIONI A DISTANZA E RASSICURANTI IMPOSSIBILITÀ DI REAZIONI</a:t>
            </a:r>
          </a:p>
        </p:txBody>
      </p:sp>
      <p:sp>
        <p:nvSpPr>
          <p:cNvPr id="3" name="Sottotitolo 2">
            <a:extLst>
              <a:ext uri="{FF2B5EF4-FFF2-40B4-BE49-F238E27FC236}">
                <a16:creationId xmlns:a16="http://schemas.microsoft.com/office/drawing/2014/main" id="{D0DA62F6-C3AC-16BF-B904-FB0D2F4A410B}"/>
              </a:ext>
            </a:extLst>
          </p:cNvPr>
          <p:cNvSpPr>
            <a:spLocks noGrp="1"/>
          </p:cNvSpPr>
          <p:nvPr>
            <p:ph type="subTitle" idx="1"/>
          </p:nvPr>
        </p:nvSpPr>
        <p:spPr>
          <a:xfrm>
            <a:off x="597725" y="5645150"/>
            <a:ext cx="9627363" cy="631825"/>
          </a:xfrm>
        </p:spPr>
        <p:txBody>
          <a:bodyPr anchor="ctr">
            <a:normAutofit/>
          </a:bodyPr>
          <a:lstStyle/>
          <a:p>
            <a:pPr algn="l"/>
            <a:r>
              <a:rPr lang="it-IT" sz="2800"/>
              <a:t>Gennari Guglielmo, Pedroni Riccardo</a:t>
            </a:r>
          </a:p>
        </p:txBody>
      </p:sp>
    </p:spTree>
    <p:extLst>
      <p:ext uri="{BB962C8B-B14F-4D97-AF65-F5344CB8AC3E}">
        <p14:creationId xmlns:p14="http://schemas.microsoft.com/office/powerpoint/2010/main" val="2118566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84753C-E518-3BA8-81B3-5243F11A78F3}"/>
              </a:ext>
            </a:extLst>
          </p:cNvPr>
          <p:cNvSpPr>
            <a:spLocks noGrp="1"/>
          </p:cNvSpPr>
          <p:nvPr>
            <p:ph type="title"/>
          </p:nvPr>
        </p:nvSpPr>
        <p:spPr/>
        <p:txBody>
          <a:bodyPr/>
          <a:lstStyle/>
          <a:p>
            <a:r>
              <a:rPr lang="it-IT"/>
              <a:t>Il primo esperimento sull’entanglement</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FA362E6F-726C-C0FE-8A1B-FBEB671D9794}"/>
                  </a:ext>
                </a:extLst>
              </p:cNvPr>
              <p:cNvSpPr>
                <a:spLocks noGrp="1"/>
              </p:cNvSpPr>
              <p:nvPr>
                <p:ph idx="1"/>
              </p:nvPr>
            </p:nvSpPr>
            <p:spPr>
              <a:xfrm>
                <a:off x="677334" y="2160589"/>
                <a:ext cx="8596668" cy="4444862"/>
              </a:xfrm>
            </p:spPr>
            <p:txBody>
              <a:bodyPr/>
              <a:lstStyle/>
              <a:p>
                <a:r>
                  <a:rPr lang="it-IT"/>
                  <a:t>Bohn e </a:t>
                </a:r>
                <a:r>
                  <a:rPr lang="it-IT" err="1"/>
                  <a:t>Aharanov</a:t>
                </a:r>
                <a:r>
                  <a:rPr lang="it-IT"/>
                  <a:t> progettano il primo esperimento sulla correlazione quantistica usando fotoni </a:t>
                </a:r>
                <a:r>
                  <a:rPr lang="it-IT" err="1"/>
                  <a:t>entangled</a:t>
                </a:r>
                <a:r>
                  <a:rPr lang="it-IT"/>
                  <a:t> (sia spin paralleli che ortogonali).</a:t>
                </a:r>
              </a:p>
              <a:p>
                <a:r>
                  <a:rPr lang="it-IT"/>
                  <a:t>Assegnando «+1» o «-1» ai due stati e sostituendo </a:t>
                </a:r>
                <a14:m>
                  <m:oMath xmlns:m="http://schemas.openxmlformats.org/officeDocument/2006/math">
                    <m:f>
                      <m:fPr>
                        <m:ctrlPr>
                          <a:rPr lang="it-IT" b="0" i="1" smtClean="0">
                            <a:latin typeface="Cambria Math" panose="02040503050406030204" pitchFamily="18" charset="0"/>
                          </a:rPr>
                        </m:ctrlPr>
                      </m:fPr>
                      <m:num>
                        <m:r>
                          <a:rPr lang="it-IT" b="0" i="1" smtClean="0">
                            <a:latin typeface="Cambria Math" panose="02040503050406030204" pitchFamily="18" charset="0"/>
                          </a:rPr>
                          <m:t>𝛼</m:t>
                        </m:r>
                      </m:num>
                      <m:den>
                        <m:r>
                          <a:rPr lang="it-IT" b="0" i="1" smtClean="0">
                            <a:latin typeface="Cambria Math" panose="02040503050406030204" pitchFamily="18" charset="0"/>
                          </a:rPr>
                          <m:t>2</m:t>
                        </m:r>
                      </m:den>
                    </m:f>
                    <m:r>
                      <a:rPr lang="it-IT" b="0" i="1" smtClean="0">
                        <a:latin typeface="Cambria Math" panose="02040503050406030204" pitchFamily="18" charset="0"/>
                      </a:rPr>
                      <m:t>→</m:t>
                    </m:r>
                    <m:r>
                      <a:rPr lang="it-IT" b="0" i="1" smtClean="0">
                        <a:latin typeface="Cambria Math" panose="02040503050406030204" pitchFamily="18" charset="0"/>
                      </a:rPr>
                      <m:t>𝛼</m:t>
                    </m:r>
                    <m:r>
                      <a:rPr lang="it-IT" b="0" i="1" smtClean="0">
                        <a:latin typeface="Cambria Math" panose="02040503050406030204" pitchFamily="18" charset="0"/>
                      </a:rPr>
                      <m:t> </m:t>
                    </m:r>
                  </m:oMath>
                </a14:m>
                <a:r>
                  <a:rPr lang="it-IT"/>
                  <a:t>si trova:</a:t>
                </a:r>
              </a:p>
              <a:p>
                <a:r>
                  <a:rPr lang="it-IT"/>
                  <a:t>Spin perpendicolari:</a:t>
                </a:r>
              </a:p>
              <a:p>
                <a:endParaRPr lang="it-IT"/>
              </a:p>
              <a:p>
                <a:endParaRPr lang="it-IT"/>
              </a:p>
              <a:p>
                <a:r>
                  <a:rPr lang="it-IT"/>
                  <a:t>Spin paralleli:</a:t>
                </a:r>
              </a:p>
              <a:p>
                <a:endParaRPr lang="it-IT"/>
              </a:p>
              <a:p>
                <a:endParaRPr lang="it-IT"/>
              </a:p>
              <a:p>
                <a:r>
                  <a:rPr lang="it-IT"/>
                  <a:t>Risultato: correlazioni preservate su scala macroscopica, l’ipotesi di breakdown viene scartata.</a:t>
                </a:r>
              </a:p>
            </p:txBody>
          </p:sp>
        </mc:Choice>
        <mc:Fallback xmlns="">
          <p:sp>
            <p:nvSpPr>
              <p:cNvPr id="3" name="Segnaposto contenuto 2">
                <a:extLst>
                  <a:ext uri="{FF2B5EF4-FFF2-40B4-BE49-F238E27FC236}">
                    <a16:creationId xmlns:a16="http://schemas.microsoft.com/office/drawing/2014/main" id="{FA362E6F-726C-C0FE-8A1B-FBEB671D9794}"/>
                  </a:ext>
                </a:extLst>
              </p:cNvPr>
              <p:cNvSpPr>
                <a:spLocks noGrp="1" noRot="1" noChangeAspect="1" noMove="1" noResize="1" noEditPoints="1" noAdjustHandles="1" noChangeArrowheads="1" noChangeShapeType="1" noTextEdit="1"/>
              </p:cNvSpPr>
              <p:nvPr>
                <p:ph idx="1"/>
              </p:nvPr>
            </p:nvSpPr>
            <p:spPr>
              <a:xfrm>
                <a:off x="677334" y="2160589"/>
                <a:ext cx="8596668" cy="4444862"/>
              </a:xfrm>
              <a:blipFill>
                <a:blip r:embed="rId2"/>
                <a:stretch>
                  <a:fillRect l="-142" t="-822"/>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6683D659-410E-2FC0-DCC8-6E8747126F99}"/>
              </a:ext>
            </a:extLst>
          </p:cNvPr>
          <p:cNvPicPr>
            <a:picLocks noChangeAspect="1"/>
          </p:cNvPicPr>
          <p:nvPr/>
        </p:nvPicPr>
        <p:blipFill>
          <a:blip r:embed="rId3"/>
          <a:stretch>
            <a:fillRect/>
          </a:stretch>
        </p:blipFill>
        <p:spPr>
          <a:xfrm>
            <a:off x="3472644" y="3269673"/>
            <a:ext cx="2985572" cy="622681"/>
          </a:xfrm>
          <a:prstGeom prst="rect">
            <a:avLst/>
          </a:prstGeom>
        </p:spPr>
      </p:pic>
      <p:pic>
        <p:nvPicPr>
          <p:cNvPr id="7" name="Immagine 6">
            <a:extLst>
              <a:ext uri="{FF2B5EF4-FFF2-40B4-BE49-F238E27FC236}">
                <a16:creationId xmlns:a16="http://schemas.microsoft.com/office/drawing/2014/main" id="{03787AC4-87B4-0072-6C50-A61171EA437E}"/>
              </a:ext>
            </a:extLst>
          </p:cNvPr>
          <p:cNvPicPr>
            <a:picLocks noChangeAspect="1"/>
          </p:cNvPicPr>
          <p:nvPr/>
        </p:nvPicPr>
        <p:blipFill>
          <a:blip r:embed="rId4"/>
          <a:stretch>
            <a:fillRect/>
          </a:stretch>
        </p:blipFill>
        <p:spPr>
          <a:xfrm>
            <a:off x="3435100" y="3817411"/>
            <a:ext cx="2046946" cy="427789"/>
          </a:xfrm>
          <a:prstGeom prst="rect">
            <a:avLst/>
          </a:prstGeom>
        </p:spPr>
      </p:pic>
      <p:pic>
        <p:nvPicPr>
          <p:cNvPr id="9" name="Immagine 8">
            <a:extLst>
              <a:ext uri="{FF2B5EF4-FFF2-40B4-BE49-F238E27FC236}">
                <a16:creationId xmlns:a16="http://schemas.microsoft.com/office/drawing/2014/main" id="{D0661CD5-1052-9E40-9C4B-81F817F6CE62}"/>
              </a:ext>
            </a:extLst>
          </p:cNvPr>
          <p:cNvPicPr>
            <a:picLocks noChangeAspect="1"/>
          </p:cNvPicPr>
          <p:nvPr/>
        </p:nvPicPr>
        <p:blipFill>
          <a:blip r:embed="rId5"/>
          <a:stretch>
            <a:fillRect/>
          </a:stretch>
        </p:blipFill>
        <p:spPr>
          <a:xfrm>
            <a:off x="2747122" y="4275680"/>
            <a:ext cx="3311643" cy="1001488"/>
          </a:xfrm>
          <a:prstGeom prst="rect">
            <a:avLst/>
          </a:prstGeom>
        </p:spPr>
      </p:pic>
    </p:spTree>
    <p:extLst>
      <p:ext uri="{BB962C8B-B14F-4D97-AF65-F5344CB8AC3E}">
        <p14:creationId xmlns:p14="http://schemas.microsoft.com/office/powerpoint/2010/main" val="3282652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160476-3687-E515-40EA-4467C708FCD9}"/>
              </a:ext>
            </a:extLst>
          </p:cNvPr>
          <p:cNvSpPr>
            <a:spLocks noGrp="1"/>
          </p:cNvSpPr>
          <p:nvPr>
            <p:ph type="title"/>
          </p:nvPr>
        </p:nvSpPr>
        <p:spPr>
          <a:xfrm>
            <a:off x="807962" y="413657"/>
            <a:ext cx="8596668" cy="1320800"/>
          </a:xfrm>
        </p:spPr>
        <p:txBody>
          <a:bodyPr/>
          <a:lstStyle/>
          <a:p>
            <a:r>
              <a:rPr lang="it-IT"/>
              <a:t>La disuguaglianza di Bell</a:t>
            </a:r>
          </a:p>
        </p:txBody>
      </p:sp>
      <p:sp>
        <p:nvSpPr>
          <p:cNvPr id="3" name="Segnaposto contenuto 2">
            <a:extLst>
              <a:ext uri="{FF2B5EF4-FFF2-40B4-BE49-F238E27FC236}">
                <a16:creationId xmlns:a16="http://schemas.microsoft.com/office/drawing/2014/main" id="{609499E9-19F6-4C87-20DF-274FDC83BD0D}"/>
              </a:ext>
            </a:extLst>
          </p:cNvPr>
          <p:cNvSpPr>
            <a:spLocks noGrp="1"/>
          </p:cNvSpPr>
          <p:nvPr>
            <p:ph idx="1"/>
          </p:nvPr>
        </p:nvSpPr>
        <p:spPr>
          <a:xfrm>
            <a:off x="612020" y="2280332"/>
            <a:ext cx="8596668" cy="3880773"/>
          </a:xfrm>
        </p:spPr>
        <p:txBody>
          <a:bodyPr>
            <a:normAutofit/>
          </a:bodyPr>
          <a:lstStyle/>
          <a:p>
            <a:r>
              <a:rPr lang="it-IT" sz="2200" dirty="0"/>
              <a:t>Le predizioni di una teoria a variabile nascoste locali possono replicare quelle della meccanica quantistica?</a:t>
            </a:r>
          </a:p>
          <a:p>
            <a:endParaRPr lang="it-IT" sz="2200" dirty="0"/>
          </a:p>
          <a:p>
            <a:pPr marL="0" indent="0">
              <a:buNone/>
            </a:pPr>
            <a:endParaRPr lang="it-IT" sz="2200" dirty="0"/>
          </a:p>
          <a:p>
            <a:pPr marL="0" indent="0">
              <a:buNone/>
            </a:pPr>
            <a:r>
              <a:rPr lang="it-IT" sz="2200" dirty="0"/>
              <a:t>La risposta è negativa. </a:t>
            </a:r>
          </a:p>
          <a:p>
            <a:pPr marL="0" indent="0">
              <a:buNone/>
            </a:pPr>
            <a:r>
              <a:rPr lang="it-IT" sz="2200" dirty="0"/>
              <a:t>O la Mq oltre ad essere incompleta è sbagliata o nessuna teoria «à la Bell» può salvarci dalla non località. </a:t>
            </a:r>
          </a:p>
          <a:p>
            <a:pPr marL="0" indent="0">
              <a:buNone/>
            </a:pPr>
            <a:endParaRPr lang="it-IT" sz="2200" dirty="0"/>
          </a:p>
          <a:p>
            <a:pPr marL="0" indent="0">
              <a:buNone/>
            </a:pPr>
            <a:endParaRPr lang="it-IT" sz="2200" dirty="0"/>
          </a:p>
        </p:txBody>
      </p:sp>
      <mc:AlternateContent xmlns:mc="http://schemas.openxmlformats.org/markup-compatibility/2006" xmlns:a14="http://schemas.microsoft.com/office/drawing/2010/main">
        <mc:Choice Requires="a14">
          <p:sp>
            <p:nvSpPr>
              <p:cNvPr id="6" name="CasellaDiTesto 5">
                <a:extLst>
                  <a:ext uri="{FF2B5EF4-FFF2-40B4-BE49-F238E27FC236}">
                    <a16:creationId xmlns:a16="http://schemas.microsoft.com/office/drawing/2014/main" id="{C09BB388-FBD0-5FD0-8451-2699E948E827}"/>
                  </a:ext>
                </a:extLst>
              </p:cNvPr>
              <p:cNvSpPr txBox="1"/>
              <p:nvPr/>
            </p:nvSpPr>
            <p:spPr>
              <a:xfrm>
                <a:off x="5662118" y="3291840"/>
                <a:ext cx="19075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it-IT"/>
                        <m:t>|</m:t>
                      </m:r>
                    </m:oMath>
                  </m:oMathPara>
                </a14:m>
                <a:endParaRPr lang="it-IT"/>
              </a:p>
            </p:txBody>
          </p:sp>
        </mc:Choice>
        <mc:Fallback xmlns="">
          <p:sp>
            <p:nvSpPr>
              <p:cNvPr id="6" name="CasellaDiTesto 5">
                <a:extLst>
                  <a:ext uri="{FF2B5EF4-FFF2-40B4-BE49-F238E27FC236}">
                    <a16:creationId xmlns:a16="http://schemas.microsoft.com/office/drawing/2014/main" id="{C09BB388-FBD0-5FD0-8451-2699E948E827}"/>
                  </a:ext>
                </a:extLst>
              </p:cNvPr>
              <p:cNvSpPr txBox="1">
                <a:spLocks noRot="1" noChangeAspect="1" noMove="1" noResize="1" noEditPoints="1" noAdjustHandles="1" noChangeArrowheads="1" noChangeShapeType="1" noTextEdit="1"/>
              </p:cNvSpPr>
              <p:nvPr/>
            </p:nvSpPr>
            <p:spPr>
              <a:xfrm>
                <a:off x="5662118" y="3291840"/>
                <a:ext cx="190758" cy="276999"/>
              </a:xfrm>
              <a:prstGeom prst="rect">
                <a:avLst/>
              </a:prstGeom>
              <a:blipFill>
                <a:blip r:embed="rId2"/>
                <a:stretch>
                  <a:fillRect l="-32258" r="-35484" b="-26667"/>
                </a:stretch>
              </a:blipFill>
            </p:spPr>
            <p:txBody>
              <a:bodyPr/>
              <a:lstStyle/>
              <a:p>
                <a:r>
                  <a:rPr lang="it-IT">
                    <a:noFill/>
                  </a:rPr>
                  <a:t> </a:t>
                </a:r>
              </a:p>
            </p:txBody>
          </p:sp>
        </mc:Fallback>
      </mc:AlternateContent>
      <p:pic>
        <p:nvPicPr>
          <p:cNvPr id="8" name="Immagine 7">
            <a:extLst>
              <a:ext uri="{FF2B5EF4-FFF2-40B4-BE49-F238E27FC236}">
                <a16:creationId xmlns:a16="http://schemas.microsoft.com/office/drawing/2014/main" id="{87B976DB-EF9C-364B-3CD8-87E51098B8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3532" y="3242268"/>
            <a:ext cx="5016850" cy="485067"/>
          </a:xfrm>
          <a:prstGeom prst="rect">
            <a:avLst/>
          </a:prstGeom>
        </p:spPr>
      </p:pic>
    </p:spTree>
    <p:extLst>
      <p:ext uri="{BB962C8B-B14F-4D97-AF65-F5344CB8AC3E}">
        <p14:creationId xmlns:p14="http://schemas.microsoft.com/office/powerpoint/2010/main" val="2291334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8996B4-66D7-C6CF-5AB3-B784F255574F}"/>
              </a:ext>
            </a:extLst>
          </p:cNvPr>
          <p:cNvSpPr>
            <a:spLocks noGrp="1"/>
          </p:cNvSpPr>
          <p:nvPr>
            <p:ph type="title"/>
          </p:nvPr>
        </p:nvSpPr>
        <p:spPr/>
        <p:txBody>
          <a:bodyPr/>
          <a:lstStyle/>
          <a:p>
            <a:r>
              <a:rPr lang="it-IT"/>
              <a:t>Incompatibilità con una struttura di probabilità classica </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3DDC7602-D850-FCB7-D417-7D04E544BF5F}"/>
                  </a:ext>
                </a:extLst>
              </p:cNvPr>
              <p:cNvSpPr>
                <a:spLocks noGrp="1"/>
              </p:cNvSpPr>
              <p:nvPr>
                <p:ph idx="1"/>
              </p:nvPr>
            </p:nvSpPr>
            <p:spPr/>
            <p:txBody>
              <a:bodyPr>
                <a:normAutofit lnSpcReduction="10000"/>
              </a:bodyPr>
              <a:lstStyle/>
              <a:p>
                <a:r>
                  <a:rPr lang="it-IT" sz="2000"/>
                  <a:t>Abbiamo visto che la probabilità di misurare «</a:t>
                </a:r>
                <a:r>
                  <a:rPr lang="it-IT" sz="2000" b="1"/>
                  <a:t>+</a:t>
                </a:r>
                <a:r>
                  <a:rPr lang="it-IT" sz="2000"/>
                  <a:t>» lungo la direzione </a:t>
                </a:r>
                <a14:m>
                  <m:oMath xmlns:m="http://schemas.openxmlformats.org/officeDocument/2006/math">
                    <m:acc>
                      <m:accPr>
                        <m:chr m:val="⃗"/>
                        <m:ctrlPr>
                          <a:rPr lang="it-IT" sz="2000" b="0" i="1" smtClean="0">
                            <a:latin typeface="Cambria Math" panose="02040503050406030204" pitchFamily="18" charset="0"/>
                          </a:rPr>
                        </m:ctrlPr>
                      </m:accPr>
                      <m:e>
                        <m:r>
                          <a:rPr lang="it-IT" sz="2000" b="0" i="1" smtClean="0">
                            <a:latin typeface="Cambria Math" panose="02040503050406030204" pitchFamily="18" charset="0"/>
                          </a:rPr>
                          <m:t>𝑎</m:t>
                        </m:r>
                      </m:e>
                    </m:acc>
                  </m:oMath>
                </a14:m>
                <a:r>
                  <a:rPr lang="it-IT" sz="2000"/>
                  <a:t> (evento A) e «</a:t>
                </a:r>
                <a:r>
                  <a:rPr lang="it-IT" sz="2000" b="1"/>
                  <a:t>+</a:t>
                </a:r>
                <a:r>
                  <a:rPr lang="it-IT" sz="2000"/>
                  <a:t>» lungo la direzione </a:t>
                </a:r>
                <a14:m>
                  <m:oMath xmlns:m="http://schemas.openxmlformats.org/officeDocument/2006/math">
                    <m:acc>
                      <m:accPr>
                        <m:chr m:val="⃗"/>
                        <m:ctrlPr>
                          <a:rPr lang="it-IT" sz="2000" b="0" i="1" smtClean="0">
                            <a:latin typeface="Cambria Math" panose="02040503050406030204" pitchFamily="18" charset="0"/>
                          </a:rPr>
                        </m:ctrlPr>
                      </m:accPr>
                      <m:e>
                        <m:r>
                          <a:rPr lang="it-IT" sz="2000" b="0" i="1" smtClean="0">
                            <a:latin typeface="Cambria Math" panose="02040503050406030204" pitchFamily="18" charset="0"/>
                          </a:rPr>
                          <m:t>𝑏</m:t>
                        </m:r>
                      </m:e>
                    </m:acc>
                    <m:r>
                      <a:rPr lang="it-IT" sz="2000" b="0" i="1" smtClean="0">
                        <a:latin typeface="Cambria Math" panose="02040503050406030204" pitchFamily="18" charset="0"/>
                      </a:rPr>
                      <m:t> </m:t>
                    </m:r>
                  </m:oMath>
                </a14:m>
                <a:r>
                  <a:rPr lang="it-IT" sz="2000" b="0"/>
                  <a:t>(evento B) vale:</a:t>
                </a:r>
              </a:p>
              <a:p>
                <a:endParaRPr lang="it-IT" sz="2000"/>
              </a:p>
              <a:p>
                <a:endParaRPr lang="it-IT" sz="2000"/>
              </a:p>
              <a:p>
                <a:r>
                  <a:rPr lang="it-IT" sz="2000"/>
                  <a:t>Si prendono in considerazione in particolare tre orientazioni </a:t>
                </a:r>
                <a14:m>
                  <m:oMath xmlns:m="http://schemas.openxmlformats.org/officeDocument/2006/math">
                    <m:acc>
                      <m:accPr>
                        <m:chr m:val="⃗"/>
                        <m:ctrlPr>
                          <a:rPr lang="it-IT" sz="2000" b="0" i="1" smtClean="0">
                            <a:latin typeface="Cambria Math" panose="02040503050406030204" pitchFamily="18" charset="0"/>
                          </a:rPr>
                        </m:ctrlPr>
                      </m:accPr>
                      <m:e>
                        <m:r>
                          <a:rPr lang="it-IT" sz="2000" b="0" i="1" smtClean="0">
                            <a:latin typeface="Cambria Math" panose="02040503050406030204" pitchFamily="18" charset="0"/>
                          </a:rPr>
                          <m:t>𝑎</m:t>
                        </m:r>
                      </m:e>
                    </m:acc>
                  </m:oMath>
                </a14:m>
                <a:r>
                  <a:rPr lang="it-IT" sz="2000"/>
                  <a:t> </a:t>
                </a:r>
                <a14:m>
                  <m:oMath xmlns:m="http://schemas.openxmlformats.org/officeDocument/2006/math">
                    <m:acc>
                      <m:accPr>
                        <m:chr m:val="⃗"/>
                        <m:ctrlPr>
                          <a:rPr lang="it-IT" sz="2000" i="1">
                            <a:latin typeface="Cambria Math" panose="02040503050406030204" pitchFamily="18" charset="0"/>
                          </a:rPr>
                        </m:ctrlPr>
                      </m:accPr>
                      <m:e>
                        <m:r>
                          <a:rPr lang="it-IT" sz="2000" i="1">
                            <a:latin typeface="Cambria Math" panose="02040503050406030204" pitchFamily="18" charset="0"/>
                          </a:rPr>
                          <m:t>𝑏</m:t>
                        </m:r>
                      </m:e>
                    </m:acc>
                  </m:oMath>
                </a14:m>
                <a:r>
                  <a:rPr lang="it-IT" sz="2000"/>
                  <a:t> </a:t>
                </a:r>
                <a14:m>
                  <m:oMath xmlns:m="http://schemas.openxmlformats.org/officeDocument/2006/math">
                    <m:acc>
                      <m:accPr>
                        <m:chr m:val="⃗"/>
                        <m:ctrlPr>
                          <a:rPr lang="it-IT" sz="2000" i="1">
                            <a:latin typeface="Cambria Math" panose="02040503050406030204" pitchFamily="18" charset="0"/>
                          </a:rPr>
                        </m:ctrlPr>
                      </m:accPr>
                      <m:e>
                        <m:r>
                          <a:rPr lang="it-IT" sz="2000" b="0" i="1" smtClean="0">
                            <a:latin typeface="Cambria Math" panose="02040503050406030204" pitchFamily="18" charset="0"/>
                          </a:rPr>
                          <m:t>𝑐</m:t>
                        </m:r>
                      </m:e>
                    </m:acc>
                  </m:oMath>
                </a14:m>
                <a:r>
                  <a:rPr lang="it-IT" sz="2000"/>
                  <a:t> ad angoli 0, 2</a:t>
                </a:r>
                <a:r>
                  <a:rPr lang="it-IT" sz="2000">
                    <a:latin typeface="Cambria Math" panose="02040503050406030204" pitchFamily="18" charset="0"/>
                    <a:ea typeface="Cambria Math" panose="02040503050406030204" pitchFamily="18" charset="0"/>
                  </a:rPr>
                  <a:t>𝞹</a:t>
                </a:r>
                <a:r>
                  <a:rPr lang="it-IT" sz="2000"/>
                  <a:t>/3 e 4</a:t>
                </a:r>
                <a:r>
                  <a:rPr lang="it-IT" sz="2000">
                    <a:latin typeface="Cambria Math" panose="02040503050406030204" pitchFamily="18" charset="0"/>
                    <a:ea typeface="Cambria Math" panose="02040503050406030204" pitchFamily="18" charset="0"/>
                  </a:rPr>
                  <a:t> 𝞹 </a:t>
                </a:r>
                <a:r>
                  <a:rPr lang="it-IT" sz="2000"/>
                  <a:t>/3. </a:t>
                </a:r>
              </a:p>
              <a:p>
                <a:pPr marL="0" indent="0">
                  <a:buNone/>
                </a:pPr>
                <a:r>
                  <a:rPr lang="it-IT" sz="2000"/>
                  <a:t>    con facili passaggi si ottiene:</a:t>
                </a:r>
              </a:p>
              <a:p>
                <a:pPr marL="0" indent="0">
                  <a:buNone/>
                </a:pPr>
                <a:endParaRPr lang="it-IT" sz="2000"/>
              </a:p>
              <a:p>
                <a:pPr marL="0" indent="0">
                  <a:buNone/>
                </a:pPr>
                <a:r>
                  <a:rPr lang="it-IT" sz="2000"/>
                  <a:t>   </a:t>
                </a:r>
              </a:p>
              <a:p>
                <a:pPr marL="0" indent="0">
                  <a:buNone/>
                </a:pPr>
                <a:r>
                  <a:rPr lang="it-IT" sz="2000"/>
                  <a:t> la somma dell’unione di eventi mutuamente esclusivi è maggiore di 1</a:t>
                </a:r>
              </a:p>
              <a:p>
                <a:pPr marL="0" indent="0">
                  <a:buNone/>
                </a:pPr>
                <a:endParaRPr lang="it-IT" sz="2400"/>
              </a:p>
              <a:p>
                <a:pPr marL="0" indent="0">
                  <a:buNone/>
                </a:pPr>
                <a:endParaRPr lang="it-IT" sz="2400"/>
              </a:p>
              <a:p>
                <a:pPr marL="0" indent="0">
                  <a:buNone/>
                </a:pPr>
                <a:endParaRPr lang="it-IT" sz="2400" b="0"/>
              </a:p>
              <a:p>
                <a:pPr marL="0" indent="0">
                  <a:buNone/>
                </a:pPr>
                <a:endParaRPr lang="it-IT" sz="2400" b="0"/>
              </a:p>
              <a:p>
                <a:pPr marL="0" indent="0">
                  <a:buNone/>
                </a:pPr>
                <a:endParaRPr lang="it-IT" sz="2200"/>
              </a:p>
            </p:txBody>
          </p:sp>
        </mc:Choice>
        <mc:Fallback xmlns="">
          <p:sp>
            <p:nvSpPr>
              <p:cNvPr id="3" name="Segnaposto contenuto 2">
                <a:extLst>
                  <a:ext uri="{FF2B5EF4-FFF2-40B4-BE49-F238E27FC236}">
                    <a16:creationId xmlns:a16="http://schemas.microsoft.com/office/drawing/2014/main" id="{3DDC7602-D850-FCB7-D417-7D04E544BF5F}"/>
                  </a:ext>
                </a:extLst>
              </p:cNvPr>
              <p:cNvSpPr>
                <a:spLocks noGrp="1" noRot="1" noChangeAspect="1" noMove="1" noResize="1" noEditPoints="1" noAdjustHandles="1" noChangeArrowheads="1" noChangeShapeType="1" noTextEdit="1"/>
              </p:cNvSpPr>
              <p:nvPr>
                <p:ph idx="1"/>
              </p:nvPr>
            </p:nvSpPr>
            <p:spPr>
              <a:blipFill>
                <a:blip r:embed="rId2"/>
                <a:stretch>
                  <a:fillRect l="-284" t="-2512" r="-1348" b="-785"/>
                </a:stretch>
              </a:blipFill>
            </p:spPr>
            <p:txBody>
              <a:bodyPr/>
              <a:lstStyle/>
              <a:p>
                <a:r>
                  <a:rPr lang="it-IT">
                    <a:noFill/>
                  </a:rPr>
                  <a:t> </a:t>
                </a:r>
              </a:p>
            </p:txBody>
          </p:sp>
        </mc:Fallback>
      </mc:AlternateContent>
      <p:pic>
        <p:nvPicPr>
          <p:cNvPr id="4" name="Immagine 3">
            <a:extLst>
              <a:ext uri="{FF2B5EF4-FFF2-40B4-BE49-F238E27FC236}">
                <a16:creationId xmlns:a16="http://schemas.microsoft.com/office/drawing/2014/main" id="{4773E121-404B-A79F-B057-A04C7D7FF972}"/>
              </a:ext>
            </a:extLst>
          </p:cNvPr>
          <p:cNvPicPr>
            <a:picLocks noChangeAspect="1"/>
          </p:cNvPicPr>
          <p:nvPr/>
        </p:nvPicPr>
        <p:blipFill>
          <a:blip r:embed="rId3"/>
          <a:stretch>
            <a:fillRect/>
          </a:stretch>
        </p:blipFill>
        <p:spPr>
          <a:xfrm>
            <a:off x="3270644" y="2907547"/>
            <a:ext cx="3410048" cy="527008"/>
          </a:xfrm>
          <a:prstGeom prst="rect">
            <a:avLst/>
          </a:prstGeom>
        </p:spPr>
      </p:pic>
      <p:pic>
        <p:nvPicPr>
          <p:cNvPr id="6" name="Immagine 5">
            <a:extLst>
              <a:ext uri="{FF2B5EF4-FFF2-40B4-BE49-F238E27FC236}">
                <a16:creationId xmlns:a16="http://schemas.microsoft.com/office/drawing/2014/main" id="{6BFEE17E-26D0-A58D-3D04-1DD9F3FDDA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4395" y="4800100"/>
            <a:ext cx="6222546" cy="588619"/>
          </a:xfrm>
          <a:prstGeom prst="rect">
            <a:avLst/>
          </a:prstGeom>
        </p:spPr>
      </p:pic>
    </p:spTree>
    <p:extLst>
      <p:ext uri="{BB962C8B-B14F-4D97-AF65-F5344CB8AC3E}">
        <p14:creationId xmlns:p14="http://schemas.microsoft.com/office/powerpoint/2010/main" val="2929081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160476-3687-E515-40EA-4467C708FCD9}"/>
              </a:ext>
            </a:extLst>
          </p:cNvPr>
          <p:cNvSpPr>
            <a:spLocks noGrp="1"/>
          </p:cNvSpPr>
          <p:nvPr>
            <p:ph type="title"/>
          </p:nvPr>
        </p:nvSpPr>
        <p:spPr>
          <a:xfrm>
            <a:off x="807962" y="413657"/>
            <a:ext cx="8596668" cy="1320800"/>
          </a:xfrm>
        </p:spPr>
        <p:txBody>
          <a:bodyPr/>
          <a:lstStyle/>
          <a:p>
            <a:r>
              <a:rPr lang="it-IT"/>
              <a:t>La disuguaglianza di </a:t>
            </a:r>
            <a:r>
              <a:rPr lang="it-IT" err="1"/>
              <a:t>Wigner</a:t>
            </a:r>
            <a:endParaRPr lang="it-IT"/>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609499E9-19F6-4C87-20DF-274FDC83BD0D}"/>
                  </a:ext>
                </a:extLst>
              </p:cNvPr>
              <p:cNvSpPr>
                <a:spLocks noGrp="1"/>
              </p:cNvSpPr>
              <p:nvPr>
                <p:ph idx="1"/>
              </p:nvPr>
            </p:nvSpPr>
            <p:spPr>
              <a:xfrm>
                <a:off x="503163" y="1488613"/>
                <a:ext cx="8596668" cy="3880773"/>
              </a:xfrm>
            </p:spPr>
            <p:txBody>
              <a:bodyPr>
                <a:normAutofit/>
              </a:bodyPr>
              <a:lstStyle/>
              <a:p>
                <a:pPr marL="0" indent="0" algn="l" rtl="0">
                  <a:buNone/>
                </a:pPr>
                <a:r>
                  <a:rPr lang="it-IT" b="0" i="0" dirty="0">
                    <a:solidFill>
                      <a:schemeClr val="tx1"/>
                    </a:solidFill>
                    <a:effectLst/>
                    <a:latin typeface="+mj-lt"/>
                  </a:rPr>
                  <a:t>Presupponiamo come prima completa correlazione e localit</a:t>
                </a:r>
                <a:r>
                  <a:rPr lang="it-IT" dirty="0">
                    <a:solidFill>
                      <a:schemeClr val="tx1"/>
                    </a:solidFill>
                    <a:latin typeface="+mj-lt"/>
                  </a:rPr>
                  <a:t>à</a:t>
                </a:r>
                <a:r>
                  <a:rPr lang="it-IT" b="0" i="0" dirty="0">
                    <a:solidFill>
                      <a:schemeClr val="tx1"/>
                    </a:solidFill>
                    <a:effectLst/>
                    <a:latin typeface="+mj-lt"/>
                  </a:rPr>
                  <a:t> e</a:t>
                </a:r>
                <a:r>
                  <a:rPr lang="it-IT" dirty="0">
                    <a:solidFill>
                      <a:schemeClr val="tx1"/>
                    </a:solidFill>
                    <a:latin typeface="+mj-lt"/>
                  </a:rPr>
                  <a:t> </a:t>
                </a:r>
                <a:r>
                  <a:rPr lang="it-IT" b="0" i="0" dirty="0">
                    <a:solidFill>
                      <a:schemeClr val="tx1"/>
                    </a:solidFill>
                    <a:effectLst/>
                    <a:latin typeface="+mj-lt"/>
                  </a:rPr>
                  <a:t>consideriamo due particelle di cui si </a:t>
                </a:r>
                <a:r>
                  <a:rPr lang="it-IT" dirty="0">
                    <a:solidFill>
                      <a:schemeClr val="tx1"/>
                    </a:solidFill>
                    <a:latin typeface="+mj-lt"/>
                  </a:rPr>
                  <a:t>valuta</a:t>
                </a:r>
                <a:r>
                  <a:rPr lang="it-IT" b="0" i="0" dirty="0">
                    <a:solidFill>
                      <a:schemeClr val="tx1"/>
                    </a:solidFill>
                    <a:effectLst/>
                    <a:latin typeface="+mj-lt"/>
                  </a:rPr>
                  <a:t> lo spin con orientazione individuata dai versori </a:t>
                </a:r>
                <a14:m>
                  <m:oMath xmlns:m="http://schemas.openxmlformats.org/officeDocument/2006/math">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𝑎</m:t>
                        </m:r>
                      </m:e>
                    </m:acc>
                  </m:oMath>
                </a14:m>
                <a:r>
                  <a:rPr lang="it-IT" dirty="0">
                    <a:latin typeface="+mj-lt"/>
                  </a:rPr>
                  <a:t> </a:t>
                </a:r>
                <a14:m>
                  <m:oMath xmlns:m="http://schemas.openxmlformats.org/officeDocument/2006/math">
                    <m:acc>
                      <m:accPr>
                        <m:chr m:val="⃗"/>
                        <m:ctrlPr>
                          <a:rPr lang="it-IT" i="1">
                            <a:latin typeface="Cambria Math" panose="02040503050406030204" pitchFamily="18" charset="0"/>
                          </a:rPr>
                        </m:ctrlPr>
                      </m:accPr>
                      <m:e>
                        <m:r>
                          <a:rPr lang="it-IT" i="1">
                            <a:latin typeface="Cambria Math" panose="02040503050406030204" pitchFamily="18" charset="0"/>
                          </a:rPr>
                          <m:t>𝑏</m:t>
                        </m:r>
                      </m:e>
                    </m:acc>
                  </m:oMath>
                </a14:m>
                <a:r>
                  <a:rPr lang="it-IT" dirty="0">
                    <a:latin typeface="+mj-lt"/>
                  </a:rPr>
                  <a:t> </a:t>
                </a:r>
                <a14:m>
                  <m:oMath xmlns:m="http://schemas.openxmlformats.org/officeDocument/2006/math">
                    <m:acc>
                      <m:accPr>
                        <m:chr m:val="⃗"/>
                        <m:ctrlPr>
                          <a:rPr lang="it-IT" i="1">
                            <a:latin typeface="Cambria Math" panose="02040503050406030204" pitchFamily="18" charset="0"/>
                          </a:rPr>
                        </m:ctrlPr>
                      </m:accPr>
                      <m:e>
                        <m:r>
                          <a:rPr lang="it-IT" b="0" i="1" smtClean="0">
                            <a:latin typeface="Cambria Math" panose="02040503050406030204" pitchFamily="18" charset="0"/>
                          </a:rPr>
                          <m:t>𝑐</m:t>
                        </m:r>
                      </m:e>
                    </m:acc>
                    <m:r>
                      <a:rPr lang="it-IT" b="0" i="0" smtClean="0">
                        <a:latin typeface="Cambria Math" panose="02040503050406030204" pitchFamily="18" charset="0"/>
                      </a:rPr>
                      <m:t>.</m:t>
                    </m:r>
                  </m:oMath>
                </a14:m>
                <a:endParaRPr lang="it-IT" b="0" dirty="0">
                  <a:latin typeface="+mj-lt"/>
                </a:endParaRPr>
              </a:p>
              <a:p>
                <a:pPr marL="0" indent="0" algn="l" rtl="0">
                  <a:buNone/>
                </a:pPr>
                <a:r>
                  <a:rPr lang="it-IT" dirty="0">
                    <a:solidFill>
                      <a:schemeClr val="tx1"/>
                    </a:solidFill>
                    <a:latin typeface="+mj-lt"/>
                  </a:rPr>
                  <a:t>Le possibili coppie di particelle con le relative popolazioni sono riportate in tabella:</a:t>
                </a:r>
              </a:p>
              <a:p>
                <a:pPr marL="0" indent="0" algn="l" rtl="0">
                  <a:buNone/>
                </a:pPr>
                <a:endParaRPr lang="it-IT" sz="2000" dirty="0">
                  <a:solidFill>
                    <a:schemeClr val="tx1"/>
                  </a:solidFill>
                  <a:latin typeface="+mj-lt"/>
                </a:endParaRPr>
              </a:p>
              <a:p>
                <a:pPr marL="0" indent="0" algn="l" rtl="0">
                  <a:buNone/>
                </a:pPr>
                <a:endParaRPr lang="it-IT" sz="2000" dirty="0">
                  <a:solidFill>
                    <a:schemeClr val="tx1"/>
                  </a:solidFill>
                  <a:latin typeface="+mj-lt"/>
                </a:endParaRPr>
              </a:p>
              <a:p>
                <a:pPr marL="0" indent="0" algn="l" rtl="0">
                  <a:buNone/>
                </a:pPr>
                <a:endParaRPr lang="it-IT" sz="2000" dirty="0">
                  <a:solidFill>
                    <a:schemeClr val="tx1"/>
                  </a:solidFill>
                  <a:latin typeface="+mj-lt"/>
                </a:endParaRPr>
              </a:p>
              <a:p>
                <a:pPr marL="0" indent="0" algn="l" rtl="0">
                  <a:buNone/>
                </a:pPr>
                <a:br>
                  <a:rPr lang="it-IT" sz="2000" dirty="0">
                    <a:latin typeface="+mj-lt"/>
                  </a:rPr>
                </a:br>
                <a:endParaRPr lang="it-IT" sz="2000" dirty="0">
                  <a:latin typeface="+mj-lt"/>
                </a:endParaRPr>
              </a:p>
            </p:txBody>
          </p:sp>
        </mc:Choice>
        <mc:Fallback xmlns="">
          <p:sp>
            <p:nvSpPr>
              <p:cNvPr id="3" name="Segnaposto contenuto 2">
                <a:extLst>
                  <a:ext uri="{FF2B5EF4-FFF2-40B4-BE49-F238E27FC236}">
                    <a16:creationId xmlns:a16="http://schemas.microsoft.com/office/drawing/2014/main" id="{609499E9-19F6-4C87-20DF-274FDC83BD0D}"/>
                  </a:ext>
                </a:extLst>
              </p:cNvPr>
              <p:cNvSpPr>
                <a:spLocks noGrp="1" noRot="1" noChangeAspect="1" noMove="1" noResize="1" noEditPoints="1" noAdjustHandles="1" noChangeArrowheads="1" noChangeShapeType="1" noTextEdit="1"/>
              </p:cNvSpPr>
              <p:nvPr>
                <p:ph idx="1"/>
              </p:nvPr>
            </p:nvSpPr>
            <p:spPr>
              <a:xfrm>
                <a:off x="503163" y="1488613"/>
                <a:ext cx="8596668" cy="3880773"/>
              </a:xfrm>
              <a:blipFill>
                <a:blip r:embed="rId2"/>
                <a:stretch>
                  <a:fillRect l="-567" t="-628"/>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60956A75-2F2E-5995-9DF1-58D968A2BA75}"/>
              </a:ext>
            </a:extLst>
          </p:cNvPr>
          <p:cNvPicPr>
            <a:picLocks noChangeAspect="1"/>
          </p:cNvPicPr>
          <p:nvPr/>
        </p:nvPicPr>
        <p:blipFill rotWithShape="1">
          <a:blip r:embed="rId3"/>
          <a:srcRect l="27991" t="33915" r="34129" b="30000"/>
          <a:stretch/>
        </p:blipFill>
        <p:spPr>
          <a:xfrm>
            <a:off x="2385763" y="2844880"/>
            <a:ext cx="4449838" cy="2278664"/>
          </a:xfrm>
          <a:prstGeom prst="rect">
            <a:avLst/>
          </a:prstGeom>
        </p:spPr>
      </p:pic>
      <p:sp>
        <p:nvSpPr>
          <p:cNvPr id="4" name="CasellaDiTesto 3">
            <a:extLst>
              <a:ext uri="{FF2B5EF4-FFF2-40B4-BE49-F238E27FC236}">
                <a16:creationId xmlns:a16="http://schemas.microsoft.com/office/drawing/2014/main" id="{8C7A4587-4DEA-7CC5-E235-32C631A78639}"/>
              </a:ext>
            </a:extLst>
          </p:cNvPr>
          <p:cNvSpPr txBox="1"/>
          <p:nvPr/>
        </p:nvSpPr>
        <p:spPr>
          <a:xfrm>
            <a:off x="5642311" y="5737612"/>
            <a:ext cx="3687839" cy="646331"/>
          </a:xfrm>
          <a:prstGeom prst="rect">
            <a:avLst/>
          </a:prstGeom>
          <a:noFill/>
        </p:spPr>
        <p:txBody>
          <a:bodyPr wrap="square" rtlCol="0">
            <a:spAutoFit/>
          </a:bodyPr>
          <a:lstStyle/>
          <a:p>
            <a:r>
              <a:rPr lang="it-IT" dirty="0"/>
              <a:t>Anche in questo caso la disuguaglianza è violata dalla MQ</a:t>
            </a:r>
          </a:p>
        </p:txBody>
      </p:sp>
      <p:pic>
        <p:nvPicPr>
          <p:cNvPr id="1027" name="Picture 3">
            <a:extLst>
              <a:ext uri="{FF2B5EF4-FFF2-40B4-BE49-F238E27FC236}">
                <a16:creationId xmlns:a16="http://schemas.microsoft.com/office/drawing/2014/main" id="{D5277F2F-6FAB-3CB3-21CF-F434FE272E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298" y="5643720"/>
            <a:ext cx="4267199" cy="320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Immagine 6">
            <a:extLst>
              <a:ext uri="{FF2B5EF4-FFF2-40B4-BE49-F238E27FC236}">
                <a16:creationId xmlns:a16="http://schemas.microsoft.com/office/drawing/2014/main" id="{AB26F6A6-AE6F-D946-B9AF-62B81971C5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163" y="6183888"/>
            <a:ext cx="4908757" cy="400110"/>
          </a:xfrm>
          <a:prstGeom prst="rect">
            <a:avLst/>
          </a:prstGeom>
        </p:spPr>
      </p:pic>
    </p:spTree>
    <p:extLst>
      <p:ext uri="{BB962C8B-B14F-4D97-AF65-F5344CB8AC3E}">
        <p14:creationId xmlns:p14="http://schemas.microsoft.com/office/powerpoint/2010/main" val="2631744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BFC0B2-54BC-F74C-5651-1A1B587869CC}"/>
              </a:ext>
            </a:extLst>
          </p:cNvPr>
          <p:cNvSpPr>
            <a:spLocks noGrp="1"/>
          </p:cNvSpPr>
          <p:nvPr>
            <p:ph type="title"/>
          </p:nvPr>
        </p:nvSpPr>
        <p:spPr/>
        <p:txBody>
          <a:bodyPr/>
          <a:lstStyle/>
          <a:p>
            <a:r>
              <a:rPr lang="it-IT"/>
              <a:t>Disuguaglianza CH74</a:t>
            </a:r>
          </a:p>
        </p:txBody>
      </p:sp>
      <p:sp>
        <p:nvSpPr>
          <p:cNvPr id="3" name="Segnaposto contenuto 2">
            <a:extLst>
              <a:ext uri="{FF2B5EF4-FFF2-40B4-BE49-F238E27FC236}">
                <a16:creationId xmlns:a16="http://schemas.microsoft.com/office/drawing/2014/main" id="{E3F8D303-B916-04A3-F463-D09B467B8BFE}"/>
              </a:ext>
            </a:extLst>
          </p:cNvPr>
          <p:cNvSpPr>
            <a:spLocks noGrp="1"/>
          </p:cNvSpPr>
          <p:nvPr>
            <p:ph idx="1"/>
          </p:nvPr>
        </p:nvSpPr>
        <p:spPr>
          <a:xfrm>
            <a:off x="677334" y="1460663"/>
            <a:ext cx="8596668" cy="4568823"/>
          </a:xfrm>
        </p:spPr>
        <p:txBody>
          <a:bodyPr/>
          <a:lstStyle/>
          <a:p>
            <a:r>
              <a:rPr lang="it-IT"/>
              <a:t>La disuguaglianza di Bell si basa sulla condizione di perfetta anti-correlazione:</a:t>
            </a:r>
          </a:p>
          <a:p>
            <a:pPr marL="0" indent="0">
              <a:buNone/>
            </a:pPr>
            <a:endParaRPr lang="it-IT"/>
          </a:p>
          <a:p>
            <a:endParaRPr lang="it-IT"/>
          </a:p>
          <a:p>
            <a:r>
              <a:rPr lang="it-IT"/>
              <a:t>Ciò è difficilmente riproducibile in laboratorio.</a:t>
            </a:r>
          </a:p>
          <a:p>
            <a:r>
              <a:rPr lang="it-IT"/>
              <a:t>Vengono ricavate nuove disuguaglianze, basate su condizioni più generali.</a:t>
            </a:r>
          </a:p>
          <a:p>
            <a:r>
              <a:rPr lang="it-IT"/>
              <a:t>1974: </a:t>
            </a:r>
            <a:r>
              <a:rPr lang="it-IT" err="1"/>
              <a:t>Clauser</a:t>
            </a:r>
            <a:r>
              <a:rPr lang="it-IT"/>
              <a:t> e Horne pubblicano l’articolo «</a:t>
            </a:r>
            <a:r>
              <a:rPr lang="it-IT" err="1"/>
              <a:t>Experimental</a:t>
            </a:r>
            <a:r>
              <a:rPr lang="it-IT"/>
              <a:t> </a:t>
            </a:r>
            <a:r>
              <a:rPr lang="it-IT" err="1"/>
              <a:t>Consequences</a:t>
            </a:r>
            <a:r>
              <a:rPr lang="it-IT"/>
              <a:t> Of </a:t>
            </a:r>
            <a:r>
              <a:rPr lang="it-IT" err="1"/>
              <a:t>Objectives</a:t>
            </a:r>
            <a:r>
              <a:rPr lang="it-IT"/>
              <a:t> Local Theories»; la nuova disuguaglianza:</a:t>
            </a:r>
          </a:p>
          <a:p>
            <a:endParaRPr lang="it-IT"/>
          </a:p>
          <a:p>
            <a:endParaRPr lang="it-IT"/>
          </a:p>
          <a:p>
            <a:r>
              <a:rPr lang="it-IT"/>
              <a:t>Disuguaglianza estremamente generale, si basa su una disuguaglianza matematica ed è riapplicabile a qualunque set di 4 variabili aleatorie.</a:t>
            </a:r>
          </a:p>
          <a:p>
            <a:endParaRPr lang="it-IT"/>
          </a:p>
          <a:p>
            <a:endParaRPr lang="it-IT"/>
          </a:p>
        </p:txBody>
      </p:sp>
      <p:pic>
        <p:nvPicPr>
          <p:cNvPr id="7" name="Immagine 6">
            <a:extLst>
              <a:ext uri="{FF2B5EF4-FFF2-40B4-BE49-F238E27FC236}">
                <a16:creationId xmlns:a16="http://schemas.microsoft.com/office/drawing/2014/main" id="{B0282958-D23C-CF18-38F4-DF300AC58E61}"/>
              </a:ext>
            </a:extLst>
          </p:cNvPr>
          <p:cNvPicPr>
            <a:picLocks noChangeAspect="1"/>
          </p:cNvPicPr>
          <p:nvPr/>
        </p:nvPicPr>
        <p:blipFill>
          <a:blip r:embed="rId2"/>
          <a:stretch>
            <a:fillRect/>
          </a:stretch>
        </p:blipFill>
        <p:spPr>
          <a:xfrm>
            <a:off x="3570300" y="2113185"/>
            <a:ext cx="1246909" cy="407643"/>
          </a:xfrm>
          <a:prstGeom prst="rect">
            <a:avLst/>
          </a:prstGeom>
        </p:spPr>
      </p:pic>
      <p:pic>
        <p:nvPicPr>
          <p:cNvPr id="9" name="Immagine 8">
            <a:extLst>
              <a:ext uri="{FF2B5EF4-FFF2-40B4-BE49-F238E27FC236}">
                <a16:creationId xmlns:a16="http://schemas.microsoft.com/office/drawing/2014/main" id="{DC29937D-2F13-F256-094D-AC91AC37FA0A}"/>
              </a:ext>
            </a:extLst>
          </p:cNvPr>
          <p:cNvPicPr>
            <a:picLocks noChangeAspect="1"/>
          </p:cNvPicPr>
          <p:nvPr/>
        </p:nvPicPr>
        <p:blipFill>
          <a:blip r:embed="rId3"/>
          <a:stretch>
            <a:fillRect/>
          </a:stretch>
        </p:blipFill>
        <p:spPr>
          <a:xfrm>
            <a:off x="4762225" y="2156924"/>
            <a:ext cx="426885" cy="320164"/>
          </a:xfrm>
          <a:prstGeom prst="rect">
            <a:avLst/>
          </a:prstGeom>
        </p:spPr>
      </p:pic>
      <p:pic>
        <p:nvPicPr>
          <p:cNvPr id="11" name="Immagine 10">
            <a:extLst>
              <a:ext uri="{FF2B5EF4-FFF2-40B4-BE49-F238E27FC236}">
                <a16:creationId xmlns:a16="http://schemas.microsoft.com/office/drawing/2014/main" id="{7BD3D716-DB6F-EBBE-E85C-B8C16074A76F}"/>
              </a:ext>
            </a:extLst>
          </p:cNvPr>
          <p:cNvPicPr>
            <a:picLocks noChangeAspect="1"/>
          </p:cNvPicPr>
          <p:nvPr/>
        </p:nvPicPr>
        <p:blipFill>
          <a:blip r:embed="rId4"/>
          <a:stretch>
            <a:fillRect/>
          </a:stretch>
        </p:blipFill>
        <p:spPr>
          <a:xfrm>
            <a:off x="1554678" y="4258257"/>
            <a:ext cx="6525063" cy="523401"/>
          </a:xfrm>
          <a:prstGeom prst="rect">
            <a:avLst/>
          </a:prstGeom>
        </p:spPr>
      </p:pic>
    </p:spTree>
    <p:extLst>
      <p:ext uri="{BB962C8B-B14F-4D97-AF65-F5344CB8AC3E}">
        <p14:creationId xmlns:p14="http://schemas.microsoft.com/office/powerpoint/2010/main" val="3232465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F6D06A-9A06-7814-D54F-61A228BFA285}"/>
              </a:ext>
            </a:extLst>
          </p:cNvPr>
          <p:cNvSpPr>
            <a:spLocks noGrp="1"/>
          </p:cNvSpPr>
          <p:nvPr>
            <p:ph type="title"/>
          </p:nvPr>
        </p:nvSpPr>
        <p:spPr>
          <a:xfrm>
            <a:off x="677334" y="609600"/>
            <a:ext cx="8596668" cy="938151"/>
          </a:xfrm>
        </p:spPr>
        <p:txBody>
          <a:bodyPr/>
          <a:lstStyle/>
          <a:p>
            <a:r>
              <a:rPr lang="it-IT"/>
              <a:t>Primo esperimento di </a:t>
            </a:r>
            <a:r>
              <a:rPr lang="it-IT" err="1"/>
              <a:t>Aspect</a:t>
            </a:r>
            <a:endParaRPr lang="it-IT"/>
          </a:p>
        </p:txBody>
      </p:sp>
      <p:sp>
        <p:nvSpPr>
          <p:cNvPr id="3" name="Segnaposto contenuto 2">
            <a:extLst>
              <a:ext uri="{FF2B5EF4-FFF2-40B4-BE49-F238E27FC236}">
                <a16:creationId xmlns:a16="http://schemas.microsoft.com/office/drawing/2014/main" id="{4E11C608-5F92-1B6C-0581-E7695F709D1D}"/>
              </a:ext>
            </a:extLst>
          </p:cNvPr>
          <p:cNvSpPr>
            <a:spLocks noGrp="1"/>
          </p:cNvSpPr>
          <p:nvPr>
            <p:ph idx="1"/>
          </p:nvPr>
        </p:nvSpPr>
        <p:spPr>
          <a:xfrm>
            <a:off x="677334" y="1547751"/>
            <a:ext cx="8596668" cy="4493611"/>
          </a:xfrm>
        </p:spPr>
        <p:txBody>
          <a:bodyPr/>
          <a:lstStyle/>
          <a:p>
            <a:r>
              <a:rPr lang="it-IT" err="1"/>
              <a:t>Aspect</a:t>
            </a:r>
            <a:r>
              <a:rPr lang="it-IT"/>
              <a:t> realizzò 3 esperimenti per testare le disuguaglianze CHSH e CH74 tramite coppie di fotoni a spin parallelo rilasciati tramite reazione a cascata dell’atomo di calcio innescata da dei laser.</a:t>
            </a:r>
          </a:p>
          <a:p>
            <a:r>
              <a:rPr lang="it-IT"/>
              <a:t>Il primo risale ad Agosto 1981: «</a:t>
            </a:r>
            <a:r>
              <a:rPr lang="en-US"/>
              <a:t>Experimental Tests of Realistic Local Theories Via Bell’s Theorem</a:t>
            </a:r>
            <a:r>
              <a:rPr lang="it-IT"/>
              <a:t>».</a:t>
            </a:r>
          </a:p>
          <a:p>
            <a:r>
              <a:rPr lang="it-IT"/>
              <a:t>L’esperimento è svolto prima con un angolo di 22,5 gradi tra i due polarizzatori, poi con uno di 67,5.</a:t>
            </a:r>
          </a:p>
        </p:txBody>
      </p:sp>
      <p:pic>
        <p:nvPicPr>
          <p:cNvPr id="5" name="Immagine 4">
            <a:extLst>
              <a:ext uri="{FF2B5EF4-FFF2-40B4-BE49-F238E27FC236}">
                <a16:creationId xmlns:a16="http://schemas.microsoft.com/office/drawing/2014/main" id="{D3828375-D050-5CE3-326E-F05DEFACD2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3400" y="4033651"/>
            <a:ext cx="5243871" cy="2438400"/>
          </a:xfrm>
          <a:prstGeom prst="rect">
            <a:avLst/>
          </a:prstGeom>
        </p:spPr>
      </p:pic>
    </p:spTree>
    <p:extLst>
      <p:ext uri="{BB962C8B-B14F-4D97-AF65-F5344CB8AC3E}">
        <p14:creationId xmlns:p14="http://schemas.microsoft.com/office/powerpoint/2010/main" val="624889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48666E02-2D7B-D3F5-54C6-FCA5C35E9545}"/>
              </a:ext>
            </a:extLst>
          </p:cNvPr>
          <p:cNvSpPr>
            <a:spLocks noGrp="1"/>
          </p:cNvSpPr>
          <p:nvPr>
            <p:ph idx="1"/>
          </p:nvPr>
        </p:nvSpPr>
        <p:spPr>
          <a:xfrm>
            <a:off x="677334" y="534391"/>
            <a:ext cx="8596668" cy="5506972"/>
          </a:xfrm>
        </p:spPr>
        <p:txBody>
          <a:bodyPr/>
          <a:lstStyle/>
          <a:p>
            <a:r>
              <a:rPr lang="it-IT"/>
              <a:t>Nel primo esperimento si usa la disuguaglianza CH74:</a:t>
            </a:r>
          </a:p>
          <a:p>
            <a:endParaRPr lang="it-IT"/>
          </a:p>
          <a:p>
            <a:endParaRPr lang="it-IT"/>
          </a:p>
          <a:p>
            <a:endParaRPr lang="it-IT"/>
          </a:p>
          <a:p>
            <a:r>
              <a:rPr lang="it-IT"/>
              <a:t>Secondo la MQ:</a:t>
            </a:r>
          </a:p>
          <a:p>
            <a:endParaRPr lang="it-IT"/>
          </a:p>
          <a:p>
            <a:r>
              <a:rPr lang="it-IT"/>
              <a:t>Ma i polarizzatori non sono ideali, la trasmittanza perpendicolare non è nulla:</a:t>
            </a:r>
          </a:p>
          <a:p>
            <a:endParaRPr lang="it-IT"/>
          </a:p>
          <a:p>
            <a:endParaRPr lang="it-IT"/>
          </a:p>
          <a:p>
            <a:r>
              <a:rPr lang="it-IT"/>
              <a:t>Formula corretta:</a:t>
            </a:r>
          </a:p>
          <a:p>
            <a:r>
              <a:rPr lang="it-IT"/>
              <a:t>Da cui:</a:t>
            </a:r>
          </a:p>
          <a:p>
            <a:r>
              <a:rPr lang="it-IT"/>
              <a:t>Sperimentalmente:</a:t>
            </a:r>
          </a:p>
          <a:p>
            <a:r>
              <a:rPr lang="it-IT"/>
              <a:t>La disuguaglianza CH74 viene violata brutalmente, la MQ risulta invece consistente!</a:t>
            </a:r>
          </a:p>
        </p:txBody>
      </p:sp>
      <p:pic>
        <p:nvPicPr>
          <p:cNvPr id="5" name="Immagine 4">
            <a:extLst>
              <a:ext uri="{FF2B5EF4-FFF2-40B4-BE49-F238E27FC236}">
                <a16:creationId xmlns:a16="http://schemas.microsoft.com/office/drawing/2014/main" id="{0D1246C7-A50B-9835-C7E6-DD4758CAF2EC}"/>
              </a:ext>
            </a:extLst>
          </p:cNvPr>
          <p:cNvPicPr>
            <a:picLocks noChangeAspect="1"/>
          </p:cNvPicPr>
          <p:nvPr/>
        </p:nvPicPr>
        <p:blipFill>
          <a:blip r:embed="rId2"/>
          <a:stretch>
            <a:fillRect/>
          </a:stretch>
        </p:blipFill>
        <p:spPr>
          <a:xfrm>
            <a:off x="1492332" y="1129974"/>
            <a:ext cx="7222939" cy="379874"/>
          </a:xfrm>
          <a:prstGeom prst="rect">
            <a:avLst/>
          </a:prstGeom>
        </p:spPr>
      </p:pic>
      <p:pic>
        <p:nvPicPr>
          <p:cNvPr id="7" name="Immagine 6">
            <a:extLst>
              <a:ext uri="{FF2B5EF4-FFF2-40B4-BE49-F238E27FC236}">
                <a16:creationId xmlns:a16="http://schemas.microsoft.com/office/drawing/2014/main" id="{F7779A4D-D506-B453-04BB-80612D29DA95}"/>
              </a:ext>
            </a:extLst>
          </p:cNvPr>
          <p:cNvPicPr>
            <a:picLocks noChangeAspect="1"/>
          </p:cNvPicPr>
          <p:nvPr/>
        </p:nvPicPr>
        <p:blipFill>
          <a:blip r:embed="rId3"/>
          <a:stretch>
            <a:fillRect/>
          </a:stretch>
        </p:blipFill>
        <p:spPr>
          <a:xfrm>
            <a:off x="4037228" y="1555215"/>
            <a:ext cx="1301126" cy="316352"/>
          </a:xfrm>
          <a:prstGeom prst="rect">
            <a:avLst/>
          </a:prstGeom>
        </p:spPr>
      </p:pic>
      <p:pic>
        <p:nvPicPr>
          <p:cNvPr id="9" name="Immagine 8">
            <a:extLst>
              <a:ext uri="{FF2B5EF4-FFF2-40B4-BE49-F238E27FC236}">
                <a16:creationId xmlns:a16="http://schemas.microsoft.com/office/drawing/2014/main" id="{F4586A38-77A4-A7F4-D8EA-728A5A3B21A2}"/>
              </a:ext>
            </a:extLst>
          </p:cNvPr>
          <p:cNvPicPr>
            <a:picLocks noChangeAspect="1"/>
          </p:cNvPicPr>
          <p:nvPr/>
        </p:nvPicPr>
        <p:blipFill>
          <a:blip r:embed="rId4"/>
          <a:stretch>
            <a:fillRect/>
          </a:stretch>
        </p:blipFill>
        <p:spPr>
          <a:xfrm>
            <a:off x="3010036" y="2095832"/>
            <a:ext cx="2490601" cy="733969"/>
          </a:xfrm>
          <a:prstGeom prst="rect">
            <a:avLst/>
          </a:prstGeom>
        </p:spPr>
      </p:pic>
      <p:pic>
        <p:nvPicPr>
          <p:cNvPr id="13" name="Immagine 12">
            <a:extLst>
              <a:ext uri="{FF2B5EF4-FFF2-40B4-BE49-F238E27FC236}">
                <a16:creationId xmlns:a16="http://schemas.microsoft.com/office/drawing/2014/main" id="{BE3FC813-7A4C-592B-B6BA-66EAE9701578}"/>
              </a:ext>
            </a:extLst>
          </p:cNvPr>
          <p:cNvPicPr>
            <a:picLocks noChangeAspect="1"/>
          </p:cNvPicPr>
          <p:nvPr/>
        </p:nvPicPr>
        <p:blipFill>
          <a:blip r:embed="rId5"/>
          <a:stretch>
            <a:fillRect/>
          </a:stretch>
        </p:blipFill>
        <p:spPr>
          <a:xfrm>
            <a:off x="3215183" y="4106069"/>
            <a:ext cx="6374674" cy="588633"/>
          </a:xfrm>
          <a:prstGeom prst="rect">
            <a:avLst/>
          </a:prstGeom>
        </p:spPr>
      </p:pic>
      <p:pic>
        <p:nvPicPr>
          <p:cNvPr id="15" name="Immagine 14">
            <a:extLst>
              <a:ext uri="{FF2B5EF4-FFF2-40B4-BE49-F238E27FC236}">
                <a16:creationId xmlns:a16="http://schemas.microsoft.com/office/drawing/2014/main" id="{389214A7-0CE9-B056-8FE7-0BC9E69FA7AF}"/>
              </a:ext>
            </a:extLst>
          </p:cNvPr>
          <p:cNvPicPr>
            <a:picLocks noChangeAspect="1"/>
          </p:cNvPicPr>
          <p:nvPr/>
        </p:nvPicPr>
        <p:blipFill>
          <a:blip r:embed="rId6"/>
          <a:stretch>
            <a:fillRect/>
          </a:stretch>
        </p:blipFill>
        <p:spPr>
          <a:xfrm>
            <a:off x="1070265" y="3302217"/>
            <a:ext cx="2088572" cy="847337"/>
          </a:xfrm>
          <a:prstGeom prst="rect">
            <a:avLst/>
          </a:prstGeom>
        </p:spPr>
      </p:pic>
      <p:pic>
        <p:nvPicPr>
          <p:cNvPr id="17" name="Immagine 16">
            <a:extLst>
              <a:ext uri="{FF2B5EF4-FFF2-40B4-BE49-F238E27FC236}">
                <a16:creationId xmlns:a16="http://schemas.microsoft.com/office/drawing/2014/main" id="{AD6E8201-366F-AAF9-AEDB-B8C7D905408C}"/>
              </a:ext>
            </a:extLst>
          </p:cNvPr>
          <p:cNvPicPr>
            <a:picLocks noChangeAspect="1"/>
          </p:cNvPicPr>
          <p:nvPr/>
        </p:nvPicPr>
        <p:blipFill>
          <a:blip r:embed="rId7"/>
          <a:stretch>
            <a:fillRect/>
          </a:stretch>
        </p:blipFill>
        <p:spPr>
          <a:xfrm>
            <a:off x="3215183" y="3270100"/>
            <a:ext cx="2088572" cy="874619"/>
          </a:xfrm>
          <a:prstGeom prst="rect">
            <a:avLst/>
          </a:prstGeom>
        </p:spPr>
      </p:pic>
      <p:pic>
        <p:nvPicPr>
          <p:cNvPr id="19" name="Immagine 18">
            <a:extLst>
              <a:ext uri="{FF2B5EF4-FFF2-40B4-BE49-F238E27FC236}">
                <a16:creationId xmlns:a16="http://schemas.microsoft.com/office/drawing/2014/main" id="{0DFEC2DD-9F87-42A4-2CC3-E9688F897E86}"/>
              </a:ext>
            </a:extLst>
          </p:cNvPr>
          <p:cNvPicPr>
            <a:picLocks noChangeAspect="1"/>
          </p:cNvPicPr>
          <p:nvPr/>
        </p:nvPicPr>
        <p:blipFill>
          <a:blip r:embed="rId8"/>
          <a:stretch>
            <a:fillRect/>
          </a:stretch>
        </p:blipFill>
        <p:spPr>
          <a:xfrm>
            <a:off x="2034516" y="4543934"/>
            <a:ext cx="1404817" cy="400160"/>
          </a:xfrm>
          <a:prstGeom prst="rect">
            <a:avLst/>
          </a:prstGeom>
        </p:spPr>
      </p:pic>
      <p:pic>
        <p:nvPicPr>
          <p:cNvPr id="21" name="Immagine 20">
            <a:extLst>
              <a:ext uri="{FF2B5EF4-FFF2-40B4-BE49-F238E27FC236}">
                <a16:creationId xmlns:a16="http://schemas.microsoft.com/office/drawing/2014/main" id="{9E67F1E3-E106-06D8-2BD3-FB04F91F2F3A}"/>
              </a:ext>
            </a:extLst>
          </p:cNvPr>
          <p:cNvPicPr>
            <a:picLocks noChangeAspect="1"/>
          </p:cNvPicPr>
          <p:nvPr/>
        </p:nvPicPr>
        <p:blipFill>
          <a:blip r:embed="rId9"/>
          <a:stretch>
            <a:fillRect/>
          </a:stretch>
        </p:blipFill>
        <p:spPr>
          <a:xfrm>
            <a:off x="3361713" y="4980688"/>
            <a:ext cx="1716967" cy="328872"/>
          </a:xfrm>
          <a:prstGeom prst="rect">
            <a:avLst/>
          </a:prstGeom>
        </p:spPr>
      </p:pic>
      <p:pic>
        <p:nvPicPr>
          <p:cNvPr id="23" name="Immagine 22">
            <a:extLst>
              <a:ext uri="{FF2B5EF4-FFF2-40B4-BE49-F238E27FC236}">
                <a16:creationId xmlns:a16="http://schemas.microsoft.com/office/drawing/2014/main" id="{D5086915-C548-86B0-E826-B55FAA367296}"/>
              </a:ext>
            </a:extLst>
          </p:cNvPr>
          <p:cNvPicPr>
            <a:picLocks noChangeAspect="1"/>
          </p:cNvPicPr>
          <p:nvPr/>
        </p:nvPicPr>
        <p:blipFill>
          <a:blip r:embed="rId10"/>
          <a:stretch>
            <a:fillRect/>
          </a:stretch>
        </p:blipFill>
        <p:spPr>
          <a:xfrm>
            <a:off x="8440181" y="4605947"/>
            <a:ext cx="1052162" cy="276133"/>
          </a:xfrm>
          <a:prstGeom prst="rect">
            <a:avLst/>
          </a:prstGeom>
        </p:spPr>
      </p:pic>
    </p:spTree>
    <p:extLst>
      <p:ext uri="{BB962C8B-B14F-4D97-AF65-F5344CB8AC3E}">
        <p14:creationId xmlns:p14="http://schemas.microsoft.com/office/powerpoint/2010/main" val="2628427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8ECAB1-D4C9-C7AD-11B1-5D2A749160C8}"/>
              </a:ext>
            </a:extLst>
          </p:cNvPr>
          <p:cNvSpPr>
            <a:spLocks noGrp="1"/>
          </p:cNvSpPr>
          <p:nvPr>
            <p:ph type="title"/>
          </p:nvPr>
        </p:nvSpPr>
        <p:spPr/>
        <p:txBody>
          <a:bodyPr/>
          <a:lstStyle/>
          <a:p>
            <a:r>
              <a:rPr lang="it-IT"/>
              <a:t>Secondo esperimento di </a:t>
            </a:r>
            <a:r>
              <a:rPr lang="it-IT" err="1"/>
              <a:t>Aspect</a:t>
            </a:r>
            <a:endParaRPr lang="it-IT"/>
          </a:p>
        </p:txBody>
      </p:sp>
      <p:sp>
        <p:nvSpPr>
          <p:cNvPr id="3" name="Segnaposto contenuto 2">
            <a:extLst>
              <a:ext uri="{FF2B5EF4-FFF2-40B4-BE49-F238E27FC236}">
                <a16:creationId xmlns:a16="http://schemas.microsoft.com/office/drawing/2014/main" id="{DD052882-585C-B72A-A77B-B8BF8DA2553C}"/>
              </a:ext>
            </a:extLst>
          </p:cNvPr>
          <p:cNvSpPr>
            <a:spLocks noGrp="1"/>
          </p:cNvSpPr>
          <p:nvPr>
            <p:ph idx="1"/>
          </p:nvPr>
        </p:nvSpPr>
        <p:spPr>
          <a:xfrm>
            <a:off x="677334" y="1541417"/>
            <a:ext cx="8596668" cy="4499945"/>
          </a:xfrm>
        </p:spPr>
        <p:txBody>
          <a:bodyPr/>
          <a:lstStyle/>
          <a:p>
            <a:r>
              <a:rPr lang="it-IT"/>
              <a:t>OBIEZIONE: Il contatore può perdere traccia di alcuni fotoni, tale errore sperimentale non è stato considerato.</a:t>
            </a:r>
          </a:p>
          <a:p>
            <a:r>
              <a:rPr lang="it-IT"/>
              <a:t>Arriva il secondo esperimento: </a:t>
            </a:r>
            <a:r>
              <a:rPr lang="en-US"/>
              <a:t>07/1982, </a:t>
            </a:r>
            <a:r>
              <a:rPr lang="it-IT"/>
              <a:t>«</a:t>
            </a:r>
            <a:r>
              <a:rPr lang="en-US"/>
              <a:t>Experimental Realization Of Einstein-</a:t>
            </a:r>
            <a:r>
              <a:rPr lang="en-US" err="1"/>
              <a:t>Podolsky</a:t>
            </a:r>
            <a:r>
              <a:rPr lang="en-US"/>
              <a:t>-Rosen-Bohm Gedankenexperiment: A New Violation Of Bell’s Inequalities</a:t>
            </a:r>
            <a:r>
              <a:rPr lang="it-IT"/>
              <a:t>».</a:t>
            </a:r>
          </a:p>
          <a:p>
            <a:r>
              <a:rPr lang="it-IT"/>
              <a:t>Stavolta si usano cubi birifrangenti, se un fotone viene perso lo si riconosce dal conteggio.</a:t>
            </a:r>
          </a:p>
        </p:txBody>
      </p:sp>
      <p:pic>
        <p:nvPicPr>
          <p:cNvPr id="5" name="Immagine 4">
            <a:extLst>
              <a:ext uri="{FF2B5EF4-FFF2-40B4-BE49-F238E27FC236}">
                <a16:creationId xmlns:a16="http://schemas.microsoft.com/office/drawing/2014/main" id="{30087ADB-2C34-FD4C-E5C8-6556057920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3029" y="3791389"/>
            <a:ext cx="5415450" cy="2774387"/>
          </a:xfrm>
          <a:prstGeom prst="rect">
            <a:avLst/>
          </a:prstGeom>
        </p:spPr>
      </p:pic>
    </p:spTree>
    <p:extLst>
      <p:ext uri="{BB962C8B-B14F-4D97-AF65-F5344CB8AC3E}">
        <p14:creationId xmlns:p14="http://schemas.microsoft.com/office/powerpoint/2010/main" val="2232354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28BB75F-AB65-3F5E-1A90-8C78D08EB79F}"/>
              </a:ext>
            </a:extLst>
          </p:cNvPr>
          <p:cNvSpPr>
            <a:spLocks noGrp="1"/>
          </p:cNvSpPr>
          <p:nvPr>
            <p:ph idx="1"/>
          </p:nvPr>
        </p:nvSpPr>
        <p:spPr>
          <a:xfrm>
            <a:off x="677334" y="593767"/>
            <a:ext cx="8596668" cy="5447596"/>
          </a:xfrm>
        </p:spPr>
        <p:txBody>
          <a:bodyPr/>
          <a:lstStyle/>
          <a:p>
            <a:r>
              <a:rPr lang="it-IT"/>
              <a:t>Questa volta si testa la disuguaglianza CHSH:</a:t>
            </a:r>
          </a:p>
          <a:p>
            <a:endParaRPr lang="it-IT"/>
          </a:p>
          <a:p>
            <a:endParaRPr lang="it-IT"/>
          </a:p>
          <a:p>
            <a:endParaRPr lang="it-IT"/>
          </a:p>
          <a:p>
            <a:r>
              <a:rPr lang="it-IT"/>
              <a:t>Invece. Secondo la MQ:</a:t>
            </a:r>
          </a:p>
          <a:p>
            <a:r>
              <a:rPr lang="it-IT"/>
              <a:t>Da cui, tenendo nuovamente conto delle condizioni sperimentali:</a:t>
            </a:r>
          </a:p>
          <a:p>
            <a:endParaRPr lang="it-IT"/>
          </a:p>
          <a:p>
            <a:endParaRPr lang="it-IT"/>
          </a:p>
          <a:p>
            <a:r>
              <a:rPr lang="it-IT"/>
              <a:t>Sperimentalmente:</a:t>
            </a:r>
          </a:p>
          <a:p>
            <a:endParaRPr lang="it-IT"/>
          </a:p>
          <a:p>
            <a:r>
              <a:rPr lang="it-IT"/>
              <a:t>Risultato: anche la disuguaglianza CHSH viene violata, mentre la MQ risulta nuovamente corretta.</a:t>
            </a:r>
          </a:p>
        </p:txBody>
      </p:sp>
      <p:pic>
        <p:nvPicPr>
          <p:cNvPr id="5" name="Immagine 4">
            <a:extLst>
              <a:ext uri="{FF2B5EF4-FFF2-40B4-BE49-F238E27FC236}">
                <a16:creationId xmlns:a16="http://schemas.microsoft.com/office/drawing/2014/main" id="{E9204E05-D7A1-A071-7190-D38C41D2C15D}"/>
              </a:ext>
            </a:extLst>
          </p:cNvPr>
          <p:cNvPicPr>
            <a:picLocks noChangeAspect="1"/>
          </p:cNvPicPr>
          <p:nvPr/>
        </p:nvPicPr>
        <p:blipFill>
          <a:blip r:embed="rId2"/>
          <a:stretch>
            <a:fillRect/>
          </a:stretch>
        </p:blipFill>
        <p:spPr>
          <a:xfrm>
            <a:off x="1421599" y="1022862"/>
            <a:ext cx="5871830" cy="692258"/>
          </a:xfrm>
          <a:prstGeom prst="rect">
            <a:avLst/>
          </a:prstGeom>
        </p:spPr>
      </p:pic>
      <p:pic>
        <p:nvPicPr>
          <p:cNvPr id="7" name="Immagine 6">
            <a:extLst>
              <a:ext uri="{FF2B5EF4-FFF2-40B4-BE49-F238E27FC236}">
                <a16:creationId xmlns:a16="http://schemas.microsoft.com/office/drawing/2014/main" id="{D7499B55-7C01-C9BE-B8B2-9816C731AF7B}"/>
              </a:ext>
            </a:extLst>
          </p:cNvPr>
          <p:cNvPicPr>
            <a:picLocks noChangeAspect="1"/>
          </p:cNvPicPr>
          <p:nvPr/>
        </p:nvPicPr>
        <p:blipFill>
          <a:blip r:embed="rId3"/>
          <a:stretch>
            <a:fillRect/>
          </a:stretch>
        </p:blipFill>
        <p:spPr>
          <a:xfrm>
            <a:off x="1382410" y="1542098"/>
            <a:ext cx="1015702" cy="534896"/>
          </a:xfrm>
          <a:prstGeom prst="rect">
            <a:avLst/>
          </a:prstGeom>
        </p:spPr>
      </p:pic>
      <p:pic>
        <p:nvPicPr>
          <p:cNvPr id="9" name="Immagine 8">
            <a:extLst>
              <a:ext uri="{FF2B5EF4-FFF2-40B4-BE49-F238E27FC236}">
                <a16:creationId xmlns:a16="http://schemas.microsoft.com/office/drawing/2014/main" id="{7209F0CA-8A90-A053-BE6A-8A03B4B9CEDE}"/>
              </a:ext>
            </a:extLst>
          </p:cNvPr>
          <p:cNvPicPr>
            <a:picLocks noChangeAspect="1"/>
          </p:cNvPicPr>
          <p:nvPr/>
        </p:nvPicPr>
        <p:blipFill>
          <a:blip r:embed="rId4"/>
          <a:stretch>
            <a:fillRect/>
          </a:stretch>
        </p:blipFill>
        <p:spPr>
          <a:xfrm>
            <a:off x="3667534" y="2076994"/>
            <a:ext cx="5785621" cy="579147"/>
          </a:xfrm>
          <a:prstGeom prst="rect">
            <a:avLst/>
          </a:prstGeom>
        </p:spPr>
      </p:pic>
      <p:pic>
        <p:nvPicPr>
          <p:cNvPr id="11" name="Immagine 10">
            <a:extLst>
              <a:ext uri="{FF2B5EF4-FFF2-40B4-BE49-F238E27FC236}">
                <a16:creationId xmlns:a16="http://schemas.microsoft.com/office/drawing/2014/main" id="{914BAF09-3349-9B0E-B892-15F532F78674}"/>
              </a:ext>
            </a:extLst>
          </p:cNvPr>
          <p:cNvPicPr>
            <a:picLocks noChangeAspect="1"/>
          </p:cNvPicPr>
          <p:nvPr/>
        </p:nvPicPr>
        <p:blipFill>
          <a:blip r:embed="rId5"/>
          <a:stretch>
            <a:fillRect/>
          </a:stretch>
        </p:blipFill>
        <p:spPr>
          <a:xfrm>
            <a:off x="3749584" y="3058332"/>
            <a:ext cx="2737784" cy="579147"/>
          </a:xfrm>
          <a:prstGeom prst="rect">
            <a:avLst/>
          </a:prstGeom>
        </p:spPr>
      </p:pic>
      <p:pic>
        <p:nvPicPr>
          <p:cNvPr id="13" name="Immagine 12">
            <a:extLst>
              <a:ext uri="{FF2B5EF4-FFF2-40B4-BE49-F238E27FC236}">
                <a16:creationId xmlns:a16="http://schemas.microsoft.com/office/drawing/2014/main" id="{2918FEDD-2AE2-63BB-DBC0-6D19F5468750}"/>
              </a:ext>
            </a:extLst>
          </p:cNvPr>
          <p:cNvPicPr>
            <a:picLocks noChangeAspect="1"/>
          </p:cNvPicPr>
          <p:nvPr/>
        </p:nvPicPr>
        <p:blipFill>
          <a:blip r:embed="rId6"/>
          <a:stretch>
            <a:fillRect/>
          </a:stretch>
        </p:blipFill>
        <p:spPr>
          <a:xfrm>
            <a:off x="3679398" y="3703673"/>
            <a:ext cx="2807970" cy="671993"/>
          </a:xfrm>
          <a:prstGeom prst="rect">
            <a:avLst/>
          </a:prstGeom>
        </p:spPr>
      </p:pic>
    </p:spTree>
    <p:extLst>
      <p:ext uri="{BB962C8B-B14F-4D97-AF65-F5344CB8AC3E}">
        <p14:creationId xmlns:p14="http://schemas.microsoft.com/office/powerpoint/2010/main" val="1585562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7A40F4-7133-C608-1BE5-47EA81B13697}"/>
              </a:ext>
            </a:extLst>
          </p:cNvPr>
          <p:cNvSpPr>
            <a:spLocks noGrp="1"/>
          </p:cNvSpPr>
          <p:nvPr>
            <p:ph type="title"/>
          </p:nvPr>
        </p:nvSpPr>
        <p:spPr>
          <a:xfrm>
            <a:off x="677334" y="609600"/>
            <a:ext cx="8596668" cy="857794"/>
          </a:xfrm>
        </p:spPr>
        <p:txBody>
          <a:bodyPr/>
          <a:lstStyle/>
          <a:p>
            <a:r>
              <a:rPr lang="it-IT"/>
              <a:t>Terzo esperimento di </a:t>
            </a:r>
            <a:r>
              <a:rPr lang="it-IT" err="1"/>
              <a:t>Aspect</a:t>
            </a:r>
            <a:endParaRPr lang="it-IT"/>
          </a:p>
        </p:txBody>
      </p:sp>
      <p:sp>
        <p:nvSpPr>
          <p:cNvPr id="3" name="Segnaposto contenuto 2">
            <a:extLst>
              <a:ext uri="{FF2B5EF4-FFF2-40B4-BE49-F238E27FC236}">
                <a16:creationId xmlns:a16="http://schemas.microsoft.com/office/drawing/2014/main" id="{875AD3D2-AD24-A64C-B3A6-49262C8AC7E5}"/>
              </a:ext>
            </a:extLst>
          </p:cNvPr>
          <p:cNvSpPr>
            <a:spLocks noGrp="1"/>
          </p:cNvSpPr>
          <p:nvPr>
            <p:ph idx="1"/>
          </p:nvPr>
        </p:nvSpPr>
        <p:spPr>
          <a:xfrm>
            <a:off x="677334" y="1467394"/>
            <a:ext cx="8596668" cy="4573969"/>
          </a:xfrm>
        </p:spPr>
        <p:txBody>
          <a:bodyPr/>
          <a:lstStyle/>
          <a:p>
            <a:r>
              <a:rPr lang="it-IT"/>
              <a:t>ALTRA OBIEZIONE: può essere che i fotoni siano in stato </a:t>
            </a:r>
            <a:r>
              <a:rPr lang="it-IT" err="1"/>
              <a:t>entangled</a:t>
            </a:r>
            <a:r>
              <a:rPr lang="it-IT"/>
              <a:t> con la sorgente. Nel momento in cui i primi entrano in contatto con l’apparato sperimentale, questi potrebbero inviare alla sorgente un segnale sullo stato dei polarizzatori, modificando lo stato dei successivi fotoni.</a:t>
            </a:r>
          </a:p>
          <a:p>
            <a:r>
              <a:rPr lang="it-IT"/>
              <a:t>Arriva il terzo e ultimo esperimento: </a:t>
            </a:r>
            <a:r>
              <a:rPr lang="en-US"/>
              <a:t>12/1982, </a:t>
            </a:r>
            <a:r>
              <a:rPr lang="it-IT"/>
              <a:t>«</a:t>
            </a:r>
            <a:r>
              <a:rPr lang="en-US"/>
              <a:t>Experimental Test Of Bell’s Inequalities Using Time-Varying Analyzers</a:t>
            </a:r>
            <a:r>
              <a:rPr lang="it-IT"/>
              <a:t>».</a:t>
            </a:r>
          </a:p>
          <a:p>
            <a:r>
              <a:rPr lang="it-IT"/>
              <a:t>Si aggiungo degli switch ottici: tramite un algoritmo si passa casualmente tra due polarizzatori con diversa orientazione subito dopo che i nuovi fotoni vengono emessi. Questo impedisce ai nuovi fotoni di essere informati del nuovo stato dei polarizzatori senza violare la Relatività Generale (distanza di tipo spazio).</a:t>
            </a:r>
          </a:p>
        </p:txBody>
      </p:sp>
      <p:pic>
        <p:nvPicPr>
          <p:cNvPr id="5" name="Immagine 4">
            <a:extLst>
              <a:ext uri="{FF2B5EF4-FFF2-40B4-BE49-F238E27FC236}">
                <a16:creationId xmlns:a16="http://schemas.microsoft.com/office/drawing/2014/main" id="{484286F1-BBEF-B46F-9FDF-033E5C730C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0930" y="4565202"/>
            <a:ext cx="4464132" cy="2377498"/>
          </a:xfrm>
          <a:prstGeom prst="rect">
            <a:avLst/>
          </a:prstGeom>
        </p:spPr>
      </p:pic>
    </p:spTree>
    <p:extLst>
      <p:ext uri="{BB962C8B-B14F-4D97-AF65-F5344CB8AC3E}">
        <p14:creationId xmlns:p14="http://schemas.microsoft.com/office/powerpoint/2010/main" val="4107617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995913-1B04-D4AF-CD5F-413535213E6D}"/>
              </a:ext>
            </a:extLst>
          </p:cNvPr>
          <p:cNvSpPr>
            <a:spLocks noGrp="1"/>
          </p:cNvSpPr>
          <p:nvPr>
            <p:ph type="title"/>
          </p:nvPr>
        </p:nvSpPr>
        <p:spPr>
          <a:xfrm>
            <a:off x="677334" y="286423"/>
            <a:ext cx="8596668" cy="1320800"/>
          </a:xfrm>
        </p:spPr>
        <p:txBody>
          <a:bodyPr/>
          <a:lstStyle/>
          <a:p>
            <a:pPr algn="ctr"/>
            <a:r>
              <a:rPr lang="it-IT"/>
              <a:t>Paradosso EPR</a:t>
            </a:r>
          </a:p>
        </p:txBody>
      </p:sp>
      <p:sp>
        <p:nvSpPr>
          <p:cNvPr id="3" name="Segnaposto contenuto 2">
            <a:extLst>
              <a:ext uri="{FF2B5EF4-FFF2-40B4-BE49-F238E27FC236}">
                <a16:creationId xmlns:a16="http://schemas.microsoft.com/office/drawing/2014/main" id="{08847C6E-D79D-08F5-38AF-95A30BD904A6}"/>
              </a:ext>
            </a:extLst>
          </p:cNvPr>
          <p:cNvSpPr>
            <a:spLocks noGrp="1"/>
          </p:cNvSpPr>
          <p:nvPr>
            <p:ph idx="1"/>
          </p:nvPr>
        </p:nvSpPr>
        <p:spPr>
          <a:xfrm>
            <a:off x="690639" y="3033877"/>
            <a:ext cx="8596668" cy="3690257"/>
          </a:xfrm>
        </p:spPr>
        <p:txBody>
          <a:bodyPr>
            <a:normAutofit/>
          </a:bodyPr>
          <a:lstStyle/>
          <a:p>
            <a:r>
              <a:rPr lang="it-IT" sz="2200" b="1" i="0">
                <a:effectLst/>
                <a:latin typeface="+mj-lt"/>
              </a:rPr>
              <a:t>Principio di Località</a:t>
            </a:r>
            <a:r>
              <a:rPr lang="it-IT" sz="2200" b="0" i="0">
                <a:effectLst/>
                <a:latin typeface="+mj-lt"/>
              </a:rPr>
              <a:t>: </a:t>
            </a:r>
            <a:r>
              <a:rPr lang="it-IT" sz="2200" b="0" i="0">
                <a:solidFill>
                  <a:srgbClr val="202122"/>
                </a:solidFill>
                <a:effectLst/>
                <a:latin typeface="+mj-lt"/>
              </a:rPr>
              <a:t>oggetti distanti non possono avere influenza istantanea l'uno sull'altro.</a:t>
            </a:r>
          </a:p>
          <a:p>
            <a:r>
              <a:rPr lang="it-IT" sz="2200" b="1" i="0">
                <a:effectLst/>
                <a:latin typeface="+mj-lt"/>
              </a:rPr>
              <a:t>Principio di Realismo</a:t>
            </a:r>
            <a:r>
              <a:rPr lang="it-IT" sz="2200" b="0" i="0">
                <a:effectLst/>
                <a:latin typeface="+mj-lt"/>
              </a:rPr>
              <a:t>: Se, senza disturbare in alcun modo il sistema, possiamo predire con certezza il valore di una quantit</a:t>
            </a:r>
            <a:r>
              <a:rPr lang="it-IT" sz="2200">
                <a:latin typeface="+mj-lt"/>
              </a:rPr>
              <a:t>à </a:t>
            </a:r>
            <a:r>
              <a:rPr lang="it-IT" sz="2200" b="0" i="0">
                <a:effectLst/>
                <a:latin typeface="+mj-lt"/>
              </a:rPr>
              <a:t>fisica, allora esiste un elemento di realt</a:t>
            </a:r>
            <a:r>
              <a:rPr lang="it-IT" sz="2200">
                <a:latin typeface="+mj-lt"/>
              </a:rPr>
              <a:t>à</a:t>
            </a:r>
            <a:r>
              <a:rPr lang="it-IT" sz="2200" b="0" i="0">
                <a:effectLst/>
                <a:latin typeface="+mj-lt"/>
              </a:rPr>
              <a:t> fisica corrispondente a tale grandezza fisica.</a:t>
            </a:r>
          </a:p>
          <a:p>
            <a:r>
              <a:rPr lang="it-IT" sz="2200" b="1" i="0">
                <a:effectLst/>
                <a:latin typeface="+mj-lt"/>
              </a:rPr>
              <a:t>Principio di Completezza</a:t>
            </a:r>
            <a:r>
              <a:rPr lang="it-IT" sz="2200" b="0" i="0">
                <a:effectLst/>
                <a:latin typeface="+mj-lt"/>
              </a:rPr>
              <a:t>: Una teoria fisica è completa se ogni elemento della realt</a:t>
            </a:r>
            <a:r>
              <a:rPr lang="it-IT" sz="2200">
                <a:latin typeface="+mj-lt"/>
              </a:rPr>
              <a:t>à </a:t>
            </a:r>
            <a:r>
              <a:rPr lang="it-IT" sz="2200" b="0" i="0">
                <a:effectLst/>
                <a:latin typeface="+mj-lt"/>
              </a:rPr>
              <a:t>fisica ha una controparte all’interno della teoria.</a:t>
            </a:r>
          </a:p>
          <a:p>
            <a:pPr marL="0" indent="0">
              <a:buNone/>
            </a:pPr>
            <a:endParaRPr lang="it-IT" sz="2000"/>
          </a:p>
        </p:txBody>
      </p:sp>
      <p:sp>
        <p:nvSpPr>
          <p:cNvPr id="4" name="CasellaDiTesto 3">
            <a:extLst>
              <a:ext uri="{FF2B5EF4-FFF2-40B4-BE49-F238E27FC236}">
                <a16:creationId xmlns:a16="http://schemas.microsoft.com/office/drawing/2014/main" id="{8AB7311A-6760-60B5-C097-1EBDD108ABA1}"/>
              </a:ext>
            </a:extLst>
          </p:cNvPr>
          <p:cNvSpPr txBox="1"/>
          <p:nvPr/>
        </p:nvSpPr>
        <p:spPr>
          <a:xfrm>
            <a:off x="690639" y="964208"/>
            <a:ext cx="8755923" cy="369332"/>
          </a:xfrm>
          <a:prstGeom prst="rect">
            <a:avLst/>
          </a:prstGeom>
          <a:noFill/>
        </p:spPr>
        <p:txBody>
          <a:bodyPr wrap="none" rtlCol="0">
            <a:spAutoFit/>
          </a:bodyPr>
          <a:lstStyle/>
          <a:p>
            <a:r>
              <a:rPr lang="en-US" i="1"/>
              <a:t>Can Quantum-Mechanical Description of Physical Reality Be Considered Complete?</a:t>
            </a:r>
            <a:endParaRPr lang="it-IT" i="1"/>
          </a:p>
        </p:txBody>
      </p:sp>
      <p:sp>
        <p:nvSpPr>
          <p:cNvPr id="6" name="CasellaDiTesto 5">
            <a:extLst>
              <a:ext uri="{FF2B5EF4-FFF2-40B4-BE49-F238E27FC236}">
                <a16:creationId xmlns:a16="http://schemas.microsoft.com/office/drawing/2014/main" id="{D284A3BE-D953-5C44-2534-1F414142605B}"/>
              </a:ext>
            </a:extLst>
          </p:cNvPr>
          <p:cNvSpPr txBox="1"/>
          <p:nvPr/>
        </p:nvSpPr>
        <p:spPr>
          <a:xfrm>
            <a:off x="862391" y="1862201"/>
            <a:ext cx="5671457" cy="584775"/>
          </a:xfrm>
          <a:prstGeom prst="rect">
            <a:avLst/>
          </a:prstGeom>
          <a:noFill/>
        </p:spPr>
        <p:txBody>
          <a:bodyPr wrap="square" rtlCol="0">
            <a:spAutoFit/>
          </a:bodyPr>
          <a:lstStyle/>
          <a:p>
            <a:r>
              <a:rPr lang="it-IT" sz="3200"/>
              <a:t>I Presupposti Teorici:</a:t>
            </a:r>
            <a:endParaRPr lang="it-IT"/>
          </a:p>
        </p:txBody>
      </p:sp>
    </p:spTree>
    <p:extLst>
      <p:ext uri="{BB962C8B-B14F-4D97-AF65-F5344CB8AC3E}">
        <p14:creationId xmlns:p14="http://schemas.microsoft.com/office/powerpoint/2010/main" val="29630799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703B335-DE26-4287-C5B0-7527F093B0B3}"/>
              </a:ext>
            </a:extLst>
          </p:cNvPr>
          <p:cNvSpPr>
            <a:spLocks noGrp="1"/>
          </p:cNvSpPr>
          <p:nvPr>
            <p:ph idx="1"/>
          </p:nvPr>
        </p:nvSpPr>
        <p:spPr>
          <a:xfrm>
            <a:off x="677334" y="641269"/>
            <a:ext cx="8596668" cy="5400094"/>
          </a:xfrm>
        </p:spPr>
        <p:txBody>
          <a:bodyPr/>
          <a:lstStyle/>
          <a:p>
            <a:r>
              <a:rPr lang="it-IT"/>
              <a:t>Si ritorna sulla disuguaglianza CH74.</a:t>
            </a:r>
          </a:p>
          <a:p>
            <a:r>
              <a:rPr lang="it-IT"/>
              <a:t>Risultato sperimentale:</a:t>
            </a:r>
          </a:p>
          <a:p>
            <a:r>
              <a:rPr lang="it-IT"/>
              <a:t>Secondo la MQ:</a:t>
            </a:r>
          </a:p>
          <a:p>
            <a:r>
              <a:rPr lang="it-IT"/>
              <a:t>Risultato: altra violazione della disuguaglianza CH74, la MQ è invece consistente.</a:t>
            </a:r>
          </a:p>
          <a:p>
            <a:r>
              <a:rPr lang="it-IT"/>
              <a:t>Gli esperimenti escludono radicalmente l’esistenza di variabili nascoste locali, o perlomeno quelle formulate secondo l’articolo di Bell.</a:t>
            </a:r>
          </a:p>
          <a:p>
            <a:endParaRPr lang="it-IT"/>
          </a:p>
          <a:p>
            <a:endParaRPr lang="it-IT"/>
          </a:p>
          <a:p>
            <a:endParaRPr lang="it-IT"/>
          </a:p>
          <a:p>
            <a:endParaRPr lang="it-IT"/>
          </a:p>
          <a:p>
            <a:r>
              <a:rPr lang="it-IT"/>
              <a:t>NB: </a:t>
            </a:r>
            <a:r>
              <a:rPr lang="it-IT" err="1"/>
              <a:t>Clauser</a:t>
            </a:r>
            <a:r>
              <a:rPr lang="it-IT"/>
              <a:t> e </a:t>
            </a:r>
            <a:r>
              <a:rPr lang="it-IT" err="1"/>
              <a:t>Aspect</a:t>
            </a:r>
            <a:r>
              <a:rPr lang="it-IT"/>
              <a:t>, insieme a </a:t>
            </a:r>
            <a:r>
              <a:rPr lang="it-IT" err="1"/>
              <a:t>Zeilinger</a:t>
            </a:r>
            <a:r>
              <a:rPr lang="it-IT"/>
              <a:t>, vinsero il premio Nobel per la Fisica solamente qualche mese fa, nell’Ottobre 2022!</a:t>
            </a:r>
            <a:r>
              <a:rPr lang="en-US"/>
              <a:t> “</a:t>
            </a:r>
            <a:r>
              <a:rPr lang="en-US" i="1"/>
              <a:t>For experiments with entangled photons, establishing the violation of Bell inequalities and pioneering quantum information science</a:t>
            </a:r>
            <a:r>
              <a:rPr lang="en-US"/>
              <a:t>”</a:t>
            </a:r>
            <a:endParaRPr lang="it-IT"/>
          </a:p>
        </p:txBody>
      </p:sp>
      <p:pic>
        <p:nvPicPr>
          <p:cNvPr id="5" name="Immagine 4">
            <a:extLst>
              <a:ext uri="{FF2B5EF4-FFF2-40B4-BE49-F238E27FC236}">
                <a16:creationId xmlns:a16="http://schemas.microsoft.com/office/drawing/2014/main" id="{19BB0CEA-550C-F98C-36DB-7368A23749FC}"/>
              </a:ext>
            </a:extLst>
          </p:cNvPr>
          <p:cNvPicPr>
            <a:picLocks noChangeAspect="1"/>
          </p:cNvPicPr>
          <p:nvPr/>
        </p:nvPicPr>
        <p:blipFill>
          <a:blip r:embed="rId2"/>
          <a:stretch>
            <a:fillRect/>
          </a:stretch>
        </p:blipFill>
        <p:spPr>
          <a:xfrm>
            <a:off x="3729718" y="916689"/>
            <a:ext cx="2667123" cy="524977"/>
          </a:xfrm>
          <a:prstGeom prst="rect">
            <a:avLst/>
          </a:prstGeom>
        </p:spPr>
      </p:pic>
      <p:pic>
        <p:nvPicPr>
          <p:cNvPr id="7" name="Immagine 6">
            <a:extLst>
              <a:ext uri="{FF2B5EF4-FFF2-40B4-BE49-F238E27FC236}">
                <a16:creationId xmlns:a16="http://schemas.microsoft.com/office/drawing/2014/main" id="{7041C940-F812-6425-A721-7EB6E219CBCD}"/>
              </a:ext>
            </a:extLst>
          </p:cNvPr>
          <p:cNvPicPr>
            <a:picLocks noChangeAspect="1"/>
          </p:cNvPicPr>
          <p:nvPr/>
        </p:nvPicPr>
        <p:blipFill>
          <a:blip r:embed="rId3"/>
          <a:stretch>
            <a:fillRect/>
          </a:stretch>
        </p:blipFill>
        <p:spPr>
          <a:xfrm>
            <a:off x="2821305" y="1441666"/>
            <a:ext cx="1816826" cy="464769"/>
          </a:xfrm>
          <a:prstGeom prst="rect">
            <a:avLst/>
          </a:prstGeom>
        </p:spPr>
      </p:pic>
    </p:spTree>
    <p:extLst>
      <p:ext uri="{BB962C8B-B14F-4D97-AF65-F5344CB8AC3E}">
        <p14:creationId xmlns:p14="http://schemas.microsoft.com/office/powerpoint/2010/main" val="8256544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0C8653-93E1-1E82-6867-AC7F35EB65F3}"/>
              </a:ext>
            </a:extLst>
          </p:cNvPr>
          <p:cNvSpPr>
            <a:spLocks noGrp="1"/>
          </p:cNvSpPr>
          <p:nvPr>
            <p:ph type="title"/>
          </p:nvPr>
        </p:nvSpPr>
        <p:spPr>
          <a:xfrm>
            <a:off x="677334" y="609600"/>
            <a:ext cx="8596668" cy="950026"/>
          </a:xfrm>
        </p:spPr>
        <p:txBody>
          <a:bodyPr/>
          <a:lstStyle/>
          <a:p>
            <a:r>
              <a:rPr lang="it-IT"/>
              <a:t>E allora? Come si risolve il paradosso?</a:t>
            </a:r>
          </a:p>
        </p:txBody>
      </p:sp>
      <p:sp>
        <p:nvSpPr>
          <p:cNvPr id="3" name="Segnaposto contenuto 2">
            <a:extLst>
              <a:ext uri="{FF2B5EF4-FFF2-40B4-BE49-F238E27FC236}">
                <a16:creationId xmlns:a16="http://schemas.microsoft.com/office/drawing/2014/main" id="{6435CBDC-E763-0646-BE4F-FED35D950AA6}"/>
              </a:ext>
            </a:extLst>
          </p:cNvPr>
          <p:cNvSpPr>
            <a:spLocks noGrp="1"/>
          </p:cNvSpPr>
          <p:nvPr>
            <p:ph idx="1"/>
          </p:nvPr>
        </p:nvSpPr>
        <p:spPr>
          <a:xfrm>
            <a:off x="677334" y="2577662"/>
            <a:ext cx="8596668" cy="3463700"/>
          </a:xfrm>
        </p:spPr>
        <p:txBody>
          <a:bodyPr/>
          <a:lstStyle/>
          <a:p>
            <a:r>
              <a:rPr lang="it-IT"/>
              <a:t>Rimangono le teorie delle variabili nascoste non locali. Queste possono salvare il determinismo ma non la località, quindi risultano poco interessanti.</a:t>
            </a:r>
          </a:p>
          <a:p>
            <a:r>
              <a:rPr lang="it-IT"/>
              <a:t>Esistono ulteriori teorie a variabili nascoste locali che aggirano la formulazione di Bell. Queste risultano o ancora inconsistenti oppure non verificabili (teorie metafisiche come </a:t>
            </a:r>
            <a:r>
              <a:rPr lang="it-IT" b="1"/>
              <a:t>l’interpretazione a molti universi </a:t>
            </a:r>
            <a:r>
              <a:rPr lang="it-IT"/>
              <a:t>di Everett).</a:t>
            </a:r>
          </a:p>
          <a:p>
            <a:r>
              <a:rPr lang="it-IT"/>
              <a:t>E quindi? Ci arrendiamo al fatto che la MQ sia una teoria non locale? Diciamo di sì, ma non c’è da disperarsi…</a:t>
            </a:r>
          </a:p>
        </p:txBody>
      </p:sp>
    </p:spTree>
    <p:extLst>
      <p:ext uri="{BB962C8B-B14F-4D97-AF65-F5344CB8AC3E}">
        <p14:creationId xmlns:p14="http://schemas.microsoft.com/office/powerpoint/2010/main" val="832678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9617EB-7C78-9B1F-FD72-C1C053665B6D}"/>
              </a:ext>
            </a:extLst>
          </p:cNvPr>
          <p:cNvSpPr>
            <a:spLocks noGrp="1"/>
          </p:cNvSpPr>
          <p:nvPr>
            <p:ph type="title"/>
          </p:nvPr>
        </p:nvSpPr>
        <p:spPr/>
        <p:txBody>
          <a:bodyPr/>
          <a:lstStyle/>
          <a:p>
            <a:r>
              <a:rPr lang="it-IT"/>
              <a:t>Influssi laminari e causalità</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D310389B-B2F1-5DA5-6212-41FFBC8EBD0A}"/>
                  </a:ext>
                </a:extLst>
              </p:cNvPr>
              <p:cNvSpPr>
                <a:spLocks noGrp="1"/>
              </p:cNvSpPr>
              <p:nvPr>
                <p:ph idx="1"/>
              </p:nvPr>
            </p:nvSpPr>
            <p:spPr/>
            <p:txBody>
              <a:bodyPr>
                <a:normAutofit lnSpcReduction="10000"/>
              </a:bodyPr>
              <a:lstStyle/>
              <a:p>
                <a:r>
                  <a:rPr lang="it-IT"/>
                  <a:t>La MQ pare ammettere l’esistenza di influssi superluminali, ossia segnali che viaggiano a velocità maggiore di quella della luce. In realtà questo non è fatto nuovo, esistono fenomeni ben più banali cin proprietà di questo tipo.</a:t>
                </a:r>
              </a:p>
              <a:p>
                <a:r>
                  <a:rPr lang="it-IT"/>
                  <a:t>Ad esempio, l’ombra proiettata di un insetto può viaggiare a velocità </a:t>
                </a:r>
                <a14:m>
                  <m:oMath xmlns:m="http://schemas.openxmlformats.org/officeDocument/2006/math">
                    <m:r>
                      <a:rPr lang="it-IT" b="0" i="1" smtClean="0">
                        <a:latin typeface="Cambria Math" panose="02040503050406030204" pitchFamily="18" charset="0"/>
                      </a:rPr>
                      <m:t>𝑣</m:t>
                    </m:r>
                    <m:r>
                      <a:rPr lang="it-IT" b="0" i="1" smtClean="0">
                        <a:latin typeface="Cambria Math" panose="02040503050406030204" pitchFamily="18" charset="0"/>
                      </a:rPr>
                      <m:t>&gt;</m:t>
                    </m:r>
                    <m:r>
                      <a:rPr lang="it-IT" b="0" i="1" smtClean="0">
                        <a:latin typeface="Cambria Math" panose="02040503050406030204" pitchFamily="18" charset="0"/>
                      </a:rPr>
                      <m:t>𝑐</m:t>
                    </m:r>
                  </m:oMath>
                </a14:m>
                <a:r>
                  <a:rPr lang="it-IT"/>
                  <a:t>, se lo schermo è sufficientemente lontano.</a:t>
                </a:r>
              </a:p>
              <a:p>
                <a:r>
                  <a:rPr lang="it-IT"/>
                  <a:t>La vera domanda è: questi fenomeni</a:t>
                </a:r>
                <a:br>
                  <a:rPr lang="it-IT"/>
                </a:br>
                <a:r>
                  <a:rPr lang="it-IT"/>
                  <a:t>violano il Principio di Causalità?</a:t>
                </a:r>
              </a:p>
              <a:p>
                <a:r>
                  <a:rPr lang="it-IT"/>
                  <a:t>Nel caso dell’ombra no, non c’è</a:t>
                </a:r>
                <a:br>
                  <a:rPr lang="it-IT"/>
                </a:br>
                <a:r>
                  <a:rPr lang="it-IT"/>
                  <a:t>alcun modo di trasmettere informazioni</a:t>
                </a:r>
                <a:br>
                  <a:rPr lang="it-IT"/>
                </a:br>
                <a:r>
                  <a:rPr lang="it-IT"/>
                  <a:t>da un punto X ad un punto Y a velocità</a:t>
                </a:r>
                <a:br>
                  <a:rPr lang="it-IT"/>
                </a:br>
                <a:r>
                  <a:rPr lang="it-IT"/>
                  <a:t>superluminale tramite un’ombra.</a:t>
                </a:r>
              </a:p>
              <a:p>
                <a:r>
                  <a:rPr lang="it-IT"/>
                  <a:t>E nel caso della MQ?</a:t>
                </a:r>
              </a:p>
            </p:txBody>
          </p:sp>
        </mc:Choice>
        <mc:Fallback xmlns="">
          <p:sp>
            <p:nvSpPr>
              <p:cNvPr id="3" name="Segnaposto contenuto 2">
                <a:extLst>
                  <a:ext uri="{FF2B5EF4-FFF2-40B4-BE49-F238E27FC236}">
                    <a16:creationId xmlns:a16="http://schemas.microsoft.com/office/drawing/2014/main" id="{D310389B-B2F1-5DA5-6212-41FFBC8EBD0A}"/>
                  </a:ext>
                </a:extLst>
              </p:cNvPr>
              <p:cNvSpPr>
                <a:spLocks noGrp="1" noRot="1" noChangeAspect="1" noMove="1" noResize="1" noEditPoints="1" noAdjustHandles="1" noChangeArrowheads="1" noChangeShapeType="1" noTextEdit="1"/>
              </p:cNvSpPr>
              <p:nvPr>
                <p:ph idx="1"/>
              </p:nvPr>
            </p:nvSpPr>
            <p:spPr>
              <a:blipFill>
                <a:blip r:embed="rId2"/>
                <a:stretch>
                  <a:fillRect l="-142" t="-1570" r="-1348"/>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82CEE957-A275-BB2C-5E91-2A9E6286DD79}"/>
              </a:ext>
            </a:extLst>
          </p:cNvPr>
          <p:cNvPicPr>
            <a:picLocks noChangeAspect="1"/>
          </p:cNvPicPr>
          <p:nvPr/>
        </p:nvPicPr>
        <p:blipFill>
          <a:blip r:embed="rId3"/>
          <a:stretch>
            <a:fillRect/>
          </a:stretch>
        </p:blipFill>
        <p:spPr>
          <a:xfrm>
            <a:off x="5638800" y="3677920"/>
            <a:ext cx="3484076" cy="2926080"/>
          </a:xfrm>
          <a:prstGeom prst="rect">
            <a:avLst/>
          </a:prstGeom>
        </p:spPr>
      </p:pic>
    </p:spTree>
    <p:extLst>
      <p:ext uri="{BB962C8B-B14F-4D97-AF65-F5344CB8AC3E}">
        <p14:creationId xmlns:p14="http://schemas.microsoft.com/office/powerpoint/2010/main" val="4186382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299F61-32AE-3763-2366-E079ECA49C1B}"/>
              </a:ext>
            </a:extLst>
          </p:cNvPr>
          <p:cNvSpPr>
            <a:spLocks noGrp="1"/>
          </p:cNvSpPr>
          <p:nvPr>
            <p:ph type="title"/>
          </p:nvPr>
        </p:nvSpPr>
        <p:spPr>
          <a:xfrm>
            <a:off x="677334" y="609600"/>
            <a:ext cx="8596668" cy="872359"/>
          </a:xfrm>
        </p:spPr>
        <p:txBody>
          <a:bodyPr/>
          <a:lstStyle/>
          <a:p>
            <a:r>
              <a:rPr lang="it-IT"/>
              <a:t>Teorema di non comunicazione</a:t>
            </a:r>
          </a:p>
        </p:txBody>
      </p:sp>
      <p:sp>
        <p:nvSpPr>
          <p:cNvPr id="3" name="Segnaposto contenuto 2">
            <a:extLst>
              <a:ext uri="{FF2B5EF4-FFF2-40B4-BE49-F238E27FC236}">
                <a16:creationId xmlns:a16="http://schemas.microsoft.com/office/drawing/2014/main" id="{8246A4E0-CF4A-995A-EC0F-405CCA2BB079}"/>
              </a:ext>
            </a:extLst>
          </p:cNvPr>
          <p:cNvSpPr>
            <a:spLocks noGrp="1"/>
          </p:cNvSpPr>
          <p:nvPr>
            <p:ph idx="1"/>
          </p:nvPr>
        </p:nvSpPr>
        <p:spPr>
          <a:xfrm>
            <a:off x="677334" y="1481959"/>
            <a:ext cx="8596668" cy="4559403"/>
          </a:xfrm>
        </p:spPr>
        <p:txBody>
          <a:bodyPr>
            <a:normAutofit fontScale="92500" lnSpcReduction="10000"/>
          </a:bodyPr>
          <a:lstStyle/>
          <a:p>
            <a:r>
              <a:rPr lang="it-IT"/>
              <a:t>Fortunatamente vale il </a:t>
            </a:r>
            <a:r>
              <a:rPr lang="it-IT" b="1"/>
              <a:t>Teorema di non comunicazione</a:t>
            </a:r>
            <a:r>
              <a:rPr lang="it-IT"/>
              <a:t>: questo asserisce che non c’è alcun modo di inviare informazioni a velocità superluminali tramite sistemi </a:t>
            </a:r>
            <a:r>
              <a:rPr lang="it-IT" err="1"/>
              <a:t>entangled</a:t>
            </a:r>
            <a:r>
              <a:rPr lang="it-IT"/>
              <a:t>.</a:t>
            </a:r>
          </a:p>
          <a:p>
            <a:r>
              <a:rPr lang="it-IT"/>
              <a:t>Il Teorema si basa su due fatti. Il primo è che le distribuzioni statistiche dei singoli sistemi non vengono alterate dal comportamento degli altri osservatori. Il secondo è che non è possibile effettuare copie del proprio sistema per studiarne il </a:t>
            </a:r>
            <a:r>
              <a:rPr lang="it-IT" err="1"/>
              <a:t>superposition</a:t>
            </a:r>
            <a:r>
              <a:rPr lang="it-IT"/>
              <a:t> state tramite ripetizioni di misure (</a:t>
            </a:r>
            <a:r>
              <a:rPr lang="it-IT" b="1"/>
              <a:t>Teorema di no-</a:t>
            </a:r>
            <a:r>
              <a:rPr lang="it-IT" b="1" err="1"/>
              <a:t>cloning</a:t>
            </a:r>
            <a:r>
              <a:rPr lang="it-IT" b="1"/>
              <a:t> quantistico</a:t>
            </a:r>
            <a:r>
              <a:rPr lang="it-IT"/>
              <a:t>).</a:t>
            </a:r>
          </a:p>
          <a:p>
            <a:r>
              <a:rPr lang="it-IT"/>
              <a:t>Nel caso di Alice e Bob: Alice non può scegliere cosa misurare, perciò la distribuzione delle misure di Bob non viene alterata. Alice può solo scegliere se misurare o meno, ma anche in questo caso Bob non se ne accorgerebbe. Allo stesso tempo Bob non può copiare il proprio stato per capire se Alice ha misurato o meno.</a:t>
            </a:r>
          </a:p>
          <a:p>
            <a:r>
              <a:rPr lang="it-IT"/>
              <a:t>Teorema di no-</a:t>
            </a:r>
            <a:r>
              <a:rPr lang="it-IT" err="1"/>
              <a:t>cloning</a:t>
            </a:r>
            <a:r>
              <a:rPr lang="it-IT"/>
              <a:t>: è impossibile realizzare una copiatrice quantistica universale. Ciascuna copiatrice può al più copiare un determinato set di stati puri ortogonali mentre, se applicata ad un </a:t>
            </a:r>
            <a:r>
              <a:rPr lang="it-IT" err="1"/>
              <a:t>superposition</a:t>
            </a:r>
            <a:r>
              <a:rPr lang="it-IT"/>
              <a:t> state, lo stato originale viene perduto.</a:t>
            </a:r>
          </a:p>
        </p:txBody>
      </p:sp>
    </p:spTree>
    <p:extLst>
      <p:ext uri="{BB962C8B-B14F-4D97-AF65-F5344CB8AC3E}">
        <p14:creationId xmlns:p14="http://schemas.microsoft.com/office/powerpoint/2010/main" val="1499582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E7B1D69-739A-705B-57BE-649B832BC06E}"/>
              </a:ext>
            </a:extLst>
          </p:cNvPr>
          <p:cNvSpPr>
            <a:spLocks noGrp="1"/>
          </p:cNvSpPr>
          <p:nvPr>
            <p:ph type="title"/>
          </p:nvPr>
        </p:nvSpPr>
        <p:spPr/>
        <p:txBody>
          <a:bodyPr/>
          <a:lstStyle/>
          <a:p>
            <a:r>
              <a:rPr lang="it-IT"/>
              <a:t>La Meccanica Quantistica è salva…</a:t>
            </a:r>
            <a:br>
              <a:rPr lang="it-IT"/>
            </a:br>
            <a:r>
              <a:rPr lang="it-IT"/>
              <a:t>per ora…</a:t>
            </a:r>
          </a:p>
        </p:txBody>
      </p:sp>
      <p:sp>
        <p:nvSpPr>
          <p:cNvPr id="3" name="Segnaposto contenuto 2">
            <a:extLst>
              <a:ext uri="{FF2B5EF4-FFF2-40B4-BE49-F238E27FC236}">
                <a16:creationId xmlns:a16="http://schemas.microsoft.com/office/drawing/2014/main" id="{8B752E50-D322-DBF3-7010-DB6DFC7B7812}"/>
              </a:ext>
            </a:extLst>
          </p:cNvPr>
          <p:cNvSpPr>
            <a:spLocks noGrp="1"/>
          </p:cNvSpPr>
          <p:nvPr>
            <p:ph idx="1"/>
          </p:nvPr>
        </p:nvSpPr>
        <p:spPr/>
        <p:txBody>
          <a:bodyPr/>
          <a:lstStyle/>
          <a:p>
            <a:r>
              <a:rPr lang="it-IT"/>
              <a:t>Einstein, </a:t>
            </a:r>
            <a:r>
              <a:rPr lang="it-IT" err="1"/>
              <a:t>Podolsky</a:t>
            </a:r>
            <a:r>
              <a:rPr lang="it-IT"/>
              <a:t> e Rosen nel loro celeberrimo articolo si appellarono alla località per salvare il determinismo. Ironicamente, ciò non salvò il determinismo e portò, invece, alla morte della località stessa. </a:t>
            </a:r>
          </a:p>
          <a:p>
            <a:r>
              <a:rPr lang="it-IT"/>
              <a:t>88 anni dopo, nessuna prova sperimentale ha falsificato le predizioni della Meccanica Quantistica ma ancora oggi si lavora in direzioni opposte. Per ora questi sforzi sono risultati pressoché vani, mentre la MQ sta resistendo alla prova del tempo. Tuttavia non è da escludere che le cose possano cambiare in futuro: così come la Meccanica Classica è stata scalciata dalla Relatività e dalla Meccanica Quantistica, così le prossime generazioni potrebbero scartare quest’ultime a loro volta e formularne di nuove, chiedendosi come siamo potuti essere così ingenui da credere a tutto ciò. </a:t>
            </a:r>
          </a:p>
        </p:txBody>
      </p:sp>
    </p:spTree>
    <p:extLst>
      <p:ext uri="{BB962C8B-B14F-4D97-AF65-F5344CB8AC3E}">
        <p14:creationId xmlns:p14="http://schemas.microsoft.com/office/powerpoint/2010/main" val="3716383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BEF51B-8AE5-BAA6-8C0F-BA3640F5E5F9}"/>
              </a:ext>
            </a:extLst>
          </p:cNvPr>
          <p:cNvSpPr>
            <a:spLocks noGrp="1"/>
          </p:cNvSpPr>
          <p:nvPr>
            <p:ph type="title"/>
          </p:nvPr>
        </p:nvSpPr>
        <p:spPr>
          <a:xfrm>
            <a:off x="1797666" y="2760683"/>
            <a:ext cx="8596668" cy="1336634"/>
          </a:xfrm>
        </p:spPr>
        <p:txBody>
          <a:bodyPr/>
          <a:lstStyle/>
          <a:p>
            <a:pPr algn="ctr"/>
            <a:r>
              <a:rPr lang="it-IT"/>
              <a:t>FINE PRESENTAZIONE</a:t>
            </a:r>
            <a:br>
              <a:rPr lang="it-IT"/>
            </a:br>
            <a:r>
              <a:rPr lang="it-IT"/>
              <a:t>Grazie per l’ascolto</a:t>
            </a:r>
          </a:p>
        </p:txBody>
      </p:sp>
    </p:spTree>
    <p:extLst>
      <p:ext uri="{BB962C8B-B14F-4D97-AF65-F5344CB8AC3E}">
        <p14:creationId xmlns:p14="http://schemas.microsoft.com/office/powerpoint/2010/main" val="2639641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995913-1B04-D4AF-CD5F-413535213E6D}"/>
              </a:ext>
            </a:extLst>
          </p:cNvPr>
          <p:cNvSpPr>
            <a:spLocks noGrp="1"/>
          </p:cNvSpPr>
          <p:nvPr>
            <p:ph type="title"/>
          </p:nvPr>
        </p:nvSpPr>
        <p:spPr>
          <a:xfrm>
            <a:off x="677334" y="286423"/>
            <a:ext cx="8596668" cy="1320800"/>
          </a:xfrm>
        </p:spPr>
        <p:txBody>
          <a:bodyPr/>
          <a:lstStyle/>
          <a:p>
            <a:pPr algn="ctr"/>
            <a:r>
              <a:rPr lang="it-IT"/>
              <a:t>Paradosso EPR</a:t>
            </a:r>
          </a:p>
        </p:txBody>
      </p:sp>
      <p:sp>
        <p:nvSpPr>
          <p:cNvPr id="3" name="Segnaposto contenuto 2">
            <a:extLst>
              <a:ext uri="{FF2B5EF4-FFF2-40B4-BE49-F238E27FC236}">
                <a16:creationId xmlns:a16="http://schemas.microsoft.com/office/drawing/2014/main" id="{08847C6E-D79D-08F5-38AF-95A30BD904A6}"/>
              </a:ext>
            </a:extLst>
          </p:cNvPr>
          <p:cNvSpPr>
            <a:spLocks noGrp="1"/>
          </p:cNvSpPr>
          <p:nvPr>
            <p:ph idx="1"/>
          </p:nvPr>
        </p:nvSpPr>
        <p:spPr>
          <a:xfrm>
            <a:off x="690639" y="3033877"/>
            <a:ext cx="8596668" cy="3690257"/>
          </a:xfrm>
        </p:spPr>
        <p:txBody>
          <a:bodyPr>
            <a:normAutofit/>
          </a:bodyPr>
          <a:lstStyle/>
          <a:p>
            <a:pPr marL="0" indent="0">
              <a:buNone/>
            </a:pPr>
            <a:r>
              <a:rPr lang="it-IT" sz="2200">
                <a:latin typeface="+mj-lt"/>
                <a:cs typeface="Arial" panose="020B0604020202020204" pitchFamily="34" charset="0"/>
              </a:rPr>
              <a:t>La MQ non è in grado di valutare con certezza grandezze fisiche corrispondenti ad operatori non commutanti. </a:t>
            </a:r>
          </a:p>
          <a:p>
            <a:pPr marL="0" indent="0">
              <a:buNone/>
            </a:pPr>
            <a:endParaRPr lang="it-IT" sz="2200">
              <a:latin typeface="+mj-lt"/>
              <a:cs typeface="Arial" panose="020B0604020202020204" pitchFamily="34" charset="0"/>
            </a:endParaRPr>
          </a:p>
          <a:p>
            <a:pPr marL="0" indent="0">
              <a:buNone/>
            </a:pPr>
            <a:endParaRPr lang="it-IT" sz="2200">
              <a:latin typeface="+mj-lt"/>
              <a:cs typeface="Arial" panose="020B0604020202020204" pitchFamily="34" charset="0"/>
            </a:endParaRPr>
          </a:p>
          <a:p>
            <a:pPr marL="0" indent="0" algn="ctr">
              <a:buNone/>
            </a:pPr>
            <a:r>
              <a:rPr lang="it-IT" sz="3000">
                <a:latin typeface="Cambria Math" panose="02040503050406030204" pitchFamily="18" charset="0"/>
                <a:ea typeface="Cambria Math" panose="02040503050406030204" pitchFamily="18" charset="0"/>
                <a:cs typeface="Arial" panose="020B0604020202020204" pitchFamily="34" charset="0"/>
              </a:rPr>
              <a:t>⇓</a:t>
            </a:r>
            <a:endParaRPr lang="it-IT" sz="3000">
              <a:latin typeface="+mj-lt"/>
              <a:cs typeface="Arial" panose="020B0604020202020204" pitchFamily="34" charset="0"/>
            </a:endParaRPr>
          </a:p>
          <a:p>
            <a:pPr marL="0" indent="0">
              <a:buNone/>
            </a:pPr>
            <a:r>
              <a:rPr lang="it-IT" sz="2200">
                <a:latin typeface="+mj-lt"/>
                <a:cs typeface="Arial" panose="020B0604020202020204" pitchFamily="34" charset="0"/>
              </a:rPr>
              <a:t>O è una teoria incompleta o grandezze fisiche corrispondenti ad operatori commutanti non hanno realtà simultanea. </a:t>
            </a:r>
          </a:p>
          <a:p>
            <a:pPr marL="0" indent="0">
              <a:buNone/>
            </a:pPr>
            <a:endParaRPr lang="it-IT" sz="2000"/>
          </a:p>
        </p:txBody>
      </p:sp>
      <p:sp>
        <p:nvSpPr>
          <p:cNvPr id="4" name="CasellaDiTesto 3">
            <a:extLst>
              <a:ext uri="{FF2B5EF4-FFF2-40B4-BE49-F238E27FC236}">
                <a16:creationId xmlns:a16="http://schemas.microsoft.com/office/drawing/2014/main" id="{8AB7311A-6760-60B5-C097-1EBDD108ABA1}"/>
              </a:ext>
            </a:extLst>
          </p:cNvPr>
          <p:cNvSpPr txBox="1"/>
          <p:nvPr/>
        </p:nvSpPr>
        <p:spPr>
          <a:xfrm>
            <a:off x="690639" y="964208"/>
            <a:ext cx="875592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prstClr val="black"/>
                </a:solidFill>
                <a:effectLst/>
                <a:uLnTx/>
                <a:uFillTx/>
                <a:latin typeface="Trebuchet MS" panose="020B0603020202020204"/>
                <a:ea typeface="+mn-ea"/>
                <a:cs typeface="+mn-cs"/>
              </a:rPr>
              <a:t>Can Quantum-Mechanical Description of Physical Reality Be Considered Complete?</a:t>
            </a:r>
            <a:endParaRPr kumimoji="0" lang="it-IT" sz="1800" b="0" i="1"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6" name="CasellaDiTesto 5">
            <a:extLst>
              <a:ext uri="{FF2B5EF4-FFF2-40B4-BE49-F238E27FC236}">
                <a16:creationId xmlns:a16="http://schemas.microsoft.com/office/drawing/2014/main" id="{D284A3BE-D953-5C44-2534-1F414142605B}"/>
              </a:ext>
            </a:extLst>
          </p:cNvPr>
          <p:cNvSpPr txBox="1"/>
          <p:nvPr/>
        </p:nvSpPr>
        <p:spPr>
          <a:xfrm>
            <a:off x="862391" y="1862201"/>
            <a:ext cx="567145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3200">
                <a:solidFill>
                  <a:prstClr val="black"/>
                </a:solidFill>
                <a:latin typeface="Trebuchet MS" panose="020B0603020202020204"/>
              </a:rPr>
              <a:t>L’argomento</a:t>
            </a:r>
            <a:r>
              <a:rPr kumimoji="0" lang="it-IT" sz="3200" b="0" i="0" u="none" strike="noStrike" kern="1200" cap="none" spc="0" normalizeH="0" baseline="0" noProof="0">
                <a:ln>
                  <a:noFill/>
                </a:ln>
                <a:solidFill>
                  <a:prstClr val="black"/>
                </a:solidFill>
                <a:effectLst/>
                <a:uLnTx/>
                <a:uFillTx/>
                <a:latin typeface="Trebuchet MS" panose="020B0603020202020204"/>
                <a:ea typeface="+mn-ea"/>
                <a:cs typeface="+mn-cs"/>
              </a:rPr>
              <a:t>:</a:t>
            </a:r>
            <a:endParaRPr kumimoji="0" lang="it-IT"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pic>
        <p:nvPicPr>
          <p:cNvPr id="5" name="Picture 3">
            <a:extLst>
              <a:ext uri="{FF2B5EF4-FFF2-40B4-BE49-F238E27FC236}">
                <a16:creationId xmlns:a16="http://schemas.microsoft.com/office/drawing/2014/main" id="{09922C96-49BD-06E5-BEBF-D4D089F1EC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744" y="3875402"/>
            <a:ext cx="3004458" cy="66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p14="http://schemas.microsoft.com/office/powerpoint/2010/main">
        <mc:Choice Requires="p14">
          <p:contentPart p14:bwMode="auto" r:id="rId4">
            <p14:nvContentPartPr>
              <p14:cNvPr id="7" name="Input penna 6">
                <a:extLst>
                  <a:ext uri="{FF2B5EF4-FFF2-40B4-BE49-F238E27FC236}">
                    <a16:creationId xmlns:a16="http://schemas.microsoft.com/office/drawing/2014/main" id="{600A677B-078C-4653-A6F7-436FB0FFA630}"/>
                  </a:ext>
                </a:extLst>
              </p14:cNvPr>
              <p14:cNvContentPartPr/>
              <p14:nvPr/>
            </p14:nvContentPartPr>
            <p14:xfrm>
              <a:off x="5540777" y="3895170"/>
              <a:ext cx="312120" cy="624240"/>
            </p14:xfrm>
          </p:contentPart>
        </mc:Choice>
        <mc:Fallback xmlns="">
          <p:pic>
            <p:nvPicPr>
              <p:cNvPr id="7" name="Input penna 6">
                <a:extLst>
                  <a:ext uri="{FF2B5EF4-FFF2-40B4-BE49-F238E27FC236}">
                    <a16:creationId xmlns:a16="http://schemas.microsoft.com/office/drawing/2014/main" id="{600A677B-078C-4653-A6F7-436FB0FFA630}"/>
                  </a:ext>
                </a:extLst>
              </p:cNvPr>
              <p:cNvPicPr/>
              <p:nvPr/>
            </p:nvPicPr>
            <p:blipFill>
              <a:blip r:embed="rId5"/>
              <a:stretch>
                <a:fillRect/>
              </a:stretch>
            </p:blipFill>
            <p:spPr>
              <a:xfrm>
                <a:off x="5477777" y="3832170"/>
                <a:ext cx="437760" cy="749880"/>
              </a:xfrm>
              <a:prstGeom prst="rect">
                <a:avLst/>
              </a:prstGeom>
            </p:spPr>
          </p:pic>
        </mc:Fallback>
      </mc:AlternateContent>
    </p:spTree>
    <p:extLst>
      <p:ext uri="{BB962C8B-B14F-4D97-AF65-F5344CB8AC3E}">
        <p14:creationId xmlns:p14="http://schemas.microsoft.com/office/powerpoint/2010/main" val="1313355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995913-1B04-D4AF-CD5F-413535213E6D}"/>
              </a:ext>
            </a:extLst>
          </p:cNvPr>
          <p:cNvSpPr>
            <a:spLocks noGrp="1"/>
          </p:cNvSpPr>
          <p:nvPr>
            <p:ph type="title"/>
          </p:nvPr>
        </p:nvSpPr>
        <p:spPr>
          <a:xfrm>
            <a:off x="677334" y="286423"/>
            <a:ext cx="8596668" cy="1320800"/>
          </a:xfrm>
        </p:spPr>
        <p:txBody>
          <a:bodyPr/>
          <a:lstStyle/>
          <a:p>
            <a:pPr algn="ctr"/>
            <a:r>
              <a:rPr lang="it-IT"/>
              <a:t>Paradosso EPR</a:t>
            </a:r>
          </a:p>
        </p:txBody>
      </p:sp>
      <p:sp>
        <p:nvSpPr>
          <p:cNvPr id="3" name="Segnaposto contenuto 2">
            <a:extLst>
              <a:ext uri="{FF2B5EF4-FFF2-40B4-BE49-F238E27FC236}">
                <a16:creationId xmlns:a16="http://schemas.microsoft.com/office/drawing/2014/main" id="{08847C6E-D79D-08F5-38AF-95A30BD904A6}"/>
              </a:ext>
            </a:extLst>
          </p:cNvPr>
          <p:cNvSpPr>
            <a:spLocks noGrp="1"/>
          </p:cNvSpPr>
          <p:nvPr>
            <p:ph idx="1"/>
          </p:nvPr>
        </p:nvSpPr>
        <p:spPr>
          <a:xfrm>
            <a:off x="690639" y="3033877"/>
            <a:ext cx="8596668" cy="3690257"/>
          </a:xfrm>
        </p:spPr>
        <p:txBody>
          <a:bodyPr>
            <a:normAutofit/>
          </a:bodyPr>
          <a:lstStyle/>
          <a:p>
            <a:pPr marL="0" indent="0">
              <a:buNone/>
            </a:pPr>
            <a:r>
              <a:rPr lang="it-IT" sz="2200"/>
              <a:t>Gli autori dimostrano che, supponendo che la MQ sia completa impulso e posizione (che non commutano!!) hanno realtà simultanea. </a:t>
            </a:r>
          </a:p>
          <a:p>
            <a:pPr marL="0" indent="0">
              <a:buNone/>
            </a:pPr>
            <a:endParaRPr lang="it-IT" sz="2200"/>
          </a:p>
          <a:p>
            <a:pPr marL="0" indent="0">
              <a:buNone/>
            </a:pPr>
            <a:endParaRPr lang="it-IT" sz="2200"/>
          </a:p>
          <a:p>
            <a:pPr marL="0" indent="0">
              <a:buNone/>
            </a:pPr>
            <a:endParaRPr lang="it-IT" sz="2200"/>
          </a:p>
          <a:p>
            <a:pPr marL="0" indent="0">
              <a:buNone/>
            </a:pPr>
            <a:r>
              <a:rPr lang="it-IT" sz="2200"/>
              <a:t>Conseguentemente, deve valere l’unica altra opzione possibile:</a:t>
            </a:r>
          </a:p>
          <a:p>
            <a:pPr marL="0" indent="0">
              <a:buNone/>
            </a:pPr>
            <a:r>
              <a:rPr lang="it-IT" sz="2200" b="1"/>
              <a:t>La MQ è una teoria incompleta.</a:t>
            </a:r>
          </a:p>
          <a:p>
            <a:pPr marL="0" indent="0">
              <a:buNone/>
            </a:pPr>
            <a:endParaRPr lang="it-IT" sz="2000"/>
          </a:p>
        </p:txBody>
      </p:sp>
      <p:sp>
        <p:nvSpPr>
          <p:cNvPr id="4" name="CasellaDiTesto 3">
            <a:extLst>
              <a:ext uri="{FF2B5EF4-FFF2-40B4-BE49-F238E27FC236}">
                <a16:creationId xmlns:a16="http://schemas.microsoft.com/office/drawing/2014/main" id="{8AB7311A-6760-60B5-C097-1EBDD108ABA1}"/>
              </a:ext>
            </a:extLst>
          </p:cNvPr>
          <p:cNvSpPr txBox="1"/>
          <p:nvPr/>
        </p:nvSpPr>
        <p:spPr>
          <a:xfrm>
            <a:off x="690639" y="964208"/>
            <a:ext cx="875592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prstClr val="black"/>
                </a:solidFill>
                <a:effectLst/>
                <a:uLnTx/>
                <a:uFillTx/>
                <a:latin typeface="Trebuchet MS" panose="020B0603020202020204"/>
                <a:ea typeface="+mn-ea"/>
                <a:cs typeface="+mn-cs"/>
              </a:rPr>
              <a:t>Can Quantum-Mechanical Description of Physical Reality Be Considered Complete?</a:t>
            </a:r>
            <a:endParaRPr kumimoji="0" lang="it-IT" sz="1800" b="0" i="1"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6" name="CasellaDiTesto 5">
            <a:extLst>
              <a:ext uri="{FF2B5EF4-FFF2-40B4-BE49-F238E27FC236}">
                <a16:creationId xmlns:a16="http://schemas.microsoft.com/office/drawing/2014/main" id="{D284A3BE-D953-5C44-2534-1F414142605B}"/>
              </a:ext>
            </a:extLst>
          </p:cNvPr>
          <p:cNvSpPr txBox="1"/>
          <p:nvPr/>
        </p:nvSpPr>
        <p:spPr>
          <a:xfrm>
            <a:off x="862391" y="1862201"/>
            <a:ext cx="567145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a:ln>
                  <a:noFill/>
                </a:ln>
                <a:solidFill>
                  <a:prstClr val="black"/>
                </a:solidFill>
                <a:effectLst/>
                <a:uLnTx/>
                <a:uFillTx/>
                <a:latin typeface="Trebuchet MS" panose="020B0603020202020204"/>
                <a:ea typeface="+mn-ea"/>
                <a:cs typeface="+mn-cs"/>
              </a:rPr>
              <a:t>L’argomento:</a:t>
            </a:r>
            <a:endParaRPr kumimoji="0" lang="it-IT"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pic>
        <p:nvPicPr>
          <p:cNvPr id="5" name="Picture 2">
            <a:extLst>
              <a:ext uri="{FF2B5EF4-FFF2-40B4-BE49-F238E27FC236}">
                <a16:creationId xmlns:a16="http://schemas.microsoft.com/office/drawing/2014/main" id="{B12316F1-9213-EFC6-EC27-02234B7BE8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3161" y="4284696"/>
            <a:ext cx="4805014" cy="710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3709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995913-1B04-D4AF-CD5F-413535213E6D}"/>
              </a:ext>
            </a:extLst>
          </p:cNvPr>
          <p:cNvSpPr>
            <a:spLocks noGrp="1"/>
          </p:cNvSpPr>
          <p:nvPr>
            <p:ph type="title"/>
          </p:nvPr>
        </p:nvSpPr>
        <p:spPr>
          <a:xfrm>
            <a:off x="677334" y="286423"/>
            <a:ext cx="8596668" cy="1320800"/>
          </a:xfrm>
        </p:spPr>
        <p:txBody>
          <a:bodyPr/>
          <a:lstStyle/>
          <a:p>
            <a:pPr algn="ctr"/>
            <a:r>
              <a:rPr lang="it-IT"/>
              <a:t>Paradosso EPR</a:t>
            </a:r>
          </a:p>
        </p:txBody>
      </p:sp>
      <p:sp>
        <p:nvSpPr>
          <p:cNvPr id="3" name="Segnaposto contenuto 2">
            <a:extLst>
              <a:ext uri="{FF2B5EF4-FFF2-40B4-BE49-F238E27FC236}">
                <a16:creationId xmlns:a16="http://schemas.microsoft.com/office/drawing/2014/main" id="{08847C6E-D79D-08F5-38AF-95A30BD904A6}"/>
              </a:ext>
            </a:extLst>
          </p:cNvPr>
          <p:cNvSpPr>
            <a:spLocks noGrp="1"/>
          </p:cNvSpPr>
          <p:nvPr>
            <p:ph idx="1"/>
          </p:nvPr>
        </p:nvSpPr>
        <p:spPr>
          <a:xfrm>
            <a:off x="690639" y="3033877"/>
            <a:ext cx="8596668" cy="3690257"/>
          </a:xfrm>
        </p:spPr>
        <p:txBody>
          <a:bodyPr>
            <a:normAutofit/>
          </a:bodyPr>
          <a:lstStyle/>
          <a:p>
            <a:r>
              <a:rPr lang="it-IT" sz="2200" b="1"/>
              <a:t>Breakdown della teoria: </a:t>
            </a:r>
            <a:r>
              <a:rPr lang="it-IT" sz="2200"/>
              <a:t>esiste un limite di distanze superate le quali la teoria perde di validità (alterazione della funzione d’onda).</a:t>
            </a:r>
          </a:p>
          <a:p>
            <a:endParaRPr lang="it-IT" sz="2200"/>
          </a:p>
          <a:p>
            <a:r>
              <a:rPr lang="it-IT" sz="2200" b="1"/>
              <a:t>Violazioni della località: </a:t>
            </a:r>
            <a:r>
              <a:rPr lang="it-IT" sz="2200"/>
              <a:t>in qualche modo le particelle indefinitamente allontanate continuano a comunicare. </a:t>
            </a:r>
            <a:endParaRPr lang="it-IT" sz="2200" b="1"/>
          </a:p>
          <a:p>
            <a:pPr marL="0" indent="0">
              <a:buNone/>
            </a:pPr>
            <a:endParaRPr lang="it-IT" sz="2000"/>
          </a:p>
        </p:txBody>
      </p:sp>
      <p:sp>
        <p:nvSpPr>
          <p:cNvPr id="4" name="CasellaDiTesto 3">
            <a:extLst>
              <a:ext uri="{FF2B5EF4-FFF2-40B4-BE49-F238E27FC236}">
                <a16:creationId xmlns:a16="http://schemas.microsoft.com/office/drawing/2014/main" id="{8AB7311A-6760-60B5-C097-1EBDD108ABA1}"/>
              </a:ext>
            </a:extLst>
          </p:cNvPr>
          <p:cNvSpPr txBox="1"/>
          <p:nvPr/>
        </p:nvSpPr>
        <p:spPr>
          <a:xfrm>
            <a:off x="690639" y="964208"/>
            <a:ext cx="875592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a:ln>
                  <a:noFill/>
                </a:ln>
                <a:solidFill>
                  <a:prstClr val="black"/>
                </a:solidFill>
                <a:effectLst/>
                <a:uLnTx/>
                <a:uFillTx/>
                <a:latin typeface="Trebuchet MS" panose="020B0603020202020204"/>
                <a:ea typeface="+mn-ea"/>
                <a:cs typeface="+mn-cs"/>
              </a:rPr>
              <a:t>Can Quantum-Mechanical Description of Physical Reality Be Considered Complete?</a:t>
            </a:r>
            <a:endParaRPr kumimoji="0" lang="it-IT" sz="1800" b="0" i="1"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6" name="CasellaDiTesto 5">
            <a:extLst>
              <a:ext uri="{FF2B5EF4-FFF2-40B4-BE49-F238E27FC236}">
                <a16:creationId xmlns:a16="http://schemas.microsoft.com/office/drawing/2014/main" id="{D284A3BE-D953-5C44-2534-1F414142605B}"/>
              </a:ext>
            </a:extLst>
          </p:cNvPr>
          <p:cNvSpPr txBox="1"/>
          <p:nvPr/>
        </p:nvSpPr>
        <p:spPr>
          <a:xfrm>
            <a:off x="862391" y="1862201"/>
            <a:ext cx="7171266"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3200">
                <a:solidFill>
                  <a:prstClr val="black"/>
                </a:solidFill>
                <a:latin typeface="Trebuchet MS" panose="020B0603020202020204"/>
              </a:rPr>
              <a:t>Le possibili soluzioni alternative</a:t>
            </a:r>
            <a:r>
              <a:rPr kumimoji="0" lang="it-IT" sz="3200" b="0" i="0" u="none" strike="noStrike" kern="1200" cap="none" spc="0" normalizeH="0" baseline="0" noProof="0">
                <a:ln>
                  <a:noFill/>
                </a:ln>
                <a:solidFill>
                  <a:prstClr val="black"/>
                </a:solidFill>
                <a:effectLst/>
                <a:uLnTx/>
                <a:uFillTx/>
                <a:latin typeface="Trebuchet MS" panose="020B0603020202020204"/>
                <a:ea typeface="+mn-ea"/>
                <a:cs typeface="+mn-cs"/>
              </a:rPr>
              <a:t>:</a:t>
            </a:r>
            <a:endParaRPr kumimoji="0" lang="it-IT" sz="18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507117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63FA74-AE86-6941-4595-64C810F693A0}"/>
              </a:ext>
            </a:extLst>
          </p:cNvPr>
          <p:cNvSpPr>
            <a:spLocks noGrp="1"/>
          </p:cNvSpPr>
          <p:nvPr>
            <p:ph type="title"/>
          </p:nvPr>
        </p:nvSpPr>
        <p:spPr>
          <a:xfrm>
            <a:off x="677334" y="609600"/>
            <a:ext cx="8596668" cy="1077310"/>
          </a:xfrm>
        </p:spPr>
        <p:txBody>
          <a:bodyPr>
            <a:normAutofit fontScale="90000"/>
          </a:bodyPr>
          <a:lstStyle/>
          <a:p>
            <a:r>
              <a:rPr lang="it-IT"/>
              <a:t>La formulazione di Bohm del paradosso EPR</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C01B0FF1-3F45-0A2E-9F76-21049E342438}"/>
                  </a:ext>
                </a:extLst>
              </p:cNvPr>
              <p:cNvSpPr>
                <a:spLocks noGrp="1"/>
              </p:cNvSpPr>
              <p:nvPr>
                <p:ph idx="1"/>
              </p:nvPr>
            </p:nvSpPr>
            <p:spPr>
              <a:xfrm>
                <a:off x="720877" y="1643368"/>
                <a:ext cx="8596668" cy="4605031"/>
              </a:xfrm>
            </p:spPr>
            <p:txBody>
              <a:bodyPr>
                <a:normAutofit lnSpcReduction="10000"/>
              </a:bodyPr>
              <a:lstStyle/>
              <a:p>
                <a:r>
                  <a:rPr lang="it-IT"/>
                  <a:t>1957: Bohm e </a:t>
                </a:r>
                <a:r>
                  <a:rPr lang="it-IT" err="1"/>
                  <a:t>Aharanov</a:t>
                </a:r>
                <a:r>
                  <a:rPr lang="it-IT"/>
                  <a:t> pubblicano l’articolo </a:t>
                </a:r>
                <a:r>
                  <a:rPr lang="en-US"/>
                  <a:t>“Discussion of Experimental Proof for the Paradox of Einstein, Rosen, and </a:t>
                </a:r>
                <a:r>
                  <a:rPr lang="en-US" err="1"/>
                  <a:t>Podolsky</a:t>
                </a:r>
                <a:r>
                  <a:rPr lang="en-US"/>
                  <a:t>.</a:t>
                </a:r>
              </a:p>
              <a:p>
                <a:r>
                  <a:rPr lang="en-US"/>
                  <a:t>Il </a:t>
                </a:r>
                <a:r>
                  <a:rPr lang="en-US" err="1"/>
                  <a:t>paradosso</a:t>
                </a:r>
                <a:r>
                  <a:rPr lang="en-US"/>
                  <a:t> EPR </a:t>
                </a:r>
                <a:r>
                  <a:rPr lang="en-US" err="1"/>
                  <a:t>viene</a:t>
                </a:r>
                <a:r>
                  <a:rPr lang="en-US"/>
                  <a:t> </a:t>
                </a:r>
                <a:r>
                  <a:rPr lang="en-US" err="1"/>
                  <a:t>riformulato</a:t>
                </a:r>
                <a:r>
                  <a:rPr lang="en-US"/>
                  <a:t> </a:t>
                </a:r>
                <a:r>
                  <a:rPr lang="en-US" err="1"/>
                  <a:t>usando</a:t>
                </a:r>
                <a:r>
                  <a:rPr lang="en-US"/>
                  <a:t> lo </a:t>
                </a:r>
                <a:r>
                  <a:rPr lang="en-US" b="1" err="1"/>
                  <a:t>stato</a:t>
                </a:r>
                <a:r>
                  <a:rPr lang="en-US" b="1"/>
                  <a:t> di </a:t>
                </a:r>
                <a:r>
                  <a:rPr lang="en-US" b="1" err="1"/>
                  <a:t>singoletto</a:t>
                </a:r>
                <a:r>
                  <a:rPr lang="en-US"/>
                  <a:t>:</a:t>
                </a:r>
              </a:p>
              <a:p>
                <a:endParaRPr lang="en-US" b="1"/>
              </a:p>
              <a:p>
                <a:endParaRPr lang="en-US" b="1"/>
              </a:p>
              <a:p>
                <a:endParaRPr lang="en-US" b="1"/>
              </a:p>
              <a:p>
                <a:r>
                  <a:rPr lang="en-US"/>
                  <a:t>Se </a:t>
                </a:r>
                <a:r>
                  <a:rPr lang="en-US" err="1"/>
                  <a:t>si</a:t>
                </a:r>
                <a:r>
                  <a:rPr lang="en-US"/>
                  <a:t> </a:t>
                </a:r>
                <a:r>
                  <a:rPr lang="en-US" err="1"/>
                  <a:t>assegna</a:t>
                </a:r>
                <a:r>
                  <a:rPr lang="en-US"/>
                  <a:t> un </a:t>
                </a:r>
                <a:r>
                  <a:rPr lang="en-US" err="1"/>
                  <a:t>elettrone</a:t>
                </a:r>
                <a:r>
                  <a:rPr lang="en-US"/>
                  <a:t> ad Alice ed uno a Bob e li </a:t>
                </a:r>
                <a:r>
                  <a:rPr lang="en-US" err="1"/>
                  <a:t>si</a:t>
                </a:r>
                <a:r>
                  <a:rPr lang="en-US"/>
                  <a:t> </a:t>
                </a:r>
                <a:r>
                  <a:rPr lang="en-US" err="1"/>
                  <a:t>lascia</a:t>
                </a:r>
                <a:r>
                  <a:rPr lang="en-US"/>
                  <a:t> </a:t>
                </a:r>
                <a:r>
                  <a:rPr lang="en-US" err="1"/>
                  <a:t>allontanare</a:t>
                </a:r>
                <a:r>
                  <a:rPr lang="en-US"/>
                  <a:t>, </a:t>
                </a:r>
                <a:r>
                  <a:rPr lang="en-US" err="1"/>
                  <a:t>nel</a:t>
                </a:r>
                <a:r>
                  <a:rPr lang="en-US"/>
                  <a:t> </a:t>
                </a:r>
                <a:r>
                  <a:rPr lang="en-US" err="1"/>
                  <a:t>momento</a:t>
                </a:r>
                <a:r>
                  <a:rPr lang="en-US"/>
                  <a:t> in cui uno </a:t>
                </a:r>
                <a:r>
                  <a:rPr lang="en-US" err="1"/>
                  <a:t>effettua</a:t>
                </a:r>
                <a:r>
                  <a:rPr lang="en-US"/>
                  <a:t> la </a:t>
                </a:r>
                <a:r>
                  <a:rPr lang="en-US" err="1"/>
                  <a:t>misura</a:t>
                </a:r>
                <a:r>
                  <a:rPr lang="en-US"/>
                  <a:t> </a:t>
                </a:r>
                <a:r>
                  <a:rPr lang="en-US" err="1"/>
                  <a:t>conosce</a:t>
                </a:r>
                <a:r>
                  <a:rPr lang="en-US"/>
                  <a:t> </a:t>
                </a:r>
                <a:r>
                  <a:rPr lang="en-US" err="1"/>
                  <a:t>immediatamente</a:t>
                </a:r>
                <a:r>
                  <a:rPr lang="en-US"/>
                  <a:t> lo </a:t>
                </a:r>
                <a:r>
                  <a:rPr lang="en-US" err="1"/>
                  <a:t>stato</a:t>
                </a:r>
                <a:r>
                  <a:rPr lang="en-US"/>
                  <a:t> </a:t>
                </a:r>
                <a:r>
                  <a:rPr lang="en-US" err="1"/>
                  <a:t>dell’altro</a:t>
                </a:r>
                <a:r>
                  <a:rPr lang="en-US"/>
                  <a:t>. </a:t>
                </a:r>
                <a:r>
                  <a:rPr lang="en-US" err="1"/>
                  <a:t>Ciò</a:t>
                </a:r>
                <a:r>
                  <a:rPr lang="en-US"/>
                  <a:t> è </a:t>
                </a:r>
                <a:r>
                  <a:rPr lang="en-US" err="1"/>
                  <a:t>vero</a:t>
                </a:r>
                <a:r>
                  <a:rPr lang="en-US"/>
                  <a:t> </a:t>
                </a:r>
                <a:r>
                  <a:rPr lang="en-US" err="1"/>
                  <a:t>sia</a:t>
                </a:r>
                <a:r>
                  <a:rPr lang="en-US"/>
                  <a:t> </a:t>
                </a:r>
                <a:r>
                  <a:rPr lang="en-US" err="1"/>
                  <a:t>che</a:t>
                </a:r>
                <a:r>
                  <a:rPr lang="en-US"/>
                  <a:t> </a:t>
                </a:r>
                <a:r>
                  <a:rPr lang="en-US" err="1"/>
                  <a:t>si</a:t>
                </a:r>
                <a:r>
                  <a:rPr lang="en-US"/>
                  <a:t> </a:t>
                </a:r>
                <a:r>
                  <a:rPr lang="en-US" err="1"/>
                  <a:t>misuri</a:t>
                </a:r>
                <a:r>
                  <a:rPr lang="en-US"/>
                  <a:t> </a:t>
                </a:r>
                <a:r>
                  <a:rPr lang="en-US" err="1"/>
                  <a:t>lungo</a:t>
                </a:r>
                <a:r>
                  <a:rPr lang="en-US"/>
                  <a:t> z, </a:t>
                </a:r>
                <a:r>
                  <a:rPr lang="en-US" err="1"/>
                  <a:t>sia</a:t>
                </a:r>
                <a:r>
                  <a:rPr lang="en-US"/>
                  <a:t> </a:t>
                </a:r>
                <a:r>
                  <a:rPr lang="en-US" err="1"/>
                  <a:t>che</a:t>
                </a:r>
                <a:r>
                  <a:rPr lang="en-US"/>
                  <a:t> </a:t>
                </a:r>
                <a:r>
                  <a:rPr lang="en-US" err="1"/>
                  <a:t>si</a:t>
                </a:r>
                <a:r>
                  <a:rPr lang="en-US"/>
                  <a:t> </a:t>
                </a:r>
                <a:r>
                  <a:rPr lang="en-US" err="1"/>
                  <a:t>misuri</a:t>
                </a:r>
                <a:r>
                  <a:rPr lang="en-US"/>
                  <a:t> </a:t>
                </a:r>
                <a:r>
                  <a:rPr lang="en-US" err="1"/>
                  <a:t>lungo</a:t>
                </a:r>
                <a:r>
                  <a:rPr lang="en-US"/>
                  <a:t> </a:t>
                </a:r>
                <a:r>
                  <a:rPr lang="en-US" err="1"/>
                  <a:t>una</a:t>
                </a:r>
                <a:r>
                  <a:rPr lang="en-US"/>
                  <a:t> </a:t>
                </a:r>
                <a:r>
                  <a:rPr lang="en-US" err="1"/>
                  <a:t>qualunque</a:t>
                </a:r>
                <a:r>
                  <a:rPr lang="en-US"/>
                  <a:t> </a:t>
                </a:r>
                <a:r>
                  <a:rPr lang="en-US" err="1"/>
                  <a:t>altra</a:t>
                </a:r>
                <a:r>
                  <a:rPr lang="en-US"/>
                  <a:t> </a:t>
                </a:r>
                <a:r>
                  <a:rPr lang="en-US" err="1"/>
                  <a:t>direzione</a:t>
                </a:r>
                <a:r>
                  <a:rPr lang="en-US"/>
                  <a:t> (</a:t>
                </a:r>
                <a:r>
                  <a:rPr lang="en-US" err="1"/>
                  <a:t>simmetria</a:t>
                </a:r>
                <a:r>
                  <a:rPr lang="en-US"/>
                  <a:t> centrale). </a:t>
                </a:r>
              </a:p>
              <a:p>
                <a:r>
                  <a:rPr lang="en-US" err="1"/>
                  <a:t>Analogamente</a:t>
                </a:r>
                <a:r>
                  <a:rPr lang="en-US"/>
                  <a:t> al </a:t>
                </a:r>
                <a:r>
                  <a:rPr lang="en-US" err="1"/>
                  <a:t>caso</a:t>
                </a:r>
                <a:r>
                  <a:rPr lang="en-US"/>
                  <a:t> EPR, se </a:t>
                </a:r>
                <a:r>
                  <a:rPr lang="en-US" err="1"/>
                  <a:t>si</a:t>
                </a:r>
                <a:r>
                  <a:rPr lang="en-US"/>
                  <a:t> </a:t>
                </a:r>
                <a:r>
                  <a:rPr lang="en-US" err="1"/>
                  <a:t>ipotizza</a:t>
                </a:r>
                <a:r>
                  <a:rPr lang="en-US"/>
                  <a:t> la </a:t>
                </a:r>
                <a:r>
                  <a:rPr lang="en-US" err="1"/>
                  <a:t>località</a:t>
                </a:r>
                <a:r>
                  <a:rPr lang="en-US"/>
                  <a:t>, </a:t>
                </a:r>
                <a:r>
                  <a:rPr lang="en-US" err="1"/>
                  <a:t>si</a:t>
                </a:r>
                <a:r>
                  <a:rPr lang="en-US"/>
                  <a:t> ha </a:t>
                </a:r>
                <a:r>
                  <a:rPr lang="en-US" err="1"/>
                  <a:t>che</a:t>
                </a:r>
                <a:r>
                  <a:rPr lang="en-US"/>
                  <a:t> è possible </a:t>
                </a:r>
                <a:r>
                  <a:rPr lang="en-US" err="1"/>
                  <a:t>ottenere</a:t>
                </a:r>
                <a:r>
                  <a:rPr lang="en-US"/>
                  <a:t> </a:t>
                </a:r>
                <a:r>
                  <a:rPr lang="en-US" err="1"/>
                  <a:t>una</a:t>
                </a:r>
                <a:r>
                  <a:rPr lang="en-US"/>
                  <a:t> </a:t>
                </a:r>
                <a:r>
                  <a:rPr lang="en-US" err="1"/>
                  <a:t>misura</a:t>
                </a:r>
                <a:r>
                  <a:rPr lang="en-US"/>
                  <a:t> di due </a:t>
                </a:r>
                <a:r>
                  <a:rPr lang="en-US" err="1"/>
                  <a:t>osservabili</a:t>
                </a:r>
                <a:r>
                  <a:rPr lang="en-US"/>
                  <a:t> non </a:t>
                </a:r>
                <a:r>
                  <a:rPr lang="en-US" err="1"/>
                  <a:t>compatibili</a:t>
                </a:r>
                <a:r>
                  <a:rPr lang="en-US"/>
                  <a:t> (ad es.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𝑧</m:t>
                        </m:r>
                      </m:sub>
                    </m:sSub>
                  </m:oMath>
                </a14:m>
                <a:r>
                  <a:rPr lang="en-US"/>
                  <a:t> e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r>
                          <a:rPr lang="it-IT" b="0" i="1" smtClean="0">
                            <a:latin typeface="Cambria Math" panose="02040503050406030204" pitchFamily="18" charset="0"/>
                          </a:rPr>
                          <m:t>𝑥</m:t>
                        </m:r>
                      </m:sub>
                    </m:sSub>
                  </m:oMath>
                </a14:m>
                <a:r>
                  <a:rPr lang="en-US"/>
                  <a:t>) </a:t>
                </a:r>
                <a:r>
                  <a:rPr lang="en-US" err="1"/>
                  <a:t>della</a:t>
                </a:r>
                <a:r>
                  <a:rPr lang="en-US"/>
                  <a:t> </a:t>
                </a:r>
                <a:r>
                  <a:rPr lang="en-US" err="1"/>
                  <a:t>stessa</a:t>
                </a:r>
                <a:r>
                  <a:rPr lang="en-US"/>
                  <a:t> </a:t>
                </a:r>
                <a:r>
                  <a:rPr lang="en-US" err="1"/>
                  <a:t>particella</a:t>
                </a:r>
                <a:r>
                  <a:rPr lang="en-US"/>
                  <a:t> senza </a:t>
                </a:r>
                <a:r>
                  <a:rPr lang="en-US" err="1"/>
                  <a:t>disturbarla</a:t>
                </a:r>
                <a:r>
                  <a:rPr lang="en-US"/>
                  <a:t> =&gt;  </a:t>
                </a:r>
                <a:r>
                  <a:rPr lang="en-US" b="1" err="1"/>
                  <a:t>realtà</a:t>
                </a:r>
                <a:r>
                  <a:rPr lang="en-US" b="1"/>
                  <a:t> </a:t>
                </a:r>
                <a:r>
                  <a:rPr lang="en-US" b="1" err="1"/>
                  <a:t>fisica</a:t>
                </a:r>
                <a:r>
                  <a:rPr lang="en-US" b="1"/>
                  <a:t> </a:t>
                </a:r>
                <a:r>
                  <a:rPr lang="en-US" b="1" err="1"/>
                  <a:t>simultanea</a:t>
                </a:r>
                <a:r>
                  <a:rPr lang="en-US"/>
                  <a:t>                             =&gt; la </a:t>
                </a:r>
                <a:r>
                  <a:rPr lang="en-US" err="1"/>
                  <a:t>meccanica</a:t>
                </a:r>
                <a:r>
                  <a:rPr lang="en-US"/>
                  <a:t> </a:t>
                </a:r>
                <a:r>
                  <a:rPr lang="en-US" err="1"/>
                  <a:t>quantistica</a:t>
                </a:r>
                <a:r>
                  <a:rPr lang="en-US"/>
                  <a:t> è </a:t>
                </a:r>
                <a:r>
                  <a:rPr lang="en-US" err="1"/>
                  <a:t>una</a:t>
                </a:r>
                <a:r>
                  <a:rPr lang="en-US"/>
                  <a:t> </a:t>
                </a:r>
                <a:r>
                  <a:rPr lang="en-US" b="1" err="1"/>
                  <a:t>teoria</a:t>
                </a:r>
                <a:r>
                  <a:rPr lang="en-US" b="1"/>
                  <a:t> </a:t>
                </a:r>
                <a:r>
                  <a:rPr lang="en-US" b="1" err="1"/>
                  <a:t>incompleta</a:t>
                </a:r>
                <a:r>
                  <a:rPr lang="en-US"/>
                  <a:t>.</a:t>
                </a:r>
              </a:p>
            </p:txBody>
          </p:sp>
        </mc:Choice>
        <mc:Fallback xmlns="">
          <p:sp>
            <p:nvSpPr>
              <p:cNvPr id="3" name="Segnaposto contenuto 2">
                <a:extLst>
                  <a:ext uri="{FF2B5EF4-FFF2-40B4-BE49-F238E27FC236}">
                    <a16:creationId xmlns:a16="http://schemas.microsoft.com/office/drawing/2014/main" id="{C01B0FF1-3F45-0A2E-9F76-21049E342438}"/>
                  </a:ext>
                </a:extLst>
              </p:cNvPr>
              <p:cNvSpPr>
                <a:spLocks noGrp="1" noRot="1" noChangeAspect="1" noMove="1" noResize="1" noEditPoints="1" noAdjustHandles="1" noChangeArrowheads="1" noChangeShapeType="1" noTextEdit="1"/>
              </p:cNvSpPr>
              <p:nvPr>
                <p:ph idx="1"/>
              </p:nvPr>
            </p:nvSpPr>
            <p:spPr>
              <a:xfrm>
                <a:off x="720877" y="1643368"/>
                <a:ext cx="8596668" cy="4605031"/>
              </a:xfrm>
              <a:blipFill>
                <a:blip r:embed="rId2"/>
                <a:stretch>
                  <a:fillRect l="-142" t="-1457"/>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A433CFD2-6E29-E13B-11A2-D69204A4D386}"/>
              </a:ext>
            </a:extLst>
          </p:cNvPr>
          <p:cNvPicPr>
            <a:picLocks noChangeAspect="1"/>
          </p:cNvPicPr>
          <p:nvPr/>
        </p:nvPicPr>
        <p:blipFill>
          <a:blip r:embed="rId3"/>
          <a:stretch>
            <a:fillRect/>
          </a:stretch>
        </p:blipFill>
        <p:spPr>
          <a:xfrm>
            <a:off x="2913413" y="2608693"/>
            <a:ext cx="3566556" cy="1053078"/>
          </a:xfrm>
          <a:prstGeom prst="rect">
            <a:avLst/>
          </a:prstGeom>
        </p:spPr>
      </p:pic>
    </p:spTree>
    <p:extLst>
      <p:ext uri="{BB962C8B-B14F-4D97-AF65-F5344CB8AC3E}">
        <p14:creationId xmlns:p14="http://schemas.microsoft.com/office/powerpoint/2010/main" val="18880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8F0B87-4DBA-2DFF-47C8-1BB5129D3408}"/>
              </a:ext>
            </a:extLst>
          </p:cNvPr>
          <p:cNvSpPr>
            <a:spLocks noGrp="1"/>
          </p:cNvSpPr>
          <p:nvPr>
            <p:ph type="title"/>
          </p:nvPr>
        </p:nvSpPr>
        <p:spPr>
          <a:xfrm>
            <a:off x="677334" y="609600"/>
            <a:ext cx="8596668" cy="961901"/>
          </a:xfrm>
        </p:spPr>
        <p:txBody>
          <a:bodyPr/>
          <a:lstStyle/>
          <a:p>
            <a:r>
              <a:rPr lang="it-IT"/>
              <a:t>L’ipotesi di breakdown</a:t>
            </a:r>
          </a:p>
        </p:txBody>
      </p:sp>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1B595EA4-F9B2-4299-8651-0EB4CF08AE0F}"/>
                  </a:ext>
                </a:extLst>
              </p:cNvPr>
              <p:cNvSpPr>
                <a:spLocks noGrp="1"/>
              </p:cNvSpPr>
              <p:nvPr>
                <p:ph idx="1"/>
              </p:nvPr>
            </p:nvSpPr>
            <p:spPr>
              <a:xfrm>
                <a:off x="677334" y="1512125"/>
                <a:ext cx="8596668" cy="4529237"/>
              </a:xfrm>
            </p:spPr>
            <p:txBody>
              <a:bodyPr>
                <a:normAutofit/>
              </a:bodyPr>
              <a:lstStyle/>
              <a:p>
                <a:r>
                  <a:rPr lang="it-IT"/>
                  <a:t>IPOTESI: può essere che la MQ abbia valenza esclusivamente sulle scale microscopiche, e che l’allontanamento dei due elettroni causi di un breakdown della teoria con conseguente alterazione della funzione d’onda.</a:t>
                </a:r>
              </a:p>
              <a:p>
                <a:r>
                  <a:rPr lang="it-IT"/>
                  <a:t>Bisogna sviluppare un esperimento che possa verificare se la correlazione tra le misure dei due spin si conserva sulla scala macroscopica.</a:t>
                </a:r>
              </a:p>
              <a:p>
                <a:r>
                  <a:rPr lang="it-IT"/>
                  <a:t>Si noti che la correlazione tra misure riguarda osservabili non compatibili: non avendo una base di </a:t>
                </a:r>
                <a:r>
                  <a:rPr lang="it-IT" err="1"/>
                  <a:t>autovettori</a:t>
                </a:r>
                <a:r>
                  <a:rPr lang="it-IT"/>
                  <a:t> in comune, la misura di una altera lo stato dell’altra.</a:t>
                </a:r>
              </a:p>
              <a:p>
                <a:r>
                  <a:rPr lang="it-IT"/>
                  <a:t>Probabilità di misurare «</a:t>
                </a:r>
                <a:r>
                  <a:rPr lang="it-IT" b="1"/>
                  <a:t>+</a:t>
                </a:r>
                <a:r>
                  <a:rPr lang="it-IT"/>
                  <a:t>» lungo la direzione </a:t>
                </a:r>
                <a14:m>
                  <m:oMath xmlns:m="http://schemas.openxmlformats.org/officeDocument/2006/math">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𝑎</m:t>
                        </m:r>
                      </m:e>
                    </m:acc>
                  </m:oMath>
                </a14:m>
                <a:r>
                  <a:rPr lang="it-IT"/>
                  <a:t> e «</a:t>
                </a:r>
                <a:r>
                  <a:rPr lang="it-IT" b="1"/>
                  <a:t>+</a:t>
                </a:r>
                <a:r>
                  <a:rPr lang="it-IT"/>
                  <a:t>» lungo la direzione </a:t>
                </a:r>
                <a14:m>
                  <m:oMath xmlns:m="http://schemas.openxmlformats.org/officeDocument/2006/math">
                    <m:acc>
                      <m:accPr>
                        <m:chr m:val="⃗"/>
                        <m:ctrlPr>
                          <a:rPr lang="it-IT" b="0" i="1" smtClean="0">
                            <a:latin typeface="Cambria Math" panose="02040503050406030204" pitchFamily="18" charset="0"/>
                          </a:rPr>
                        </m:ctrlPr>
                      </m:accPr>
                      <m:e>
                        <m:r>
                          <a:rPr lang="it-IT" b="0" i="1" smtClean="0">
                            <a:latin typeface="Cambria Math" panose="02040503050406030204" pitchFamily="18" charset="0"/>
                          </a:rPr>
                          <m:t>𝑏</m:t>
                        </m:r>
                      </m:e>
                    </m:acc>
                  </m:oMath>
                </a14:m>
                <a:r>
                  <a:rPr lang="it-IT" b="0"/>
                  <a:t>:</a:t>
                </a:r>
              </a:p>
              <a:p>
                <a:pPr marL="0" indent="0">
                  <a:buNone/>
                </a:pPr>
                <a:endParaRPr lang="it-IT"/>
              </a:p>
              <a:p>
                <a:pPr marL="0" indent="0">
                  <a:buNone/>
                </a:pPr>
                <a:endParaRPr lang="it-IT"/>
              </a:p>
              <a:p>
                <a:r>
                  <a:rPr lang="it-IT" b="0"/>
                  <a:t>Correlazione tra le misure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acc>
                          <m:accPr>
                            <m:chr m:val="⃗"/>
                            <m:ctrlPr>
                              <a:rPr lang="it-IT" i="1">
                                <a:latin typeface="Cambria Math" panose="02040503050406030204" pitchFamily="18" charset="0"/>
                              </a:rPr>
                            </m:ctrlPr>
                          </m:accPr>
                          <m:e>
                            <m:r>
                              <a:rPr lang="it-IT" i="1">
                                <a:latin typeface="Cambria Math" panose="02040503050406030204" pitchFamily="18" charset="0"/>
                              </a:rPr>
                              <m:t>𝑎</m:t>
                            </m:r>
                          </m:e>
                        </m:acc>
                      </m:sub>
                    </m:sSub>
                    <m:r>
                      <a:rPr lang="it-IT" b="0" i="1" smtClean="0">
                        <a:latin typeface="Cambria Math" panose="02040503050406030204" pitchFamily="18" charset="0"/>
                      </a:rPr>
                      <m:t>=</m:t>
                    </m:r>
                    <m:r>
                      <a:rPr lang="it-IT" b="0" i="1" smtClean="0">
                        <a:latin typeface="Cambria Math" panose="02040503050406030204" pitchFamily="18" charset="0"/>
                      </a:rPr>
                      <m:t>𝐴</m:t>
                    </m:r>
                  </m:oMath>
                </a14:m>
                <a:r>
                  <a:rPr lang="it-IT" b="0"/>
                  <a:t> e </a:t>
                </a:r>
                <a14:m>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𝑆</m:t>
                        </m:r>
                      </m:e>
                      <m:sub>
                        <m:acc>
                          <m:accPr>
                            <m:chr m:val="⃗"/>
                            <m:ctrlPr>
                              <a:rPr lang="it-IT" i="1">
                                <a:latin typeface="Cambria Math" panose="02040503050406030204" pitchFamily="18" charset="0"/>
                              </a:rPr>
                            </m:ctrlPr>
                          </m:accPr>
                          <m:e>
                            <m:r>
                              <a:rPr lang="it-IT" b="0" i="1" smtClean="0">
                                <a:latin typeface="Cambria Math" panose="02040503050406030204" pitchFamily="18" charset="0"/>
                              </a:rPr>
                              <m:t>𝑏</m:t>
                            </m:r>
                          </m:e>
                        </m:acc>
                      </m:sub>
                    </m:sSub>
                    <m:r>
                      <a:rPr lang="it-IT" b="0" i="1" smtClean="0">
                        <a:latin typeface="Cambria Math" panose="02040503050406030204" pitchFamily="18" charset="0"/>
                      </a:rPr>
                      <m:t>=</m:t>
                    </m:r>
                    <m:r>
                      <a:rPr lang="it-IT" b="0" i="1" smtClean="0">
                        <a:latin typeface="Cambria Math" panose="02040503050406030204" pitchFamily="18" charset="0"/>
                      </a:rPr>
                      <m:t>𝐵</m:t>
                    </m:r>
                  </m:oMath>
                </a14:m>
                <a:r>
                  <a:rPr lang="it-IT" b="0"/>
                  <a:t>:</a:t>
                </a:r>
              </a:p>
              <a:p>
                <a:endParaRPr lang="it-IT" b="0"/>
              </a:p>
              <a:p>
                <a:endParaRPr lang="it-IT"/>
              </a:p>
            </p:txBody>
          </p:sp>
        </mc:Choice>
        <mc:Fallback xmlns="">
          <p:sp>
            <p:nvSpPr>
              <p:cNvPr id="3" name="Segnaposto contenuto 2">
                <a:extLst>
                  <a:ext uri="{FF2B5EF4-FFF2-40B4-BE49-F238E27FC236}">
                    <a16:creationId xmlns:a16="http://schemas.microsoft.com/office/drawing/2014/main" id="{1B595EA4-F9B2-4299-8651-0EB4CF08AE0F}"/>
                  </a:ext>
                </a:extLst>
              </p:cNvPr>
              <p:cNvSpPr>
                <a:spLocks noGrp="1" noRot="1" noChangeAspect="1" noMove="1" noResize="1" noEditPoints="1" noAdjustHandles="1" noChangeArrowheads="1" noChangeShapeType="1" noTextEdit="1"/>
              </p:cNvSpPr>
              <p:nvPr>
                <p:ph idx="1"/>
              </p:nvPr>
            </p:nvSpPr>
            <p:spPr>
              <a:xfrm>
                <a:off x="677334" y="1512125"/>
                <a:ext cx="8596668" cy="4529237"/>
              </a:xfrm>
              <a:blipFill>
                <a:blip r:embed="rId2"/>
                <a:stretch>
                  <a:fillRect l="-142" t="-808" r="-1206"/>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741B1D7A-3F05-3C0F-476F-66EAD7B41D96}"/>
              </a:ext>
            </a:extLst>
          </p:cNvPr>
          <p:cNvPicPr>
            <a:picLocks noChangeAspect="1"/>
          </p:cNvPicPr>
          <p:nvPr/>
        </p:nvPicPr>
        <p:blipFill>
          <a:blip r:embed="rId3"/>
          <a:stretch>
            <a:fillRect/>
          </a:stretch>
        </p:blipFill>
        <p:spPr>
          <a:xfrm>
            <a:off x="3431327" y="4682464"/>
            <a:ext cx="3410048" cy="527008"/>
          </a:xfrm>
          <a:prstGeom prst="rect">
            <a:avLst/>
          </a:prstGeom>
        </p:spPr>
      </p:pic>
      <p:pic>
        <p:nvPicPr>
          <p:cNvPr id="9" name="Immagine 8">
            <a:extLst>
              <a:ext uri="{FF2B5EF4-FFF2-40B4-BE49-F238E27FC236}">
                <a16:creationId xmlns:a16="http://schemas.microsoft.com/office/drawing/2014/main" id="{3150C5B4-664A-A742-13C3-13C0E6E0E84C}"/>
              </a:ext>
            </a:extLst>
          </p:cNvPr>
          <p:cNvPicPr>
            <a:picLocks noChangeAspect="1"/>
          </p:cNvPicPr>
          <p:nvPr/>
        </p:nvPicPr>
        <p:blipFill>
          <a:blip r:embed="rId4"/>
          <a:stretch>
            <a:fillRect/>
          </a:stretch>
        </p:blipFill>
        <p:spPr>
          <a:xfrm>
            <a:off x="2151253" y="5877123"/>
            <a:ext cx="5708233" cy="803977"/>
          </a:xfrm>
          <a:prstGeom prst="rect">
            <a:avLst/>
          </a:prstGeom>
        </p:spPr>
      </p:pic>
    </p:spTree>
    <p:extLst>
      <p:ext uri="{BB962C8B-B14F-4D97-AF65-F5344CB8AC3E}">
        <p14:creationId xmlns:p14="http://schemas.microsoft.com/office/powerpoint/2010/main" val="3743753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15640AD-FDA6-9263-9FCE-84097BC40741}"/>
              </a:ext>
            </a:extLst>
          </p:cNvPr>
          <p:cNvSpPr>
            <a:spLocks noGrp="1"/>
          </p:cNvSpPr>
          <p:nvPr>
            <p:ph type="title"/>
          </p:nvPr>
        </p:nvSpPr>
        <p:spPr/>
        <p:txBody>
          <a:bodyPr/>
          <a:lstStyle/>
          <a:p>
            <a:r>
              <a:rPr lang="it-IT"/>
              <a:t>Spin di un fotone</a:t>
            </a:r>
          </a:p>
        </p:txBody>
      </p:sp>
      <p:sp>
        <p:nvSpPr>
          <p:cNvPr id="3" name="Segnaposto contenuto 2">
            <a:extLst>
              <a:ext uri="{FF2B5EF4-FFF2-40B4-BE49-F238E27FC236}">
                <a16:creationId xmlns:a16="http://schemas.microsoft.com/office/drawing/2014/main" id="{88297356-5E9D-0C52-C7FE-07E94513CFC9}"/>
              </a:ext>
            </a:extLst>
          </p:cNvPr>
          <p:cNvSpPr>
            <a:spLocks noGrp="1"/>
          </p:cNvSpPr>
          <p:nvPr>
            <p:ph idx="1"/>
          </p:nvPr>
        </p:nvSpPr>
        <p:spPr>
          <a:xfrm>
            <a:off x="677334" y="1539835"/>
            <a:ext cx="8596668" cy="4501528"/>
          </a:xfrm>
        </p:spPr>
        <p:txBody>
          <a:bodyPr/>
          <a:lstStyle/>
          <a:p>
            <a:r>
              <a:rPr lang="it-IT"/>
              <a:t>PROBLEMA: difficoltà tecnica di generare coppie di elettroni in stato di singoletto senza alterarne la funzione d’onda.</a:t>
            </a:r>
          </a:p>
          <a:p>
            <a:r>
              <a:rPr lang="it-IT"/>
              <a:t>Bohm e </a:t>
            </a:r>
            <a:r>
              <a:rPr lang="it-IT" err="1"/>
              <a:t>Aharanov</a:t>
            </a:r>
            <a:r>
              <a:rPr lang="it-IT"/>
              <a:t> forniscono un’alternativa: i fotoni </a:t>
            </a:r>
            <a:r>
              <a:rPr lang="it-IT" b="1" err="1"/>
              <a:t>entangled</a:t>
            </a:r>
            <a:r>
              <a:rPr lang="it-IT"/>
              <a:t>.</a:t>
            </a:r>
          </a:p>
          <a:p>
            <a:r>
              <a:rPr lang="it-IT"/>
              <a:t>I fotoni sono i mediatori dell’interazione elettromagnetica, hanno spin 1           =&gt; 3 possibili stati di spin: 1, 0, -1, corrispondenti a diversi stati di polarizzazione.</a:t>
            </a:r>
          </a:p>
          <a:p>
            <a:r>
              <a:rPr lang="it-IT"/>
              <a:t>Ma dall’Elettromagnetismo si ha che la polarizzazione deve sempre essere perpendicolare alla direzione di propagazione dell’onda: uno dei tre stati di spin non è accessibile.</a:t>
            </a:r>
          </a:p>
          <a:p>
            <a:r>
              <a:rPr lang="it-IT"/>
              <a:t>I due rimanenti sono schematizzabili come gli stati di un elettrone:</a:t>
            </a:r>
          </a:p>
        </p:txBody>
      </p:sp>
      <p:pic>
        <p:nvPicPr>
          <p:cNvPr id="5" name="Immagine 4">
            <a:extLst>
              <a:ext uri="{FF2B5EF4-FFF2-40B4-BE49-F238E27FC236}">
                <a16:creationId xmlns:a16="http://schemas.microsoft.com/office/drawing/2014/main" id="{78C59AD8-4A25-6B30-E4C9-41817E67F688}"/>
              </a:ext>
            </a:extLst>
          </p:cNvPr>
          <p:cNvPicPr>
            <a:picLocks noChangeAspect="1"/>
          </p:cNvPicPr>
          <p:nvPr/>
        </p:nvPicPr>
        <p:blipFill>
          <a:blip r:embed="rId2"/>
          <a:stretch>
            <a:fillRect/>
          </a:stretch>
        </p:blipFill>
        <p:spPr>
          <a:xfrm>
            <a:off x="3990541" y="5179664"/>
            <a:ext cx="625745" cy="982352"/>
          </a:xfrm>
          <a:prstGeom prst="rect">
            <a:avLst/>
          </a:prstGeom>
        </p:spPr>
      </p:pic>
      <p:pic>
        <p:nvPicPr>
          <p:cNvPr id="7" name="Immagine 6">
            <a:extLst>
              <a:ext uri="{FF2B5EF4-FFF2-40B4-BE49-F238E27FC236}">
                <a16:creationId xmlns:a16="http://schemas.microsoft.com/office/drawing/2014/main" id="{B601FC78-3557-9206-93D6-CCD16E55D836}"/>
              </a:ext>
            </a:extLst>
          </p:cNvPr>
          <p:cNvPicPr>
            <a:picLocks noChangeAspect="1"/>
          </p:cNvPicPr>
          <p:nvPr/>
        </p:nvPicPr>
        <p:blipFill>
          <a:blip r:embed="rId3"/>
          <a:stretch>
            <a:fillRect/>
          </a:stretch>
        </p:blipFill>
        <p:spPr>
          <a:xfrm>
            <a:off x="4726380" y="5141974"/>
            <a:ext cx="716478" cy="1064283"/>
          </a:xfrm>
          <a:prstGeom prst="rect">
            <a:avLst/>
          </a:prstGeom>
        </p:spPr>
      </p:pic>
    </p:spTree>
    <p:extLst>
      <p:ext uri="{BB962C8B-B14F-4D97-AF65-F5344CB8AC3E}">
        <p14:creationId xmlns:p14="http://schemas.microsoft.com/office/powerpoint/2010/main" val="3912311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B8421448-511E-2A01-B09D-7E4DF6FFEA87}"/>
                  </a:ext>
                </a:extLst>
              </p:cNvPr>
              <p:cNvSpPr>
                <a:spLocks noGrp="1"/>
              </p:cNvSpPr>
              <p:nvPr>
                <p:ph idx="1"/>
              </p:nvPr>
            </p:nvSpPr>
            <p:spPr>
              <a:xfrm>
                <a:off x="677334" y="752105"/>
                <a:ext cx="8596668" cy="5975266"/>
              </a:xfrm>
            </p:spPr>
            <p:txBody>
              <a:bodyPr/>
              <a:lstStyle/>
              <a:p>
                <a:r>
                  <a:rPr lang="it-IT"/>
                  <a:t>Tuttavia la struttura dello spazio di spin è diversa! I due stati di polarizzazione sono separati da un angolo di </a:t>
                </a:r>
                <a14:m>
                  <m:oMath xmlns:m="http://schemas.openxmlformats.org/officeDocument/2006/math">
                    <m:f>
                      <m:fPr>
                        <m:ctrlPr>
                          <a:rPr lang="it-IT" b="0" i="1" smtClean="0">
                            <a:latin typeface="Cambria Math" panose="02040503050406030204" pitchFamily="18" charset="0"/>
                          </a:rPr>
                        </m:ctrlPr>
                      </m:fPr>
                      <m:num>
                        <m:r>
                          <a:rPr lang="it-IT" b="0" i="1" smtClean="0">
                            <a:latin typeface="Cambria Math" panose="02040503050406030204" pitchFamily="18" charset="0"/>
                          </a:rPr>
                          <m:t>𝜋</m:t>
                        </m:r>
                      </m:num>
                      <m:den>
                        <m:r>
                          <a:rPr lang="it-IT" b="0" i="1" smtClean="0">
                            <a:latin typeface="Cambria Math" panose="02040503050406030204" pitchFamily="18" charset="0"/>
                          </a:rPr>
                          <m:t>2</m:t>
                        </m:r>
                      </m:den>
                    </m:f>
                    <m:r>
                      <a:rPr lang="it-IT" b="0" i="1" smtClean="0">
                        <a:latin typeface="Cambria Math" panose="02040503050406030204" pitchFamily="18" charset="0"/>
                      </a:rPr>
                      <m:t> </m:t>
                    </m:r>
                  </m:oMath>
                </a14:m>
                <a:r>
                  <a:rPr lang="it-IT"/>
                  <a:t>anziché </a:t>
                </a:r>
                <a14:m>
                  <m:oMath xmlns:m="http://schemas.openxmlformats.org/officeDocument/2006/math">
                    <m:r>
                      <a:rPr lang="it-IT" b="0" i="1" smtClean="0">
                        <a:latin typeface="Cambria Math" panose="02040503050406030204" pitchFamily="18" charset="0"/>
                      </a:rPr>
                      <m:t>𝜋</m:t>
                    </m:r>
                  </m:oMath>
                </a14:m>
                <a:r>
                  <a:rPr lang="it-IT"/>
                  <a:t> come negli elettroni.</a:t>
                </a:r>
              </a:p>
              <a:p>
                <a:r>
                  <a:rPr lang="it-IT"/>
                  <a:t>L’operatore di rotazione presenta un fattore </a:t>
                </a:r>
                <a14:m>
                  <m:oMath xmlns:m="http://schemas.openxmlformats.org/officeDocument/2006/math">
                    <m:f>
                      <m:fPr>
                        <m:ctrlPr>
                          <a:rPr lang="it-IT" b="0" i="1" smtClean="0">
                            <a:latin typeface="Cambria Math" panose="02040503050406030204" pitchFamily="18" charset="0"/>
                          </a:rPr>
                        </m:ctrlPr>
                      </m:fPr>
                      <m:num>
                        <m:r>
                          <a:rPr lang="it-IT" b="0" i="1" smtClean="0">
                            <a:latin typeface="Cambria Math" panose="02040503050406030204" pitchFamily="18" charset="0"/>
                          </a:rPr>
                          <m:t>1</m:t>
                        </m:r>
                      </m:num>
                      <m:den>
                        <m:r>
                          <a:rPr lang="it-IT" b="0" i="1" smtClean="0">
                            <a:latin typeface="Cambria Math" panose="02040503050406030204" pitchFamily="18" charset="0"/>
                          </a:rPr>
                          <m:t>2</m:t>
                        </m:r>
                      </m:den>
                    </m:f>
                  </m:oMath>
                </a14:m>
                <a:r>
                  <a:rPr lang="it-IT"/>
                  <a:t> in meno:</a:t>
                </a:r>
              </a:p>
              <a:p>
                <a:endParaRPr lang="it-IT"/>
              </a:p>
              <a:p>
                <a:pPr marL="0" indent="0">
                  <a:buNone/>
                </a:pPr>
                <a:endParaRPr lang="it-IT"/>
              </a:p>
              <a:p>
                <a:r>
                  <a:rPr lang="it-IT"/>
                  <a:t>Altra differenza: essendo un bosone, il Principio di Pauli non costringe coppie di fotoni ad avere lo stato di singoletto, c’è più scelta:</a:t>
                </a:r>
              </a:p>
              <a:p>
                <a:endParaRPr lang="it-IT"/>
              </a:p>
              <a:p>
                <a:endParaRPr lang="it-IT"/>
              </a:p>
              <a:p>
                <a:endParaRPr lang="it-IT"/>
              </a:p>
              <a:p>
                <a:endParaRPr lang="it-IT"/>
              </a:p>
              <a:p>
                <a:endParaRPr lang="it-IT"/>
              </a:p>
              <a:p>
                <a:endParaRPr lang="it-IT"/>
              </a:p>
              <a:p>
                <a:r>
                  <a:rPr lang="it-IT"/>
                  <a:t>Con H si indica la polarizzazione orizzontale, con V quella verticale</a:t>
                </a:r>
              </a:p>
            </p:txBody>
          </p:sp>
        </mc:Choice>
        <mc:Fallback xmlns="">
          <p:sp>
            <p:nvSpPr>
              <p:cNvPr id="3" name="Segnaposto contenuto 2">
                <a:extLst>
                  <a:ext uri="{FF2B5EF4-FFF2-40B4-BE49-F238E27FC236}">
                    <a16:creationId xmlns:a16="http://schemas.microsoft.com/office/drawing/2014/main" id="{B8421448-511E-2A01-B09D-7E4DF6FFEA87}"/>
                  </a:ext>
                </a:extLst>
              </p:cNvPr>
              <p:cNvSpPr>
                <a:spLocks noGrp="1" noRot="1" noChangeAspect="1" noMove="1" noResize="1" noEditPoints="1" noAdjustHandles="1" noChangeArrowheads="1" noChangeShapeType="1" noTextEdit="1"/>
              </p:cNvSpPr>
              <p:nvPr>
                <p:ph idx="1"/>
              </p:nvPr>
            </p:nvSpPr>
            <p:spPr>
              <a:xfrm>
                <a:off x="677334" y="752105"/>
                <a:ext cx="8596668" cy="5975266"/>
              </a:xfrm>
              <a:blipFill>
                <a:blip r:embed="rId2"/>
                <a:stretch>
                  <a:fillRect l="-142" t="-612" r="-1206"/>
                </a:stretch>
              </a:blipFill>
            </p:spPr>
            <p:txBody>
              <a:bodyPr/>
              <a:lstStyle/>
              <a:p>
                <a:r>
                  <a:rPr lang="it-IT">
                    <a:noFill/>
                  </a:rPr>
                  <a:t> </a:t>
                </a:r>
              </a:p>
            </p:txBody>
          </p:sp>
        </mc:Fallback>
      </mc:AlternateContent>
      <p:pic>
        <p:nvPicPr>
          <p:cNvPr id="5" name="Immagine 4">
            <a:extLst>
              <a:ext uri="{FF2B5EF4-FFF2-40B4-BE49-F238E27FC236}">
                <a16:creationId xmlns:a16="http://schemas.microsoft.com/office/drawing/2014/main" id="{0D1A9DD8-AE92-E52C-8DBB-68D4BC1640D1}"/>
              </a:ext>
            </a:extLst>
          </p:cNvPr>
          <p:cNvPicPr>
            <a:picLocks noChangeAspect="1"/>
          </p:cNvPicPr>
          <p:nvPr/>
        </p:nvPicPr>
        <p:blipFill>
          <a:blip r:embed="rId3"/>
          <a:stretch>
            <a:fillRect/>
          </a:stretch>
        </p:blipFill>
        <p:spPr>
          <a:xfrm>
            <a:off x="1714471" y="2083798"/>
            <a:ext cx="2468014" cy="704287"/>
          </a:xfrm>
          <a:prstGeom prst="rect">
            <a:avLst/>
          </a:prstGeom>
        </p:spPr>
      </p:pic>
      <p:pic>
        <p:nvPicPr>
          <p:cNvPr id="7" name="Immagine 6">
            <a:extLst>
              <a:ext uri="{FF2B5EF4-FFF2-40B4-BE49-F238E27FC236}">
                <a16:creationId xmlns:a16="http://schemas.microsoft.com/office/drawing/2014/main" id="{D6A645FE-6908-D0BF-DDB1-D7884E2EC73E}"/>
              </a:ext>
            </a:extLst>
          </p:cNvPr>
          <p:cNvPicPr>
            <a:picLocks noChangeAspect="1"/>
          </p:cNvPicPr>
          <p:nvPr/>
        </p:nvPicPr>
        <p:blipFill>
          <a:blip r:embed="rId4"/>
          <a:stretch>
            <a:fillRect/>
          </a:stretch>
        </p:blipFill>
        <p:spPr>
          <a:xfrm>
            <a:off x="4982906" y="1955736"/>
            <a:ext cx="2915714" cy="832349"/>
          </a:xfrm>
          <a:prstGeom prst="rect">
            <a:avLst/>
          </a:prstGeom>
        </p:spPr>
      </p:pic>
      <p:pic>
        <p:nvPicPr>
          <p:cNvPr id="9" name="Immagine 8">
            <a:extLst>
              <a:ext uri="{FF2B5EF4-FFF2-40B4-BE49-F238E27FC236}">
                <a16:creationId xmlns:a16="http://schemas.microsoft.com/office/drawing/2014/main" id="{7AB1EBFF-B46D-83D4-FE44-E0E4B7D56C51}"/>
              </a:ext>
            </a:extLst>
          </p:cNvPr>
          <p:cNvPicPr>
            <a:picLocks noChangeAspect="1"/>
          </p:cNvPicPr>
          <p:nvPr/>
        </p:nvPicPr>
        <p:blipFill>
          <a:blip r:embed="rId5"/>
          <a:stretch>
            <a:fillRect/>
          </a:stretch>
        </p:blipFill>
        <p:spPr>
          <a:xfrm>
            <a:off x="3335693" y="3429000"/>
            <a:ext cx="2760307" cy="2449286"/>
          </a:xfrm>
          <a:prstGeom prst="rect">
            <a:avLst/>
          </a:prstGeom>
        </p:spPr>
      </p:pic>
    </p:spTree>
    <p:extLst>
      <p:ext uri="{BB962C8B-B14F-4D97-AF65-F5344CB8AC3E}">
        <p14:creationId xmlns:p14="http://schemas.microsoft.com/office/powerpoint/2010/main" val="2495956934"/>
      </p:ext>
    </p:extLst>
  </p:cSld>
  <p:clrMapOvr>
    <a:masterClrMapping/>
  </p:clrMapOvr>
</p:sld>
</file>

<file path=ppt/theme/theme1.xml><?xml version="1.0" encoding="utf-8"?>
<a:theme xmlns:a="http://schemas.openxmlformats.org/drawingml/2006/main" name="Sfaccettatura">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faccettatur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faccettatur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F663B1482FCDBB4D98A25C8428CAB5B0" ma:contentTypeVersion="7" ma:contentTypeDescription="Creare un nuovo documento." ma:contentTypeScope="" ma:versionID="b1e8caed053211e07b5dc6c7a1191f1a">
  <xsd:schema xmlns:xsd="http://www.w3.org/2001/XMLSchema" xmlns:xs="http://www.w3.org/2001/XMLSchema" xmlns:p="http://schemas.microsoft.com/office/2006/metadata/properties" xmlns:ns3="c2400ba1-26ed-4546-ba62-11c8b33dd8d0" xmlns:ns4="e0336704-e008-4cda-a671-412b0ee96777" targetNamespace="http://schemas.microsoft.com/office/2006/metadata/properties" ma:root="true" ma:fieldsID="a09e5d4a2b9c05637666bebd33cb03c1" ns3:_="" ns4:_="">
    <xsd:import namespace="c2400ba1-26ed-4546-ba62-11c8b33dd8d0"/>
    <xsd:import namespace="e0336704-e008-4cda-a671-412b0ee96777"/>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400ba1-26ed-4546-ba62-11c8b33dd8d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0336704-e008-4cda-a671-412b0ee96777" elementFormDefault="qualified">
    <xsd:import namespace="http://schemas.microsoft.com/office/2006/documentManagement/types"/>
    <xsd:import namespace="http://schemas.microsoft.com/office/infopath/2007/PartnerControls"/>
    <xsd:element name="SharedWithUsers" ma:index="12"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Condiviso con dettagli" ma:internalName="SharedWithDetails" ma:readOnly="true">
      <xsd:simpleType>
        <xsd:restriction base="dms:Note">
          <xsd:maxLength value="255"/>
        </xsd:restriction>
      </xsd:simpleType>
    </xsd:element>
    <xsd:element name="SharingHintHash" ma:index="14" nillable="true" ma:displayName="Hash suggerimento condivisione"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82A686-F284-4095-A244-03087A03F88C}">
  <ds:schemaRefs>
    <ds:schemaRef ds:uri="http://schemas.microsoft.com/office/2006/metadata/properties"/>
    <ds:schemaRef ds:uri="http://www.w3.org/2000/xmlns/"/>
    <ds:schemaRef ds:uri="http://schemas.microsoft.com/office/infopath/2007/PartnerControls"/>
  </ds:schemaRefs>
</ds:datastoreItem>
</file>

<file path=customXml/itemProps2.xml><?xml version="1.0" encoding="utf-8"?>
<ds:datastoreItem xmlns:ds="http://schemas.openxmlformats.org/officeDocument/2006/customXml" ds:itemID="{2B37DA66-C3F6-45B9-82C0-BE6FAA16BBB7}">
  <ds:schemaRefs>
    <ds:schemaRef ds:uri="http://schemas.microsoft.com/office/2006/metadata/contentType"/>
    <ds:schemaRef ds:uri="http://schemas.microsoft.com/office/2006/metadata/properties/metaAttributes"/>
    <ds:schemaRef ds:uri="http://www.w3.org/2000/xmlns/"/>
    <ds:schemaRef ds:uri="http://www.w3.org/2001/XMLSchema"/>
    <ds:schemaRef ds:uri="c2400ba1-26ed-4546-ba62-11c8b33dd8d0"/>
    <ds:schemaRef ds:uri="e0336704-e008-4cda-a671-412b0ee96777"/>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011A49-D5D3-4082-A7F7-A7876AF942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TM02900688[[fn=Sfaccettatura]]</Template>
  <TotalTime>0</TotalTime>
  <Words>2008</Words>
  <Application>Microsoft Office PowerPoint</Application>
  <PresentationFormat>Widescreen</PresentationFormat>
  <Paragraphs>181</Paragraphs>
  <Slides>25</Slides>
  <Notes>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25</vt:i4>
      </vt:variant>
    </vt:vector>
  </HeadingPairs>
  <TitlesOfParts>
    <vt:vector size="31" baseType="lpstr">
      <vt:lpstr>Arial</vt:lpstr>
      <vt:lpstr>Calibri</vt:lpstr>
      <vt:lpstr>Cambria Math</vt:lpstr>
      <vt:lpstr>Trebuchet MS</vt:lpstr>
      <vt:lpstr>Wingdings 3</vt:lpstr>
      <vt:lpstr>Sfaccettatura</vt:lpstr>
      <vt:lpstr>INQUIETANTI AZIONI A DISTANZA E RASSICURANTI IMPOSSIBILITÀ DI REAZIONI</vt:lpstr>
      <vt:lpstr>Paradosso EPR</vt:lpstr>
      <vt:lpstr>Paradosso EPR</vt:lpstr>
      <vt:lpstr>Paradosso EPR</vt:lpstr>
      <vt:lpstr>Paradosso EPR</vt:lpstr>
      <vt:lpstr>La formulazione di Bohm del paradosso EPR</vt:lpstr>
      <vt:lpstr>L’ipotesi di breakdown</vt:lpstr>
      <vt:lpstr>Spin di un fotone</vt:lpstr>
      <vt:lpstr>Presentazione standard di PowerPoint</vt:lpstr>
      <vt:lpstr>Il primo esperimento sull’entanglement</vt:lpstr>
      <vt:lpstr>La disuguaglianza di Bell</vt:lpstr>
      <vt:lpstr>Incompatibilità con una struttura di probabilità classica </vt:lpstr>
      <vt:lpstr>La disuguaglianza di Wigner</vt:lpstr>
      <vt:lpstr>Disuguaglianza CH74</vt:lpstr>
      <vt:lpstr>Primo esperimento di Aspect</vt:lpstr>
      <vt:lpstr>Presentazione standard di PowerPoint</vt:lpstr>
      <vt:lpstr>Secondo esperimento di Aspect</vt:lpstr>
      <vt:lpstr>Presentazione standard di PowerPoint</vt:lpstr>
      <vt:lpstr>Terzo esperimento di Aspect</vt:lpstr>
      <vt:lpstr>Presentazione standard di PowerPoint</vt:lpstr>
      <vt:lpstr>E allora? Come si risolve il paradosso?</vt:lpstr>
      <vt:lpstr>Influssi laminari e causalità</vt:lpstr>
      <vt:lpstr>Teorema di non comunicazione</vt:lpstr>
      <vt:lpstr>La Meccanica Quantistica è salva… per ora…</vt:lpstr>
      <vt:lpstr>FINE PRESENTAZIONE Grazie per l’ascolto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Inquietanti azioni a distanza e rassicuranti impossibilità di reazioni</dc:title>
  <dc:creator>Riccardo PEDRONI</dc:creator>
  <cp:lastModifiedBy>Riccardo PEDRONI</cp:lastModifiedBy>
  <cp:revision>3</cp:revision>
  <dcterms:created xsi:type="dcterms:W3CDTF">2023-03-08T08:36:17Z</dcterms:created>
  <dcterms:modified xsi:type="dcterms:W3CDTF">2023-03-09T13:39:05Z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0x010100F663B1482FCDBB4D98A25C8428CAB5B0</vt:lpwstr>
  </property>
</Properties>
</file>