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notesSlides/notesSlide13.xml" ContentType="application/vnd.openxmlformats-officedocument.presentationml.notesSlide+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4"/>
  </p:sldMasterIdLst>
  <p:notesMasterIdLst>
    <p:notesMasterId r:id="rId85"/>
  </p:notesMasterIdLst>
  <p:sldIdLst>
    <p:sldId id="256" r:id="rId5"/>
    <p:sldId id="303" r:id="rId6"/>
    <p:sldId id="305" r:id="rId7"/>
    <p:sldId id="307" r:id="rId8"/>
    <p:sldId id="304" r:id="rId9"/>
    <p:sldId id="311" r:id="rId10"/>
    <p:sldId id="314" r:id="rId11"/>
    <p:sldId id="316" r:id="rId12"/>
    <p:sldId id="317" r:id="rId13"/>
    <p:sldId id="319" r:id="rId14"/>
    <p:sldId id="320" r:id="rId15"/>
    <p:sldId id="321" r:id="rId16"/>
    <p:sldId id="322" r:id="rId17"/>
    <p:sldId id="327" r:id="rId18"/>
    <p:sldId id="328" r:id="rId19"/>
    <p:sldId id="306" r:id="rId20"/>
    <p:sldId id="308" r:id="rId21"/>
    <p:sldId id="310" r:id="rId22"/>
    <p:sldId id="312" r:id="rId23"/>
    <p:sldId id="313" r:id="rId24"/>
    <p:sldId id="315" r:id="rId25"/>
    <p:sldId id="318" r:id="rId26"/>
    <p:sldId id="323" r:id="rId27"/>
    <p:sldId id="325" r:id="rId28"/>
    <p:sldId id="326" r:id="rId29"/>
    <p:sldId id="329" r:id="rId30"/>
    <p:sldId id="330" r:id="rId31"/>
    <p:sldId id="331" r:id="rId32"/>
    <p:sldId id="262" r:id="rId33"/>
    <p:sldId id="261" r:id="rId34"/>
    <p:sldId id="278" r:id="rId35"/>
    <p:sldId id="263" r:id="rId36"/>
    <p:sldId id="264" r:id="rId37"/>
    <p:sldId id="265" r:id="rId38"/>
    <p:sldId id="279" r:id="rId39"/>
    <p:sldId id="266" r:id="rId40"/>
    <p:sldId id="267" r:id="rId41"/>
    <p:sldId id="268" r:id="rId42"/>
    <p:sldId id="269" r:id="rId43"/>
    <p:sldId id="270" r:id="rId44"/>
    <p:sldId id="271" r:id="rId45"/>
    <p:sldId id="281" r:id="rId46"/>
    <p:sldId id="272" r:id="rId47"/>
    <p:sldId id="280" r:id="rId48"/>
    <p:sldId id="273" r:id="rId49"/>
    <p:sldId id="275" r:id="rId50"/>
    <p:sldId id="274" r:id="rId51"/>
    <p:sldId id="276" r:id="rId52"/>
    <p:sldId id="277" r:id="rId53"/>
    <p:sldId id="282" r:id="rId54"/>
    <p:sldId id="283" r:id="rId55"/>
    <p:sldId id="284" r:id="rId56"/>
    <p:sldId id="285" r:id="rId57"/>
    <p:sldId id="286" r:id="rId58"/>
    <p:sldId id="287" r:id="rId59"/>
    <p:sldId id="288" r:id="rId60"/>
    <p:sldId id="289" r:id="rId61"/>
    <p:sldId id="290" r:id="rId62"/>
    <p:sldId id="291" r:id="rId63"/>
    <p:sldId id="292" r:id="rId64"/>
    <p:sldId id="293" r:id="rId65"/>
    <p:sldId id="294" r:id="rId66"/>
    <p:sldId id="295" r:id="rId67"/>
    <p:sldId id="296" r:id="rId68"/>
    <p:sldId id="297" r:id="rId69"/>
    <p:sldId id="298" r:id="rId70"/>
    <p:sldId id="299" r:id="rId71"/>
    <p:sldId id="300" r:id="rId72"/>
    <p:sldId id="301" r:id="rId73"/>
    <p:sldId id="302" r:id="rId74"/>
    <p:sldId id="333" r:id="rId75"/>
    <p:sldId id="334" r:id="rId76"/>
    <p:sldId id="335" r:id="rId77"/>
    <p:sldId id="336" r:id="rId78"/>
    <p:sldId id="337" r:id="rId79"/>
    <p:sldId id="338" r:id="rId80"/>
    <p:sldId id="339" r:id="rId81"/>
    <p:sldId id="340" r:id="rId82"/>
    <p:sldId id="341" r:id="rId83"/>
    <p:sldId id="342" r:id="rId8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2127"/>
    <a:srgbClr val="E02A4D"/>
    <a:srgbClr val="92A0A8"/>
    <a:srgbClr val="1B2026"/>
    <a:srgbClr val="1E1F26"/>
    <a:srgbClr val="5AA7AA"/>
    <a:srgbClr val="FE9751"/>
    <a:srgbClr val="FE55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4599F94E-CEE6-441E-89CC-EB005ECD8F06}">
      <a14:m xmlns:a14="http://schemas.microsoft.com/office/drawing/2010/main">
        <m:mathPr xmlns:m="http://schemas.openxmlformats.org/officeDocument/2006/math">
          <m:brkBin m:val="before"/>
          <m:brkBinSub m:val="--"/>
        </m:mathPr>
      </a14:m>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40D3F5-E049-4ABB-A471-C26467553C82}" v="2187" vWet="2189" dt="2023-03-09T09:16:39.266"/>
    <p1510:client id="{C5193A03-39C8-4D3F-9A78-65FA5B9B1AEE}" v="1603" dt="2023-03-09T09:30:46.7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microsoft.com/office/2015/10/relationships/revisionInfo" Target="revisionInfo.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8T18:46:15.698"/>
    </inkml:context>
    <inkml:brush xml:id="br0">
      <inkml:brushProperty name="width" value="0.025" units="cm"/>
      <inkml:brushProperty name="height" value="0.025" units="cm"/>
      <inkml:brushProperty name="color" value="#E71224"/>
    </inkml:brush>
  </inkml:definitions>
  <inkml:trace contextRef="#ctx0" brushRef="#br0">81 951 24575,'0'-810'-1365,"0"790"-5461</inkml:trace>
  <inkml:trace contextRef="#ctx0" brushRef="#br0" timeOffset="1">1 154 24575,'3'-16'0,"-1"2"0,2-1 0,1 1 0,0-1 0,0 1 0,2-1 0,7-14 0,-14 28 0,1 0 0,-1-2 0,2 2 0,-1 1 0,-1-2 0,2 0 0,-1 2 0,0-3 0,0 3 0,1-1 0,-2 0 0,1 0 0,2 0 0,-3 0 0,2 0 0,-1 1 0,1-1 0,-2 1 0,2-1 0,-1 1 0,0 0 0,1-1 0,2 1 0,-1 1 0,-1 0 0,0 0 0,-1-1 0,2 1 0,-1 0 0,0 0 0,-1 1 0,2-1 0,-3 0 0,3 1 0,-2 0 0,1 0 0,3 3 0,2 7 0,-1-1 0,1 0 0,0 2 0,7 19 0,-8-15-1365,1-4-5461</inkml:trace>
  <inkml:trace contextRef="#ctx0" brushRef="#br0" timeOffset="2">304 220 24575,'0'-25'0,"6"-46"0,-6 64 0,1 2 0,1-1 0,-2 0 0,2 0 0,-1-1 0,2 2 0,-1-1 0,-1 1 0,2 0 0,0 0 0,0-1 0,0 2 0,4-8 0,-6 12 0,0-1 0,0 0 0,0 0 0,0 1 0,0-1 0,0 0 0,-1 0 0,1 1 0,1 0 0,-2 0 0,1-1 0,0 1 0,0-2 0,0 2 0,1 0 0,-2 0 0,2 0 0,-1 0 0,-1 0 0,2 0 0,-1 0 0,-1 0 0,1 2 0,2-1 0,0-1 0,-2 2 0,2-1 0,-3 1 0,3-1 0,-3 1 0,2 0 0,-1 0 0,1-1 0,-1 2 0,0-2 0,1 2 0,0 2 0,2 7 0,1 1 0,-1 0 0,4 21 0,-6-28 0,2 24 0,-3-25 0,0 3 0,0-2 0,1 1 0,-1 0 0,2 0 0,-1 0 0,5 9 0,-6-14-1365</inkml:trace>
  <inkml:trace contextRef="#ctx0" brushRef="#br0" timeOffset="3">322 121 24575,'3'0'0,"0"0"0,1-2 0,4 0 0,5 0 0,3-1 0,1 3 0,-3-1-8191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4T13:05:48.275"/>
    </inkml:context>
    <inkml:brush xml:id="br0">
      <inkml:brushProperty name="width" value="0.025" units="cm"/>
      <inkml:brushProperty name="height" value="0.025" units="cm"/>
      <inkml:brushProperty name="color" value="#E71224"/>
    </inkml:brush>
  </inkml:definitions>
  <inkml:trace contextRef="#ctx0" brushRef="#br0">0 0 24575,'1176'0'0,"-887"26"0,-192-11 0,109-1 0,-56-16-1365,-130 2-5461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4T13:05:54.098"/>
    </inkml:context>
    <inkml:brush xml:id="br0">
      <inkml:brushProperty name="width" value="0.025" units="cm"/>
      <inkml:brushProperty name="height" value="0.025" units="cm"/>
      <inkml:brushProperty name="color" value="#E71224"/>
    </inkml:brush>
  </inkml:definitions>
  <inkml:trace contextRef="#ctx0" brushRef="#br0">0 582 24575,'0'-10'0,"8"-1"0,7-5 0,3 14 0,7 2 0,16 10 0,2 7 0,-4-1 0,-4 4 0,6 1 0,-2 3 0,-12 3 0,-4-3-8191</inkml:trace>
  <inkml:trace contextRef="#ctx0" brushRef="#br0" timeOffset="699.3">148 1040 24575,'4'-10'0,"10"-8"0,9-15 0,4-24 0,-3-4 0,-3 6 0,-5 6 0,3 14 0,-1 1 0,-3 9-8191</inkml:trace>
  <inkml:trace contextRef="#ctx0" brushRef="#br0" timeOffset="6325.78">541 366 24575,'0'-45'0,"0"2"0,12-69 0,-10 104 0,-2-4 0,4 4 0,-4-3 0,2 5 0,2-2 0,-4-2 0,6 4 0,-2-4 0,1 3 0,-1-1 0,-2 0 0,6 0 0,-2 4 0,-4-6 0,4 4 0,1 2 0,-3-5 0,4 5 0,8-6 0,-14 10 0,-2-4 0,4 4 0,1-2 0,-3 2 0,0 0 0,0-2 0,2 2 0,-2 0 0,0 0 0,0 0 0,2 0 0,-2 0 0,2 0 0,-4 0 0,2 2 0,5-2 0,-5 0 0,-2 2 0,2-2 0,4 4 0,-6-4 0,2 0 0,0 2 0,2 0 0,-2 0 0,0 2 0,0-4 0,2 2 0,-4 0 0,0-2 0,2 7 0,0-5 0,0 0 0,-2 0 0,0 2 0,5-4 0,-5 4 0,2-2 0,0 6 0,4 10 0,-2 5 0,4-5 0,-4 4 0,2 27 0,-3-34 0,42 227-1365,-43-215-5461</inkml:trace>
  <inkml:trace contextRef="#ctx0" brushRef="#br0" timeOffset="6985.44">639 256 24575,'-6'0'0,"-2"0"0,16 0 0,15 0 0,10 0 0,-1 4 0,-3 2-8191</inkml:trace>
  <inkml:trace contextRef="#ctx0" brushRef="#br0" timeOffset="8724.53">1007 443 24575,'6'0'0,"-4"0"0,2-2 0,3 2 0,-5 0 0,2-2 0,0 0 0,0-2 0,-2 2 0,2 0 0,0 0 0,-2-2 0,2 2 0,-2 0 0,1-4 0,3 4 0,-4 0 0,-2-5 0,2 5 0,0 0 0,2-4 0,-4 2 0,4-4 0,37-106 0,-33 91 0,-3 168 0,-8 59-1365,3-161-5461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4T13:06:08.985"/>
    </inkml:context>
    <inkml:brush xml:id="br0">
      <inkml:brushProperty name="width" value="0.025" units="cm"/>
      <inkml:brushProperty name="height" value="0.025" units="cm"/>
      <inkml:brushProperty name="color" value="#E71224"/>
    </inkml:brush>
  </inkml:definitions>
  <inkml:trace contextRef="#ctx0" brushRef="#br0">0 1437 24575,'12'-2'0,"1"-2"0,3 1 0,-6 1 0,5 0 0,-5-4 0,2-2 0,3 6 0,-5-6 0,2 4 0,-1-6 0,-1 4 0,0-5 0,3 5 0,7-18 0,17-17 0,70-87 0,-101 120 0,78-96 0,173-161 0,-152 167 0,107-138 0,-151 148 0,-46 65 0,3-5 0,1 6 0,28-34 0,70-60-1365,-84 80-5461</inkml:trace>
  <inkml:trace contextRef="#ctx0" brushRef="#br0" timeOffset="1221.83">103 1217 24575,'-41'191'0,"22"-126"0,15-50 0,-2-1 0,4-2 0,-4 4 0,4-1 0,2 1 0,-2 29 0,2-39 0,0-2 0,2 0 0,-2-2 0,0 2 0,2 0 0,-2 0 0,4-2 0,-2 2 0,-2 1 0,2-3 0,0 2 0,2-2 0,-2 0 0,0 0 0,0 4 0,2-4 0,-2-2 0,0 2 0,0 2 0,5-2 0,-5 0 0,0-2 0,0 2 0,4 2 0,-4-4 0,4 0 0,-4 0 0,0 0 0,4 2 0,-3-2 0,-1 0 0,8 0 0,6 2-151,-1 0-1,-1-2 0,5 0 0,-3 0 1,-2-2-1,1 0 0,1 0 1,17-6-1,-2-4-6674</inkml:trace>
  <inkml:trace contextRef="#ctx0" brushRef="#br0" timeOffset="2073.98">691 1596 24575,'0'8'0,"0"10"0,0 11 0,0 1 0,0 13 0,0 8 0,0 2 0,0 6 0,0-2 0,0-16 0,0-11-8191</inkml:trace>
  <inkml:trace contextRef="#ctx0" brushRef="#br0" timeOffset="3630.08">717 1651 24575,'0'-4'0,"0"-1"0,2-1 0,0 4 0,-2-2 0,2 0 0,-2 0 0,3 2 0,1-4 0,-2 4 0,0-4 0,0 4 0,2 0 0,-2 0 0,0-4 0,4 4 0,-4-1 0,0 3 0,4-4 0,-6 2 0,5 0 0,3-4 0,2 4 0,0-2 0,1-2 0,-1 4 0,-4-4 0,4 4 0,1 0 0,9-4 0,-18 6 0,2 0 0,-2 0 0,0 0 0,1 0 0,1 0 0,-2 0 0,0 0 0,-2 0 0,2 0 0,2 4 0,0-4 0,-4 2 0,2-2 0,2 0 0,-2 2 0,-2 0 0,2-2 0,0 4 0,2-2 0,-1-2 0,-3 0 0,2 2 0,-2 0 0,2 2 0,2-2 0,-4 0 0,0-2 0,2 2 0,-2 2 0,2-2 0,-2 0 0,2 0 0,-2 2 0,0-1 0,2-1 0,-2 0 0,0 2 0,0 0 0,0-4 0,0 2 0,0 2 0,0 2 0,-2 2 0,2 2 0,-2-2 0,0 1 0,0 1 0,2-4 0,-6 2 0,4 0 0,-1 2 0,-3-6 0,4 7 0,-14 5 0,14-12 0,2-2 0,-4 2 0,0 0 0,4-4 0,-5 6 0,3-2 0,-2-2 0,4 3 0,0-1 0,-2-2 0,0 4 0,0 4 0,2-6 0,0 0 0,2-4 0,0 4 0,-2-2 0,2 2 0,-2 0 0,4-4 0,-4 2 0,2 2 0,0-1 0,1-1 0,1 0 0,-2-2 0,0 4 0,-2-2 0,8 2 0,-6 2 4,6-4 1,-6 4-1,4 0 0,-3-2 0,-1 2 0,4 0 0,-6-1 0,4 1 0,-2-2 1,0 4-1,-2 0 0,4-6 0,-2 6 0,0-4 0,-2 4 0,0-1 0,0-1 1,0 2-1,0-2 0,0 0 0,0 0 0,0 0 0,0 0 0,-2 3 0,2-3 1,-2 0-1,-2 2 0,0 4 0,2-4-78,0 2-1,-4-3 1,4 1 0,-7 0 0,7 0-1,-6-2 1,6 2 0,-6-2 0,4 1-1,-3-1 1,-1 2 0,2-4 0,0 2-1,0 0 1,-2-2 0,-1 0 0,1 2-1,2-4 1,-13 2 0,-11 5-6752</inkml:trace>
  <inkml:trace contextRef="#ctx0" brushRef="#br0" timeOffset="4569.14">1011 2248 24575,'-6'0'0,"-8"-6"0,5-13 0,3 3 0,6-11 0,13 3 0,13 6 0,5 3 0,-2 9 0,0 16 0,-9 7 0,-1 7 0,-9 9 0,-10 14 0,-18-7 0,-5-9 0,-4-11-8191</inkml:trace>
  <inkml:trace contextRef="#ctx0" brushRef="#br0" timeOffset="7213.86">1478 0 24575,'0'0'0,"0"0"0,-2 0 0,2 0 0,0 0 0,-2 0 0,2 0 0,0 0 0,-2 0 0,2 0 0,0 0 0,0 0 0,0 2 0,0-2 0,0 0 0,-5 0 0,5 0 0,0 0 0,0 0 0,-2 2 0,2-2 0,0 0 0,0 0 0,-2 0 0,2 4 0,0-4 0,0 0 0,0 0 0,0 0 0,0 0 0,0 0 0,0 0 0,0 2 0,0-2 0,0 0 0,0 2 0,0-2 0,0 0 0,0 2 0,0-2 0,9 37 0,34 28 0,-17-26 0,9-7 0,-2 3 0,41 30 0,46 45 0,188 241 0,-275-316 0,0 3 0,61 44 0,36 32 0,-120-100 28,6 4 0,-5 1 0,15 24 0,-17-27-323,1 0-1,2 3 1,0-3-1,15 16 1,-8-15-6531</inkml:trace>
  <inkml:trace contextRef="#ctx0" brushRef="#br0" timeOffset="8066.31">2337 1298 24575,'18'4'0,"1"-2"0,-3 0 0,3 4 0,-3-2 0,1 3 0,1-1 0,-3 2 0,1 2 0,19 10 0,-12-7 0,-3 1 0,1-4 0,1-4 0,28 12 0,-48-18 0,0 0 0,-2 0 0,0 3 0,4-3 0,-2-3 0,0 3 0,-2 0 0,2 0 0,2 0 0,-2 0 0,0-2 0,-2 2 0,2 0 0,2 0 0,-2 0 0,-2-2 0,3 2 0,-3-4 0,2 4 0,2-2 0,-2 0 0,-2 2 0,0-2 0,2-2 0,-2 4 0,2 0 0,0-2 0,-2 0 0,0 0 0,0-2 0,0 2 0,4 0 0,-4 2 0,0 0 0,2-2 0,-2-2 0,0 2 0,0 0 0,0 0 0,0-4 0,0-100 0,0 81 0,-6-24-87,6 25-169,0 1 1,0-1-1,0-1 1,8-40-1,2 29-6570</inkml:trace>
  <inkml:trace contextRef="#ctx0" brushRef="#br0" timeOffset="9674.34">3151 1812 24575,'-2'-159'0,"4"-180"0,-2 331 0,2 0 0,-2 2 0,4-2 0,-2 0 0,-2 4 0,2-5 0,2 3 0,-4 0 0,6 0 0,-4-2 0,0 2 0,5 0 0,-5 2 0,4-2 0,-2 1 0,2-3 0,-2 6 0,2-4 0,-1 2 0,1 2 0,0-4 0,6-4 0,-2 8 0,-1-4 0,-1 4 0,2 0 0,-2-1 0,3 3 0,-5-4 0,4 2 0,0 2 0,-1 0 0,1 0 0,0 0 0,-2 2 0,1-2 0,-1 4 0,2-4 0,9 7 0,-17-7 0,0 4 0,4-4 0,-6 2 0,4-2 0,0 2 0,-2-2 0,0 2 0,2 2 0,-4-4 0,4 2 0,1 2 0,-5 0 0,2-4 0,2 2 0,-2 0 0,0 4 0,-2-4 0,2 0 0,2 0 0,-2 2 0,-2 0 0,0-1 0,2-1 0,-2 2 0,2 0 0,-2-2 0,0 2 0,0 0 0,4-2 0,-4 4 0,0-4 0,0 0 0,-4 4 0,4-2 0,0 0 0,-2 3 0,0 1 0,0 0 0,-2 0 0,2-4 0,-2 6 0,-2-4 0,3 0 0,-3 1 0,2-3 0,0 4 0,-2-2 0,4-2 0,-6 2 0,4-2 0,-3 2 0,-7 0 0,-15 9 0,27-15 0,-4 2 0,2 0 0,-2 0 0,4 2 0,-2-2 0,-3-2 0,3 2 0,0 4 0,0-4 0,2 2 0,-4-4 0,4 6 0,-2-2 0,0 2 0,-3 3 0,7-7 0,0-2 0,0 2 0,2-2 0,-2 2 0,0-2 0,0 0 0,3 0 0,-3 4 0,0-4 0,0 2 0,2-2 0,-2 0 0,0 2 0,0-2 0,0 0 0,4 2 0,-4-2 0,2 0 0,-2 4 0,2-4 0,-2 0 0,0 0 0,0 0 0,2 0 0,-2 0 0,2 0 0,-2 0 0,4 0 0,37 12 0,-35-10 0,5-2 0,-1 2 0,-2 0 0,2 4 0,-1-1 0,1-1 0,-4 0 0,2 4 0,0-6 0,-1 6 0,1-4 0,0 4 0,0 0 0,-4 1 0,3-3 0,3 2 0,2 14 0,-10-14 0,2-2 0,0 5 0,-2-7 0,1 6 0,-1-4 0,2 4 0,-4-6 0,0 7 0,0-5 0,2 4 0,-2-4 0,0 2 0,-2 0 0,2 2 0,0-6 0,0 7 0,-4-5 0,2 4 0,-1-6 0,3 6 0,-6-4 0,2 0 0,-2 11 0,4-13-80,-4 4 0,2-2-1,-2-2 1,1 2 0,1-2-1,-4 2 1,4-1 0,-2-3-1,-2 4 1,3-2 0,-1 0 0,0-2-1,-2 0 1,4 0 0,-2 2-1,-17 0 1,-18 4-6746</inkml:trace>
  <inkml:trace contextRef="#ctx0" brushRef="#br0" timeOffset="10796.37">3617 1946 24575,'9'0'0,"-3"0"0,12-2 0,5-14 0,4-9 0,-3-5 0,-5-11 0,-7 8 0,-2 23 0,-6 20 0,1 13 0,-5 22 0,-5 6 0,5-3 0,-2 3 0,2-10-8191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4T13:09:44.071"/>
    </inkml:context>
    <inkml:brush xml:id="br0">
      <inkml:brushProperty name="width" value="0.025" units="cm"/>
      <inkml:brushProperty name="height" value="0.025" units="cm"/>
      <inkml:brushProperty name="color" value="#FFFFFF"/>
    </inkml:brush>
  </inkml:definitions>
  <inkml:trace contextRef="#ctx0" brushRef="#br0">26 1 24575,'6'0'0,"2"8"0,6 6 0,1 17 0,16 10 0,-1 8 0,12 0 0,-5 6 0,4-7 0,-8-3 0,4-4 0,-11-4 0,-7-7 0,-11-7-8191</inkml:trace>
  <inkml:trace contextRef="#ctx0" brushRef="#br0" timeOffset="528.9">1 429 24575,'4'-10'0,"13"-15"0,11-1 0,9-21 0,6-8 0,3-4 0,5 0 0,9-6 0,-11 7-8191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4T13:09:46.520"/>
    </inkml:context>
    <inkml:brush xml:id="br0">
      <inkml:brushProperty name="width" value="0.025" units="cm"/>
      <inkml:brushProperty name="height" value="0.025" units="cm"/>
      <inkml:brushProperty name="color" value="#FFFFFF"/>
    </inkml:brush>
  </inkml:definitions>
  <inkml:trace contextRef="#ctx0" brushRef="#br0">1 2 24575,'12'0'0,"17"-2"0,0 2 0,-2 2 0,1 4 0,1-4 0,27 10 0,-50-12 0,-2 2 0,2 3 0,-4-3 0,4 0 0,-4 0 0,2 2 0,1-2 0,-1 0 0,-2 0 0,2 4 0,0-4 0,-2 0 0,2 4 0,-2-2 0,0 0 0,4 6 0,-4-7 0,1 1 0,-3 4 0,0-6 0,0 6 0,2-2 0,-2-2 0,0 2 0,0 0 0,0-2 0,-2 0 0,2 5 0,0-7 0,0 6 0,-3-4 0,3 0 0,-2 2 0,-2 0 0,0 4 0,-4 5 0,0-1 0,2-2 0,-5 0 0,3 1 0,-4 1 0,1-2 0,1-2 0,-17 11 0,15-9 0,0 0 0,-3-2 0,9 5 0,-8-3 0,4 2 0,-15 25 0,25-33-3,-2-6-1,-2 2 1,4 2-1,0 0 1,-2 0-1,2-4 1,-2 6-1,2-4 1,0 2-1,0 0 1,-2-1-1,2 1 1,0 0-1,0 0 1,2-4-1,-2 6 1,0-2-1,0-2 1,2 2-1,-2-2 1,2 2-1,-2 4 1,6-6 18,-4 4 1,0-1-1,4-1 0,-4 0 1,4 2-1,-4-4 1,3 0-1,1 4 0,-4-4 1,4 0-1,-2 0 1,6 4-1,11 4-263,-3-6 1,5 5-1,-2-7 1,-1 4-1,32 2 1,-3-6-6579</inkml:trace>
  <inkml:trace contextRef="#ctx0" brushRef="#br0" timeOffset="573.79">139 279 24575,'-11'-10'0,"5"-4"0,10 1 0,9 3 0,13 2 0,7 2 0,6 4 0,13 2 0,-13 0 0,-15 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8T18:46:15.702"/>
    </inkml:context>
    <inkml:brush xml:id="br0">
      <inkml:brushProperty name="width" value="0.025" units="cm"/>
      <inkml:brushProperty name="height" value="0.025" units="cm"/>
      <inkml:brushProperty name="color" value="#E71224"/>
    </inkml:brush>
  </inkml:definitions>
  <inkml:trace contextRef="#ctx0" brushRef="#br0">65 90 24575,'-4'0'0,"0"0"0,0 0 0,-1 0 0,1 0 0,1-1 0,-1 1 0,0-3 0,-8-1 0,10 2 0,1 1 0,-1 0 0,1 0 0,0-1 0,0 1 0,1 0 0,-2-2 0,1 1 0,0 0 0,0 1 0,0-1 0,0 0 0,0 0 0,0 0 0,0-1 0,1 1 0,0 0 0,-1 0 0,1 0 0,0 0 0,-1-1 0,1-3 0,0 5 0,0 0 0,0-1 0,0 1 0,0 0 0,0 1 0,0-2 0,0 1 0,0-1 0,1 1 0,-1 0 0,1-1 0,-1 1 0,0 0 0,0 0 0,1 0 0,0 0 0,0 0 0,-1 0 0,0-1 0,1 2 0,0-1 0,0-1 0,0 1 0,-1 0 0,2 1 0,-1-1 0,-1 0 0,1 1 0,0 0 0,-1-1 0,0 1 0,2-1 0,-1 1 0,-1-1 0,2 1 0,-1 0 0,0 0 0,0 0 0,2 0 0,-1 0 0,0 0 0,0 0 0,-1 0 0,1 1 0,0-1 0,-1 1 0,0 0 0,1-1 0,-1 0 0,1 1 0,-2 1 0,2-1 0,-1 1 0,1-1 0,-1 0 0,1 0 0,-1 1 0,0 0 0,0-2 0,1 2 0,-2 0 0,1 0 0,0-1 0,1 2 0,-1 0 0,0 0-68,-1-2 0,0 1-1,0 1 1,0-1 0,1 1 0,-1-1-1,0 0 1,0 0 0,0 1 0,0-2-1,-1 3 1,1-2 0,0-1 0,0 2-1,0-1 1,-1 0 0,0 0 0,1 1-1,-2 1 1,-4 4-6758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8T18:46:15.703"/>
    </inkml:context>
    <inkml:brush xml:id="br0">
      <inkml:brushProperty name="width" value="0.025" units="cm"/>
      <inkml:brushProperty name="height" value="0.025" units="cm"/>
      <inkml:brushProperty name="color" value="#E71224"/>
    </inkml:brush>
  </inkml:definitions>
  <inkml:trace contextRef="#ctx0" brushRef="#br0">0 0 24575,'426'0'0,"-322"11"0,-69-6 0,40 1 0,-21-7-1365,-46 1-5461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8T18:46:15.704"/>
    </inkml:context>
    <inkml:brush xml:id="br0">
      <inkml:brushProperty name="width" value="0.025" units="cm"/>
      <inkml:brushProperty name="height" value="0.025" units="cm"/>
      <inkml:brushProperty name="color" value="#E71224"/>
    </inkml:brush>
  </inkml:definitions>
  <inkml:trace contextRef="#ctx0" brushRef="#br0">0 236 24575,'0'-4'0,"3"0"0,2-3 0,2 6 0,2 1 0,6 4 0,0 3 0,-1-1 0,-1 3 0,2-1 0,-1 2 0,-4 0 0,-2 0-8191</inkml:trace>
  <inkml:trace contextRef="#ctx0" brushRef="#br0" timeOffset="1">54 421 24575,'1'-4'0,"4"-3"0,3-7 0,2-9 0,-1-1 0,-2 1 0,-1 4 0,1 5 0,0 0 0,-2 4-8191</inkml:trace>
  <inkml:trace contextRef="#ctx0" brushRef="#br0" timeOffset="2">196 148 24575,'0'-18'0,"0"1"0,4-28 0,-3 41 0,-1-1 0,1 2 0,-1-1 0,1 2 0,1-2 0,-2 0 0,2 2 0,-1-2 0,1 1 0,-1 0 0,0 0 0,2-1 0,-1 3 0,-1-4 0,1 3 0,0 0 0,0-1 0,1 1 0,3-2 0,-5 4 0,-1-1 0,1 1 0,1-1 0,-2 1 0,1 0 0,0-1 0,0 1 0,0 0 0,0 0 0,0 0 0,0 0 0,0 0 0,0 0 0,-1 0 0,1 1 0,1-1 0,-1 0 0,-1 1 0,1-1 0,1 1 0,-2-1 0,1 0 0,-1 1 0,2 0 0,-1 0 0,-1 0 0,1-1 0,1 1 0,-2 0 0,0-1 0,0 3 0,1-3 0,0 1 0,-1 0 0,0 1 0,1-2 0,-1 1 0,1 0 0,0 2 0,1 5 0,0 1 0,1-2 0,-2 2 0,1 11 0,-1-14 0,15 92-1365,-15-87-5461</inkml:trace>
  <inkml:trace contextRef="#ctx0" brushRef="#br0" timeOffset="3">231 104 24575,'-2'0'0,"-1"0"0,6 0 0,5 0 0,4 0 0,0 2 0,-1 0-8191</inkml:trace>
  <inkml:trace contextRef="#ctx0" brushRef="#br0" timeOffset="4">365 180 24575,'2'0'0,"-1"0"0,0-1 0,1 1 0,-1 0 0,0-1 0,1 0 0,-1 0 0,0 0 0,1 0 0,-1 0 0,0 0 0,0 0 0,0 0 0,0-2 0,1 3 0,-1-1 0,-1-2 0,1 2 0,-1 1 0,2-3 0,-2 2 0,1-3 0,14-42 0,-12 37 0,-1 68 0,-3 23-1365,1-65-5461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8T18:46:15.709"/>
    </inkml:context>
    <inkml:brush xml:id="br0">
      <inkml:brushProperty name="width" value="0.025" units="cm"/>
      <inkml:brushProperty name="height" value="0.025" units="cm"/>
      <inkml:brushProperty name="color" value="#E71224"/>
    </inkml:brush>
  </inkml:definitions>
  <inkml:trace contextRef="#ctx0" brushRef="#br0">0 581 24575,'4'-1'0,"1"-1"0,1 1 0,-2 1 0,1-1 0,-1-2 0,0 0 0,1 2 0,-1-2 0,0 1 0,0-2 0,0 2 0,0-2 0,0 1 0,3-7 0,7-6 0,25-36 0,-37 49 0,28-39 0,63-66 0,-55 69 0,39-57 0,-55 61 0,-17 26 0,2-3 0,0 3 0,10-13 0,25-25-1365,-30 32-5461</inkml:trace>
  <inkml:trace contextRef="#ctx0" brushRef="#br0" timeOffset="1">37 492 24575,'-15'77'0,"9"-50"0,4-22 0,0 1 0,1-1 0,-1 2 0,1-2 0,1 2 0,-1 11 0,1-15 0,0-2 0,1 1 0,-1-1 0,0 0 0,1 1 0,-1 0 0,1-2 0,0 2 0,-1 0 0,1-1 0,0 0 0,0 0 0,0 0 0,0 0 0,-1 1 0,2-1 0,-1-1 0,-1 1 0,1 0 0,1 0 0,-1 0 0,0-1 0,0 1 0,1 1 0,-1-2 0,1 0 0,-1 0 0,-1 0 0,2 0 0,-1 0 0,0 0 0,3 0 0,2 1-151,-1 0-1,0-1 0,2 0 0,-1 0 1,-1-1-1,0 0 0,1 1 1,6-4-1,-1-1-6674</inkml:trace>
  <inkml:trace contextRef="#ctx0" brushRef="#br0" timeOffset="2">250 645 24575,'0'3'0,"0"5"0,0 3 0,0 2 0,0 4 0,0 3 0,0 2 0,0 2 0,0-1 0,0-7 0,0-3-8191</inkml:trace>
  <inkml:trace contextRef="#ctx0" brushRef="#br0" timeOffset="3">260 667 24575,'0'-1'0,"0"-1"0,0-1 0,1 3 0,-1-2 0,1 0 0,-1 1 0,1 0 0,0-2 0,0 3 0,0-3 0,-1 2 0,2 0 0,-1 1 0,-1-3 0,3 2 0,-3 1 0,1 0 0,1-2 0,-2 1 0,2 0 0,1-1 0,0 1 0,1-1 0,0 0 0,0 1 0,-2-1 0,2 1 0,-1 0 0,5-2 0,-8 3 0,2 0 0,-1 0 0,-1 0 0,1 0 0,1 0 0,-2 0 0,1 0 0,-1 0 0,1 0 0,0 2 0,1-2 0,-2 1 0,1-1 0,0 0 0,0 1 0,-1 0 0,1-1 0,-1 1 0,2 0 0,-1-1 0,-1 0 0,0 1 0,0 0 0,1 0 0,1 0 0,-2 0 0,0-1 0,0 1 0,0 0 0,1 0 0,-1 0 0,1 0 0,-1 1 0,0-2 0,1 1 0,-1 0 0,0 1 0,0-1 0,0-1 0,0 1 0,0 1 0,0 0 0,-1 2 0,1 0 0,-1-1 0,0 0 0,1 1 0,0-1 0,-3 0 0,3 0 0,-1 2 0,-1-4 0,1 3 0,-5 3 0,5-5 0,1-2 0,-1 2 0,-1 0 0,2-2 0,-1 2 0,0 0 0,-1-1 0,2 0 0,0 1 0,0-1 0,-1 1 0,0 2 0,1-2 0,0 0 0,1-2 0,0 1 0,-1 0 0,0 1 0,0-1 0,2-1 0,-2 1 0,1 1 0,-1-1 0,1-1 0,1 1 0,-2-1 0,1 2 0,-1-1 0,3 0 0,-2 2 4,2-2 1,-2 1-1,1 1 0,-1-2 0,-1 2 0,3-1 0,-3 0 0,1 0 0,0 0 1,0 1-1,-1 1 0,1-4 0,0 4 0,-1-3 0,0 3 0,0-2 0,0 1 1,0 0-1,0-1 0,0 1 0,0-1 0,0 1 0,0-1 0,0 2 0,0-2 1,-1 0-1,0 2 0,-1 1 0,1-2-78,1 1-1,-3-1 1,3 0 0,-3 0 0,2 0-1,-2 0 1,2 0 0,-2 0 0,2-1-1,-2 1 1,0 0 0,1-1 0,0 0-1,0 1 1,-1-2 0,0 1 0,0 0-1,1-1 1,-5 1 0,-4 1-6752</inkml:trace>
  <inkml:trace contextRef="#ctx0" brushRef="#br0" timeOffset="4">366 909 24575,'-2'0'0,"-3"-3"0,2-4 0,0 0 0,3-4 0,5 2 0,5 1 0,1 2 0,-1 4 0,0 6 0,-2 3 0,-1 2 0,-4 5 0,-3 5 0,-6-3 0,-3-4 0,0-3-8191</inkml:trace>
  <inkml:trace contextRef="#ctx0" brushRef="#br0" timeOffset="5">535 0 24575,'0'0'0,"0"0"0,-1 0 0,1 0 0,0 0 0,-1 0 0,1 0 0,0 0 0,0 0 0,0 0 0,0 0 0,0 0 0,0 1 0,0-1 0,0 0 0,-2 0 0,2 0 0,0 0 0,0 0 0,-1 1 0,1-1 0,0 0 0,0 0 0,0 0 0,0 1 0,0-1 0,0 0 0,0 0 0,0 0 0,0 0 0,0 0 0,0 0 0,0 1 0,0-1 0,0 0 0,0 1 0,0-1 0,0 0 0,0 1 0,0-1 0,3 15 0,12 11 0,-5-10 0,3-3 0,-2 1 0,16 12 0,16 19 0,69 96 0,-100-127 0,0 2 0,22 17 0,13 13 0,-43-40 28,2 1 0,-3 1 0,7 9 0,-7-10-323,1-1-1,0 2 1,1-2-1,4 7 1,-2-6-6531</inkml:trace>
  <inkml:trace contextRef="#ctx0" brushRef="#br0" timeOffset="6">846 525 24575,'7'1'0,"-1"0"0,0 0 0,1 1 0,-1 0 0,0 1 0,0-1 0,0 1 0,0 1 0,6 5 0,-4-4 0,0 0 0,-1 0 0,2-3 0,8 5 0,-16-7 0,0 0 0,-1 0 0,0 1 0,1-1 0,0-1 0,0 1 0,-1 0 0,1 0 0,0 0 0,0 0 0,0 0 0,-1 0 0,0 0 0,2 0 0,-1 0 0,-1-1 0,0 1 0,0-2 0,1 2 0,1-1 0,-2 0 0,0 1 0,0 0 0,1-2 0,-1 2 0,1 0 0,-1-1 0,0 0 0,0 1 0,0-2 0,0 1 0,2 0 0,-2 1 0,0 0 0,1-1 0,-1 0 0,0 0 0,0 0 0,0 0 0,0-1 0,0-41 0,0 33 0,-3-10-87,3 10-169,0 1 1,0 0-1,0-1 1,3-17-1,1 12-6570</inkml:trace>
  <inkml:trace contextRef="#ctx0" brushRef="#br0" timeOffset="7">1140 732 24575,'0'-64'0,"0"-73"0,0 134 0,1 0 0,-1 0 0,2 0 0,-2 0 0,0 1 0,1-1 0,1 0 0,-2 1 0,2-1 0,-1 0 0,-1 1 0,3-1 0,-3 1 0,3 0 0,-2 0 0,1-1 0,0 2 0,0-1 0,0 0 0,0 1 0,0-1 0,2-2 0,0 3 0,-1-2 0,0 3 0,1-1 0,-1 0 0,1 1 0,-2-2 0,1 1 0,1 1 0,-1 0 0,1 0 0,0 0 0,-1 1 0,0-1 0,0 2 0,0-2 0,4 2 0,-6-2 0,-1 2 0,3-2 0,-3 1 0,1-1 0,1 1 0,-2-1 0,1 0 0,1 2 0,-2-2 0,1 1 0,1 1 0,-2-1 0,0-1 0,2 1 0,-1 0 0,-1 1 0,0-1 0,1 0 0,1 0 0,-2 0 0,0 1 0,0-1 0,1 0 0,-1 0 0,1 1 0,-1-1 0,0 1 0,0-1 0,1 0 0,-1 1 0,0-1 0,0 0 0,-1 2 0,1-2 0,0 1 0,-1 0 0,0 2 0,1-1 0,-2 0 0,1-1 0,0 2 0,-1-2 0,1 1 0,-1-1 0,0 0 0,1 1 0,-2 0 0,3-2 0,-3 2 0,1-1 0,0 0 0,-3 1 0,-6 2 0,11-5 0,-3 1 0,2 0 0,-1 0 0,1 0 0,-1 0 0,0-1 0,1 1 0,-1 2 0,1-3 0,0 2 0,-1-2 0,1 2 0,0 0 0,-1 1 0,0 0 0,2-2 0,0-1 0,0 1 0,1-1 0,-1 0 0,0 0 0,0 0 0,0 0 0,0 2 0,0-2 0,0 1 0,1-1 0,-1 0 0,0 1 0,0-1 0,0 0 0,2 0 0,-2 0 0,0 0 0,0 2 0,1-2 0,-1 0 0,0 0 0,0 0 0,1 0 0,-1 0 0,0 0 0,0 0 0,2 0 0,13 5 0,-13-4 0,2-1 0,0 1 0,-1 0 0,0 1 0,0 0 0,1-1 0,-2 1 0,1 1 0,0-2 0,-1 2 0,1-1 0,0 1 0,0 1 0,-1-1 0,0-1 0,2 2 0,0 5 0,-3-6 0,0 0 0,1 1 0,-1-3 0,-1 3 0,1-1 0,1 1 0,-2-2 0,0 2 0,0-2 0,0 2 0,0-1 0,0 0 0,0 0 0,0 2 0,0-4 0,0 3 0,-2-1 0,1 1 0,1-2 0,0 2 0,-3-2 0,2 1 0,-1 3 0,1-4-80,-1 1 0,0 0-1,0-2 1,0 2 0,1-2-1,-2 2 1,2-2 0,-2 0-1,0 2 1,2-2 0,-1 1 0,-1-1-1,0 0 1,2 0 0,-1 0-1,-6 1 1,-7 1-6746</inkml:trace>
  <inkml:trace contextRef="#ctx0" brushRef="#br0" timeOffset="8">1309 787 24575,'3'0'0,"0"0"0,3-1 0,2-6 0,2-3 0,-1-2 0,-2-4 0,-3 2 0,0 10 0,-3 8 0,1 5 0,-2 10 0,-2 1 0,2 0 0,0 0 0,0-3-8191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8T18:46:15.718"/>
    </inkml:context>
    <inkml:brush xml:id="br0">
      <inkml:brushProperty name="width" value="0.025" units="cm"/>
      <inkml:brushProperty name="height" value="0.025" units="cm"/>
      <inkml:brushProperty name="color" value="#FFFFFF"/>
    </inkml:brush>
  </inkml:definitions>
  <inkml:trace contextRef="#ctx0" brushRef="#br0">10 1 24575,'2'0'0,"1"3"0,2 3 0,1 6 0,5 5 0,0 3 0,4-1 0,-2 4 0,2-4 0,-3 0 0,1-3 0,-3-1 0,-3-3 0,-4-3-8191</inkml:trace>
  <inkml:trace contextRef="#ctx0" brushRef="#br0" timeOffset="1">1 174 24575,'1'-4'0,"5"-6"0,5-1 0,2-8 0,3-3 0,0-2 0,3 0 0,2-2 0,-3 3-8191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8T18:46:15.720"/>
    </inkml:context>
    <inkml:brush xml:id="br0">
      <inkml:brushProperty name="width" value="0.025" units="cm"/>
      <inkml:brushProperty name="height" value="0.025" units="cm"/>
      <inkml:brushProperty name="color" value="#FFFFFF"/>
    </inkml:brush>
  </inkml:definitions>
  <inkml:trace contextRef="#ctx0" brushRef="#br0">1 1 24575,'4'0'0,"7"-1"0,-1 1 0,0 1 0,0 1 0,1-1 0,9 4 0,-18-5 0,0 1 0,0 1 0,-1-2 0,1 1 0,-1 0 0,0 1 0,1-2 0,-1 1 0,0 0 0,0 2 0,1-3 0,-2 1 0,2 2 0,-1-2 0,-1 1 0,3 2 0,-3-3 0,1 1 0,-1 1 0,0-2 0,0 2 0,1-1 0,-1 0 0,0 1 0,0-1 0,0 0 0,-1-1 0,1 3 0,0-4 0,0 4 0,-1-3 0,1 1 0,0 1 0,-2-1 0,1 2 0,-2 2 0,0 0 0,1-1 0,-2 0 0,1-1 0,-2 2 0,2-1 0,-1-1 0,-6 5 0,6-4 0,-1-1 0,0 1 0,3 0 0,-3 0 0,1 1 0,-5 10 0,9-14-3,-1-2-1,0 1 1,1 1-1,0-1 1,-1 1-1,1-2 1,-1 2-1,1-1 1,0 1-1,0 0 1,0-2-1,0 2 1,0 0-1,0-1 1,0-1-1,0 3 1,0-2-1,0 0 1,1 1-1,-1-1 1,1 0-1,-1 3 1,2-4 18,-1 3 1,0-1-1,1-1 0,-1 1 1,1 0-1,-2-1 1,2 0-1,0 1 0,-1-1 1,1 0-1,0 0 1,1 1-1,5 3-263,-1-4 1,1 2-1,-1-2 1,1 2-1,10 0 1,0-2-6579</inkml:trace>
  <inkml:trace contextRef="#ctx0" brushRef="#br0" timeOffset="1">51 113 24575,'-4'-4'0,"2"-2"0,3 1 0,4 1 0,5 1 0,1 0 0,4 2 0,3 1 0,-4 0 0,-5 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4T13:05:25.037"/>
    </inkml:context>
    <inkml:brush xml:id="br0">
      <inkml:brushProperty name="width" value="0.025" units="cm"/>
      <inkml:brushProperty name="height" value="0.025" units="cm"/>
      <inkml:brushProperty name="color" value="#E71224"/>
    </inkml:brush>
  </inkml:definitions>
  <inkml:trace contextRef="#ctx0" brushRef="#br0">221 2354 24575,'0'-2006'-1365,"0"1958"-5461</inkml:trace>
  <inkml:trace contextRef="#ctx0" brushRef="#br0" timeOffset="708.62">1 381 24575,'8'-39'0,"-2"3"0,5-1 0,3 2 0,-2-1 0,3 1 0,3-2 0,21-34 0,-37 69 0,0-2 0,-2-2 0,7 4 0,-5 0 0,-2-2 0,6 0 0,-4 2 0,0-5 0,0 7 0,4-2 0,-6 0 0,4-2 0,2 2 0,-4 0 0,3 0 0,-1 2 0,0-4 0,-2 4 0,2-2 0,0 2 0,-2 0 0,4-2 0,5 2 0,-3 2 0,-4 0 0,2 2 0,-2-4 0,2 2 0,1 0 0,-1 0 0,-4 4 0,6-4 0,-6 0 0,6 5 0,-6-3 0,4 0 0,7 10 0,7 15 0,-3-1 0,1-1 0,1 3 0,20 52 0,-23-42-1365,5-7-5461</inkml:trace>
  <inkml:trace contextRef="#ctx0" brushRef="#br0" timeOffset="2163.07">838 544 24575,'0'-61'0,"16"-116"0,-16 160 0,4 5 0,0-2 0,-2-2 0,2 1 0,0-1 0,3 4 0,-1-5 0,-2 5 0,4 0 0,0 0 0,1-2 0,-3 3 0,14-19 0,-16 30 0,-2-2 0,1 0 0,-1 0 0,2 2 0,-2-4 0,0 2 0,-2 0 0,4 2 0,0 0 0,-2 0 0,0-3 0,0 3 0,2-4 0,-2 4 0,2 0 0,-4 0 0,7 0 0,-5 0 0,0 0 0,2 0 0,-2 0 0,0 0 0,0 4 0,6-1 0,0-3 0,-6 4 0,7 0 0,-7 0 0,4-2 0,-4 4 0,2-2 0,0 2 0,0-4 0,-2 4 0,2-2 0,1 2 0,1 7 0,6 17 0,0 3 0,1-1 0,9 52 0,-18-70 0,9 60 0,-11-60 0,0 4 0,2-1 0,0-1 0,-2 2 0,6-2 0,-1 1 0,13 24 0,-18-35-1365</inkml:trace>
  <inkml:trace contextRef="#ctx0" brushRef="#br0" timeOffset="2564.62">889 300 24575,'6'0'0,"4"0"0,1-5 0,11-1 0,13 2 0,10-4 0,1 8 0,-7-2-8191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4T13:05:38.454"/>
    </inkml:context>
    <inkml:brush xml:id="br0">
      <inkml:brushProperty name="width" value="0.025" units="cm"/>
      <inkml:brushProperty name="height" value="0.025" units="cm"/>
      <inkml:brushProperty name="color" value="#E71224"/>
    </inkml:brush>
  </inkml:definitions>
  <inkml:trace contextRef="#ctx0" brushRef="#br0">177 222 24575,'-10'0'0,"-1"0"0,0 0 0,-2 0 0,2 0 0,0-2 0,1-1 0,-1-4 0,-21-3 0,27 6 0,2 1 0,-2 1 0,2-1 0,-2-2 0,2 3 0,3 0 0,-5-6 0,2 3 0,0 1 0,1 1 0,-1-2 0,0 0 0,1 1 0,-1-1 0,0-3 0,3 3 0,0 1 0,-2-1 0,2 0 0,0 0 0,-3-2 0,3-8 0,0 13 0,0-1 0,0-2 0,0 3 0,0-3 0,0 5 0,0-5 0,0 3 0,0-3 0,3 3 0,-3-1 0,2-2 0,-2 3 0,0-1 0,0 1 0,3-1 0,0 1 0,-1 0 0,-2-1 0,0-2 0,3 5 0,0-2 0,-1-3 0,1 3 0,-3-1 0,5 3 0,-2-2 0,-3-1 0,3 3 0,-1 0 0,1-2 0,-3 2 0,5-3 0,-2 3 0,-3-2 0,5 2 0,-2 0 0,0 0 0,-1 0 0,6 0 0,-2 0 0,-1 0 0,0 0 0,-2 0 0,2 2 0,1-2 0,-4 3 0,1-1 0,2-2 0,-2 0 0,2 3 0,-2 2 0,3-3 0,-4 3 0,4-3 0,-4 1 0,4-1 0,-4 3 0,1 0 0,0-5 0,2 5 0,-5 0 0,3 0 0,-1-3 0,4 5 0,-4 3 0,1-3-68,-3-4 0,0 2-1,0 2 1,0-2 0,3 2 0,-3-2-1,0 0 1,0 0 0,0 2 0,0-5-1,-3 8 1,3-5 0,0-3 0,0 6-1,0-3 1,-3-1 0,1 1 0,2 3-1,-6 1 1,-10 11-6758</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42EDD-2E47-4ECF-BF58-FEC5BC90D5E2}" type="datetimeFigureOut">
              <a:rPr lang="it-IT" smtClean="0"/>
              <a:t>09/03/2023</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9E23F1-137A-4B5F-A25F-8D6E086B3D4D}" type="slidenum">
              <a:rPr lang="it-IT" smtClean="0"/>
              <a:t>‹N›</a:t>
            </a:fld>
            <a:endParaRPr lang="it-IT"/>
          </a:p>
        </p:txBody>
      </p:sp>
    </p:spTree>
    <p:extLst>
      <p:ext uri="{BB962C8B-B14F-4D97-AF65-F5344CB8AC3E}">
        <p14:creationId xmlns:p14="http://schemas.microsoft.com/office/powerpoint/2010/main" val="2594793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5"/>
          </p:nvPr>
        </p:nvSpPr>
        <p:spPr/>
        <p:txBody>
          <a:bodyPr/>
          <a:lstStyle/>
          <a:p>
            <a:fld id="{319E23F1-137A-4B5F-A25F-8D6E086B3D4D}" type="slidenum">
              <a:rPr lang="it-IT" smtClean="0"/>
              <a:t>6</a:t>
            </a:fld>
            <a:endParaRPr lang="it-IT"/>
          </a:p>
        </p:txBody>
      </p:sp>
    </p:spTree>
    <p:extLst>
      <p:ext uri="{BB962C8B-B14F-4D97-AF65-F5344CB8AC3E}">
        <p14:creationId xmlns:p14="http://schemas.microsoft.com/office/powerpoint/2010/main" val="2547661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45</a:t>
            </a:fld>
            <a:endParaRPr lang="it-IT"/>
          </a:p>
        </p:txBody>
      </p:sp>
    </p:spTree>
    <p:extLst>
      <p:ext uri="{BB962C8B-B14F-4D97-AF65-F5344CB8AC3E}">
        <p14:creationId xmlns:p14="http://schemas.microsoft.com/office/powerpoint/2010/main" val="3621949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46</a:t>
            </a:fld>
            <a:endParaRPr lang="it-IT"/>
          </a:p>
        </p:txBody>
      </p:sp>
    </p:spTree>
    <p:extLst>
      <p:ext uri="{BB962C8B-B14F-4D97-AF65-F5344CB8AC3E}">
        <p14:creationId xmlns:p14="http://schemas.microsoft.com/office/powerpoint/2010/main" val="659703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47</a:t>
            </a:fld>
            <a:endParaRPr lang="it-IT"/>
          </a:p>
        </p:txBody>
      </p:sp>
    </p:spTree>
    <p:extLst>
      <p:ext uri="{BB962C8B-B14F-4D97-AF65-F5344CB8AC3E}">
        <p14:creationId xmlns:p14="http://schemas.microsoft.com/office/powerpoint/2010/main" val="13220610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48</a:t>
            </a:fld>
            <a:endParaRPr lang="it-IT"/>
          </a:p>
        </p:txBody>
      </p:sp>
    </p:spTree>
    <p:extLst>
      <p:ext uri="{BB962C8B-B14F-4D97-AF65-F5344CB8AC3E}">
        <p14:creationId xmlns:p14="http://schemas.microsoft.com/office/powerpoint/2010/main" val="535454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49</a:t>
            </a:fld>
            <a:endParaRPr lang="it-IT"/>
          </a:p>
        </p:txBody>
      </p:sp>
    </p:spTree>
    <p:extLst>
      <p:ext uri="{BB962C8B-B14F-4D97-AF65-F5344CB8AC3E}">
        <p14:creationId xmlns:p14="http://schemas.microsoft.com/office/powerpoint/2010/main" val="20909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51</a:t>
            </a:fld>
            <a:endParaRPr lang="it-IT"/>
          </a:p>
        </p:txBody>
      </p:sp>
    </p:spTree>
    <p:extLst>
      <p:ext uri="{BB962C8B-B14F-4D97-AF65-F5344CB8AC3E}">
        <p14:creationId xmlns:p14="http://schemas.microsoft.com/office/powerpoint/2010/main" val="1773980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52</a:t>
            </a:fld>
            <a:endParaRPr lang="it-IT"/>
          </a:p>
        </p:txBody>
      </p:sp>
    </p:spTree>
    <p:extLst>
      <p:ext uri="{BB962C8B-B14F-4D97-AF65-F5344CB8AC3E}">
        <p14:creationId xmlns:p14="http://schemas.microsoft.com/office/powerpoint/2010/main" val="3106701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53</a:t>
            </a:fld>
            <a:endParaRPr lang="it-IT"/>
          </a:p>
        </p:txBody>
      </p:sp>
    </p:spTree>
    <p:extLst>
      <p:ext uri="{BB962C8B-B14F-4D97-AF65-F5344CB8AC3E}">
        <p14:creationId xmlns:p14="http://schemas.microsoft.com/office/powerpoint/2010/main" val="17696368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54</a:t>
            </a:fld>
            <a:endParaRPr lang="it-IT"/>
          </a:p>
        </p:txBody>
      </p:sp>
    </p:spTree>
    <p:extLst>
      <p:ext uri="{BB962C8B-B14F-4D97-AF65-F5344CB8AC3E}">
        <p14:creationId xmlns:p14="http://schemas.microsoft.com/office/powerpoint/2010/main" val="39486912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55</a:t>
            </a:fld>
            <a:endParaRPr lang="it-IT"/>
          </a:p>
        </p:txBody>
      </p:sp>
    </p:spTree>
    <p:extLst>
      <p:ext uri="{BB962C8B-B14F-4D97-AF65-F5344CB8AC3E}">
        <p14:creationId xmlns:p14="http://schemas.microsoft.com/office/powerpoint/2010/main" val="2839396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5"/>
          </p:nvPr>
        </p:nvSpPr>
        <p:spPr/>
        <p:txBody>
          <a:bodyPr/>
          <a:lstStyle/>
          <a:p>
            <a:fld id="{319E23F1-137A-4B5F-A25F-8D6E086B3D4D}" type="slidenum">
              <a:rPr lang="it-IT" smtClean="0"/>
              <a:t>15</a:t>
            </a:fld>
            <a:endParaRPr lang="it-IT"/>
          </a:p>
        </p:txBody>
      </p:sp>
    </p:spTree>
    <p:extLst>
      <p:ext uri="{BB962C8B-B14F-4D97-AF65-F5344CB8AC3E}">
        <p14:creationId xmlns:p14="http://schemas.microsoft.com/office/powerpoint/2010/main" val="233537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56</a:t>
            </a:fld>
            <a:endParaRPr lang="it-IT"/>
          </a:p>
        </p:txBody>
      </p:sp>
    </p:spTree>
    <p:extLst>
      <p:ext uri="{BB962C8B-B14F-4D97-AF65-F5344CB8AC3E}">
        <p14:creationId xmlns:p14="http://schemas.microsoft.com/office/powerpoint/2010/main" val="1434015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57</a:t>
            </a:fld>
            <a:endParaRPr lang="it-IT"/>
          </a:p>
        </p:txBody>
      </p:sp>
    </p:spTree>
    <p:extLst>
      <p:ext uri="{BB962C8B-B14F-4D97-AF65-F5344CB8AC3E}">
        <p14:creationId xmlns:p14="http://schemas.microsoft.com/office/powerpoint/2010/main" val="1566780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58</a:t>
            </a:fld>
            <a:endParaRPr lang="it-IT"/>
          </a:p>
        </p:txBody>
      </p:sp>
    </p:spTree>
    <p:extLst>
      <p:ext uri="{BB962C8B-B14F-4D97-AF65-F5344CB8AC3E}">
        <p14:creationId xmlns:p14="http://schemas.microsoft.com/office/powerpoint/2010/main" val="6172605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59</a:t>
            </a:fld>
            <a:endParaRPr lang="it-IT"/>
          </a:p>
        </p:txBody>
      </p:sp>
    </p:spTree>
    <p:extLst>
      <p:ext uri="{BB962C8B-B14F-4D97-AF65-F5344CB8AC3E}">
        <p14:creationId xmlns:p14="http://schemas.microsoft.com/office/powerpoint/2010/main" val="37436604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60</a:t>
            </a:fld>
            <a:endParaRPr lang="it-IT"/>
          </a:p>
        </p:txBody>
      </p:sp>
    </p:spTree>
    <p:extLst>
      <p:ext uri="{BB962C8B-B14F-4D97-AF65-F5344CB8AC3E}">
        <p14:creationId xmlns:p14="http://schemas.microsoft.com/office/powerpoint/2010/main" val="19450298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61</a:t>
            </a:fld>
            <a:endParaRPr lang="it-IT"/>
          </a:p>
        </p:txBody>
      </p:sp>
    </p:spTree>
    <p:extLst>
      <p:ext uri="{BB962C8B-B14F-4D97-AF65-F5344CB8AC3E}">
        <p14:creationId xmlns:p14="http://schemas.microsoft.com/office/powerpoint/2010/main" val="5670666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62</a:t>
            </a:fld>
            <a:endParaRPr lang="it-IT"/>
          </a:p>
        </p:txBody>
      </p:sp>
    </p:spTree>
    <p:extLst>
      <p:ext uri="{BB962C8B-B14F-4D97-AF65-F5344CB8AC3E}">
        <p14:creationId xmlns:p14="http://schemas.microsoft.com/office/powerpoint/2010/main" val="38333266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63</a:t>
            </a:fld>
            <a:endParaRPr lang="it-IT"/>
          </a:p>
        </p:txBody>
      </p:sp>
    </p:spTree>
    <p:extLst>
      <p:ext uri="{BB962C8B-B14F-4D97-AF65-F5344CB8AC3E}">
        <p14:creationId xmlns:p14="http://schemas.microsoft.com/office/powerpoint/2010/main" val="30947621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64</a:t>
            </a:fld>
            <a:endParaRPr lang="it-IT"/>
          </a:p>
        </p:txBody>
      </p:sp>
    </p:spTree>
    <p:extLst>
      <p:ext uri="{BB962C8B-B14F-4D97-AF65-F5344CB8AC3E}">
        <p14:creationId xmlns:p14="http://schemas.microsoft.com/office/powerpoint/2010/main" val="6451782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65</a:t>
            </a:fld>
            <a:endParaRPr lang="it-IT"/>
          </a:p>
        </p:txBody>
      </p:sp>
    </p:spTree>
    <p:extLst>
      <p:ext uri="{BB962C8B-B14F-4D97-AF65-F5344CB8AC3E}">
        <p14:creationId xmlns:p14="http://schemas.microsoft.com/office/powerpoint/2010/main" val="3144064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28</a:t>
            </a:fld>
            <a:endParaRPr lang="it-IT"/>
          </a:p>
        </p:txBody>
      </p:sp>
    </p:spTree>
    <p:extLst>
      <p:ext uri="{BB962C8B-B14F-4D97-AF65-F5344CB8AC3E}">
        <p14:creationId xmlns:p14="http://schemas.microsoft.com/office/powerpoint/2010/main" val="36670662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66</a:t>
            </a:fld>
            <a:endParaRPr lang="it-IT"/>
          </a:p>
        </p:txBody>
      </p:sp>
    </p:spTree>
    <p:extLst>
      <p:ext uri="{BB962C8B-B14F-4D97-AF65-F5344CB8AC3E}">
        <p14:creationId xmlns:p14="http://schemas.microsoft.com/office/powerpoint/2010/main" val="23595120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67</a:t>
            </a:fld>
            <a:endParaRPr lang="it-IT"/>
          </a:p>
        </p:txBody>
      </p:sp>
    </p:spTree>
    <p:extLst>
      <p:ext uri="{BB962C8B-B14F-4D97-AF65-F5344CB8AC3E}">
        <p14:creationId xmlns:p14="http://schemas.microsoft.com/office/powerpoint/2010/main" val="30378675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68</a:t>
            </a:fld>
            <a:endParaRPr lang="it-IT"/>
          </a:p>
        </p:txBody>
      </p:sp>
    </p:spTree>
    <p:extLst>
      <p:ext uri="{BB962C8B-B14F-4D97-AF65-F5344CB8AC3E}">
        <p14:creationId xmlns:p14="http://schemas.microsoft.com/office/powerpoint/2010/main" val="34855888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69</a:t>
            </a:fld>
            <a:endParaRPr lang="it-IT"/>
          </a:p>
        </p:txBody>
      </p:sp>
    </p:spTree>
    <p:extLst>
      <p:ext uri="{BB962C8B-B14F-4D97-AF65-F5344CB8AC3E}">
        <p14:creationId xmlns:p14="http://schemas.microsoft.com/office/powerpoint/2010/main" val="20749725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70</a:t>
            </a:fld>
            <a:endParaRPr lang="it-IT"/>
          </a:p>
        </p:txBody>
      </p:sp>
    </p:spTree>
    <p:extLst>
      <p:ext uri="{BB962C8B-B14F-4D97-AF65-F5344CB8AC3E}">
        <p14:creationId xmlns:p14="http://schemas.microsoft.com/office/powerpoint/2010/main" val="20487566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73</a:t>
            </a:fld>
            <a:endParaRPr lang="it-IT"/>
          </a:p>
        </p:txBody>
      </p:sp>
    </p:spTree>
    <p:extLst>
      <p:ext uri="{BB962C8B-B14F-4D97-AF65-F5344CB8AC3E}">
        <p14:creationId xmlns:p14="http://schemas.microsoft.com/office/powerpoint/2010/main" val="7774478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74</a:t>
            </a:fld>
            <a:endParaRPr lang="it-IT"/>
          </a:p>
        </p:txBody>
      </p:sp>
    </p:spTree>
    <p:extLst>
      <p:ext uri="{BB962C8B-B14F-4D97-AF65-F5344CB8AC3E}">
        <p14:creationId xmlns:p14="http://schemas.microsoft.com/office/powerpoint/2010/main" val="3540472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75</a:t>
            </a:fld>
            <a:endParaRPr lang="it-IT"/>
          </a:p>
        </p:txBody>
      </p:sp>
    </p:spTree>
    <p:extLst>
      <p:ext uri="{BB962C8B-B14F-4D97-AF65-F5344CB8AC3E}">
        <p14:creationId xmlns:p14="http://schemas.microsoft.com/office/powerpoint/2010/main" val="33736504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76</a:t>
            </a:fld>
            <a:endParaRPr lang="it-IT"/>
          </a:p>
        </p:txBody>
      </p:sp>
    </p:spTree>
    <p:extLst>
      <p:ext uri="{BB962C8B-B14F-4D97-AF65-F5344CB8AC3E}">
        <p14:creationId xmlns:p14="http://schemas.microsoft.com/office/powerpoint/2010/main" val="29893137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78</a:t>
            </a:fld>
            <a:endParaRPr lang="it-IT"/>
          </a:p>
        </p:txBody>
      </p:sp>
    </p:spTree>
    <p:extLst>
      <p:ext uri="{BB962C8B-B14F-4D97-AF65-F5344CB8AC3E}">
        <p14:creationId xmlns:p14="http://schemas.microsoft.com/office/powerpoint/2010/main" val="989289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319E23F1-137A-4B5F-A25F-8D6E086B3D4D}" type="slidenum">
              <a:rPr lang="it-IT" smtClean="0"/>
              <a:t>39</a:t>
            </a:fld>
            <a:endParaRPr lang="it-IT"/>
          </a:p>
        </p:txBody>
      </p:sp>
    </p:spTree>
    <p:extLst>
      <p:ext uri="{BB962C8B-B14F-4D97-AF65-F5344CB8AC3E}">
        <p14:creationId xmlns:p14="http://schemas.microsoft.com/office/powerpoint/2010/main" val="5302497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79</a:t>
            </a:fld>
            <a:endParaRPr lang="it-IT"/>
          </a:p>
        </p:txBody>
      </p:sp>
    </p:spTree>
    <p:extLst>
      <p:ext uri="{BB962C8B-B14F-4D97-AF65-F5344CB8AC3E}">
        <p14:creationId xmlns:p14="http://schemas.microsoft.com/office/powerpoint/2010/main" val="1026191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80</a:t>
            </a:fld>
            <a:endParaRPr lang="it-IT"/>
          </a:p>
        </p:txBody>
      </p:sp>
    </p:spTree>
    <p:extLst>
      <p:ext uri="{BB962C8B-B14F-4D97-AF65-F5344CB8AC3E}">
        <p14:creationId xmlns:p14="http://schemas.microsoft.com/office/powerpoint/2010/main" val="3586433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40</a:t>
            </a:fld>
            <a:endParaRPr lang="it-IT"/>
          </a:p>
        </p:txBody>
      </p:sp>
    </p:spTree>
    <p:extLst>
      <p:ext uri="{BB962C8B-B14F-4D97-AF65-F5344CB8AC3E}">
        <p14:creationId xmlns:p14="http://schemas.microsoft.com/office/powerpoint/2010/main" val="3850789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41</a:t>
            </a:fld>
            <a:endParaRPr lang="it-IT"/>
          </a:p>
        </p:txBody>
      </p:sp>
    </p:spTree>
    <p:extLst>
      <p:ext uri="{BB962C8B-B14F-4D97-AF65-F5344CB8AC3E}">
        <p14:creationId xmlns:p14="http://schemas.microsoft.com/office/powerpoint/2010/main" val="1892156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42</a:t>
            </a:fld>
            <a:endParaRPr lang="it-IT"/>
          </a:p>
        </p:txBody>
      </p:sp>
    </p:spTree>
    <p:extLst>
      <p:ext uri="{BB962C8B-B14F-4D97-AF65-F5344CB8AC3E}">
        <p14:creationId xmlns:p14="http://schemas.microsoft.com/office/powerpoint/2010/main" val="3444054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43</a:t>
            </a:fld>
            <a:endParaRPr lang="it-IT"/>
          </a:p>
        </p:txBody>
      </p:sp>
    </p:spTree>
    <p:extLst>
      <p:ext uri="{BB962C8B-B14F-4D97-AF65-F5344CB8AC3E}">
        <p14:creationId xmlns:p14="http://schemas.microsoft.com/office/powerpoint/2010/main" val="315425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19E23F1-137A-4B5F-A25F-8D6E086B3D4D}" type="slidenum">
              <a:rPr lang="it-IT" smtClean="0"/>
              <a:t>44</a:t>
            </a:fld>
            <a:endParaRPr lang="it-IT"/>
          </a:p>
        </p:txBody>
      </p:sp>
    </p:spTree>
    <p:extLst>
      <p:ext uri="{BB962C8B-B14F-4D97-AF65-F5344CB8AC3E}">
        <p14:creationId xmlns:p14="http://schemas.microsoft.com/office/powerpoint/2010/main" val="744198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21818-E75A-458F-AC5B-0E9A2C76B835}"/>
              </a:ext>
            </a:extLst>
          </p:cNvPr>
          <p:cNvSpPr>
            <a:spLocks noGrp="1"/>
          </p:cNvSpPr>
          <p:nvPr>
            <p:ph type="ctrTitle"/>
          </p:nvPr>
        </p:nvSpPr>
        <p:spPr>
          <a:xfrm>
            <a:off x="448056" y="448056"/>
            <a:ext cx="11292840" cy="3401568"/>
          </a:xfrm>
        </p:spPr>
        <p:txBody>
          <a:bodyPr anchor="b">
            <a:normAutofit/>
          </a:bodyPr>
          <a:lstStyle>
            <a:lvl1pPr algn="l">
              <a:defRPr sz="6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C6EE64DE-978B-4F95-BB3C-D027D8008748}"/>
              </a:ext>
            </a:extLst>
          </p:cNvPr>
          <p:cNvSpPr>
            <a:spLocks noGrp="1"/>
          </p:cNvSpPr>
          <p:nvPr>
            <p:ph type="subTitle" idx="1"/>
          </p:nvPr>
        </p:nvSpPr>
        <p:spPr>
          <a:xfrm>
            <a:off x="448056" y="4471416"/>
            <a:ext cx="11292840" cy="1481328"/>
          </a:xfrm>
        </p:spPr>
        <p:txBody>
          <a:bodyPr/>
          <a:lstStyle>
            <a:lvl1pPr marL="0" indent="0" algn="l">
              <a:lnSpc>
                <a:spcPct val="120000"/>
              </a:lnSpc>
              <a:buNone/>
              <a:defRPr sz="2400">
                <a:solidFill>
                  <a:schemeClr val="tx2">
                    <a:alpha val="5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8" name="Straight Connector 7">
            <a:extLst>
              <a:ext uri="{FF2B5EF4-FFF2-40B4-BE49-F238E27FC236}">
                <a16:creationId xmlns:a16="http://schemas.microsoft.com/office/drawing/2014/main" id="{C66CC717-08C5-4F3E-B8AA-BA93C8755982}"/>
              </a:ext>
            </a:extLst>
          </p:cNvPr>
          <p:cNvCxnSpPr>
            <a:cxnSpLocks/>
          </p:cNvCxnSpPr>
          <p:nvPr/>
        </p:nvCxnSpPr>
        <p:spPr>
          <a:xfrm>
            <a:off x="449400" y="4122000"/>
            <a:ext cx="112932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Footer Placeholder 4">
            <a:extLst>
              <a:ext uri="{FF2B5EF4-FFF2-40B4-BE49-F238E27FC236}">
                <a16:creationId xmlns:a16="http://schemas.microsoft.com/office/drawing/2014/main" id="{896B5700-AA45-4E20-8BE5-27620411303F}"/>
              </a:ext>
            </a:extLst>
          </p:cNvPr>
          <p:cNvSpPr>
            <a:spLocks noGrp="1"/>
          </p:cNvSpPr>
          <p:nvPr>
            <p:ph type="ftr" sz="quarter" idx="3"/>
          </p:nvPr>
        </p:nvSpPr>
        <p:spPr>
          <a:xfrm>
            <a:off x="4370832" y="6153912"/>
            <a:ext cx="5397056" cy="502920"/>
          </a:xfrm>
          <a:prstGeom prst="rect">
            <a:avLst/>
          </a:prstGeom>
        </p:spPr>
        <p:txBody>
          <a:bodyPr vert="horz" lIns="0" tIns="0" rIns="91440" bIns="0" rtlCol="0" anchor="ctr"/>
          <a:lstStyle>
            <a:lvl1pPr algn="l">
              <a:defRPr sz="900" cap="all" spc="200" baseline="0">
                <a:solidFill>
                  <a:schemeClr val="tx2">
                    <a:alpha val="55000"/>
                  </a:schemeClr>
                </a:solidFill>
              </a:defRPr>
            </a:lvl1pPr>
          </a:lstStyle>
          <a:p>
            <a:r>
              <a:rPr lang="en-US" spc="200"/>
              <a:t>Sample Footer Text</a:t>
            </a:r>
          </a:p>
        </p:txBody>
      </p:sp>
      <p:sp>
        <p:nvSpPr>
          <p:cNvPr id="10" name="Slide Number Placeholder 5">
            <a:extLst>
              <a:ext uri="{FF2B5EF4-FFF2-40B4-BE49-F238E27FC236}">
                <a16:creationId xmlns:a16="http://schemas.microsoft.com/office/drawing/2014/main" id="{7C5B7199-CC00-4D38-8B48-F8A539112985}"/>
              </a:ext>
            </a:extLst>
          </p:cNvPr>
          <p:cNvSpPr>
            <a:spLocks noGrp="1"/>
          </p:cNvSpPr>
          <p:nvPr>
            <p:ph type="sldNum" sz="quarter" idx="4"/>
          </p:nvPr>
        </p:nvSpPr>
        <p:spPr>
          <a:xfrm>
            <a:off x="10238232" y="6153912"/>
            <a:ext cx="1510856" cy="502920"/>
          </a:xfrm>
          <a:prstGeom prst="rect">
            <a:avLst/>
          </a:prstGeom>
        </p:spPr>
        <p:txBody>
          <a:bodyPr vert="horz" lIns="0" tIns="0" rIns="0" bIns="0" rtlCol="0" anchor="ctr"/>
          <a:lstStyle>
            <a:lvl1pPr algn="r">
              <a:defRPr sz="900">
                <a:solidFill>
                  <a:schemeClr val="tx2">
                    <a:alpha val="55000"/>
                  </a:schemeClr>
                </a:solidFill>
              </a:defRPr>
            </a:lvl1pPr>
          </a:lstStyle>
          <a:p>
            <a:fld id="{0D309695-DEC3-40DA-9DF5-330280C9D0E8}" type="slidenum">
              <a:rPr lang="en-US" smtClean="0"/>
              <a:pPr/>
              <a:t>‹N›</a:t>
            </a:fld>
            <a:endParaRPr lang="en-US"/>
          </a:p>
        </p:txBody>
      </p:sp>
      <p:sp>
        <p:nvSpPr>
          <p:cNvPr id="11" name="Date Placeholder 3">
            <a:extLst>
              <a:ext uri="{FF2B5EF4-FFF2-40B4-BE49-F238E27FC236}">
                <a16:creationId xmlns:a16="http://schemas.microsoft.com/office/drawing/2014/main" id="{16BC76EC-3453-4CE0-A71D-BD21940757B4}"/>
              </a:ext>
            </a:extLst>
          </p:cNvPr>
          <p:cNvSpPr>
            <a:spLocks noGrp="1"/>
          </p:cNvSpPr>
          <p:nvPr>
            <p:ph type="dt" sz="half" idx="2"/>
          </p:nvPr>
        </p:nvSpPr>
        <p:spPr>
          <a:xfrm>
            <a:off x="442912" y="6152968"/>
            <a:ext cx="3457576" cy="502920"/>
          </a:xfrm>
          <a:prstGeom prst="rect">
            <a:avLst/>
          </a:prstGeom>
        </p:spPr>
        <p:txBody>
          <a:bodyPr wrap="square" lIns="0" tIns="0" rIns="0" bIns="0" anchor="ctr" anchorCtr="0">
            <a:normAutofit/>
          </a:bodyPr>
          <a:lstStyle>
            <a:lvl1pPr>
              <a:defRPr sz="900" cap="all" spc="200" baseline="0">
                <a:solidFill>
                  <a:schemeClr val="tx1">
                    <a:alpha val="55000"/>
                  </a:schemeClr>
                </a:solidFill>
              </a:defRPr>
            </a:lvl1pPr>
          </a:lstStyle>
          <a:p>
            <a:fld id="{8256C2ED-54A4-480D-B5C8-65C0D62359B9}" type="datetime2">
              <a:rPr lang="en-US" smtClean="0"/>
              <a:pPr/>
              <a:t>Thursday, March 9, 2023</a:t>
            </a:fld>
            <a:endParaRPr lang="en-US"/>
          </a:p>
        </p:txBody>
      </p:sp>
    </p:spTree>
    <p:extLst>
      <p:ext uri="{BB962C8B-B14F-4D97-AF65-F5344CB8AC3E}">
        <p14:creationId xmlns:p14="http://schemas.microsoft.com/office/powerpoint/2010/main" val="377862603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733FC-38A1-463C-BF3D-0D99784E027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AFD076A-A004-4560-A43B-028624E20D17}"/>
              </a:ext>
            </a:extLst>
          </p:cNvPr>
          <p:cNvSpPr>
            <a:spLocks noGrp="1"/>
          </p:cNvSpPr>
          <p:nvPr>
            <p:ph type="body" orient="vert" idx="1"/>
          </p:nvPr>
        </p:nvSpPr>
        <p:spPr>
          <a:xfrm>
            <a:off x="448056" y="1956816"/>
            <a:ext cx="11301984" cy="399592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CFBA60-9309-4F2A-9FA9-305C4AFBECAF}"/>
              </a:ext>
            </a:extLst>
          </p:cNvPr>
          <p:cNvSpPr>
            <a:spLocks noGrp="1"/>
          </p:cNvSpPr>
          <p:nvPr>
            <p:ph type="dt" sz="half" idx="10"/>
          </p:nvPr>
        </p:nvSpPr>
        <p:spPr>
          <a:xfrm>
            <a:off x="438912" y="6153912"/>
            <a:ext cx="3456432" cy="502920"/>
          </a:xfrm>
          <a:prstGeom prst="rect">
            <a:avLst/>
          </a:prstGeom>
        </p:spPr>
        <p:txBody>
          <a:bodyPr/>
          <a:lstStyle/>
          <a:p>
            <a:fld id="{53CF612A-4CB0-4F57-9A87-F049CECB184D}" type="datetime2">
              <a:rPr lang="en-US" smtClean="0"/>
              <a:t>Thursday, March 9, 2023</a:t>
            </a:fld>
            <a:endParaRPr lang="en-US"/>
          </a:p>
        </p:txBody>
      </p:sp>
      <p:sp>
        <p:nvSpPr>
          <p:cNvPr id="5" name="Footer Placeholder 4">
            <a:extLst>
              <a:ext uri="{FF2B5EF4-FFF2-40B4-BE49-F238E27FC236}">
                <a16:creationId xmlns:a16="http://schemas.microsoft.com/office/drawing/2014/main" id="{491BF451-928F-4E55-8A76-111D0E21121F}"/>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AB5EC161-BA80-4E93-AEB1-B61E38C098BB}"/>
              </a:ext>
            </a:extLst>
          </p:cNvPr>
          <p:cNvSpPr>
            <a:spLocks noGrp="1"/>
          </p:cNvSpPr>
          <p:nvPr>
            <p:ph type="sldNum" sz="quarter" idx="12"/>
          </p:nvPr>
        </p:nvSpPr>
        <p:spPr/>
        <p:txBody>
          <a:bodyPr/>
          <a:lstStyle/>
          <a:p>
            <a:fld id="{0D309695-DEC3-40DA-9DF5-330280C9D0E8}" type="slidenum">
              <a:rPr lang="en-US" smtClean="0"/>
              <a:t>‹N›</a:t>
            </a:fld>
            <a:endParaRPr lang="en-US"/>
          </a:p>
        </p:txBody>
      </p:sp>
    </p:spTree>
    <p:extLst>
      <p:ext uri="{BB962C8B-B14F-4D97-AF65-F5344CB8AC3E}">
        <p14:creationId xmlns:p14="http://schemas.microsoft.com/office/powerpoint/2010/main" val="317840941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EA44E3E-5EFE-4FCB-86A2-5E20CC6525EC}"/>
              </a:ext>
            </a:extLst>
          </p:cNvPr>
          <p:cNvSpPr>
            <a:spLocks noGrp="1"/>
          </p:cNvSpPr>
          <p:nvPr>
            <p:ph type="title" orient="vert"/>
          </p:nvPr>
        </p:nvSpPr>
        <p:spPr>
          <a:xfrm>
            <a:off x="10232136" y="448056"/>
            <a:ext cx="1581912" cy="550468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495005E-2E0C-4200-BF29-1135A35EE9B9}"/>
              </a:ext>
            </a:extLst>
          </p:cNvPr>
          <p:cNvSpPr>
            <a:spLocks noGrp="1"/>
          </p:cNvSpPr>
          <p:nvPr>
            <p:ph type="body" orient="vert" idx="1"/>
          </p:nvPr>
        </p:nvSpPr>
        <p:spPr>
          <a:xfrm>
            <a:off x="438912" y="438912"/>
            <a:ext cx="9436608" cy="55046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2BBBED-3B21-4271-BC0F-BBA258B59D48}"/>
              </a:ext>
            </a:extLst>
          </p:cNvPr>
          <p:cNvSpPr>
            <a:spLocks noGrp="1"/>
          </p:cNvSpPr>
          <p:nvPr>
            <p:ph type="dt" sz="half" idx="10"/>
          </p:nvPr>
        </p:nvSpPr>
        <p:spPr>
          <a:xfrm>
            <a:off x="438912" y="6153912"/>
            <a:ext cx="3456432" cy="502920"/>
          </a:xfrm>
          <a:prstGeom prst="rect">
            <a:avLst/>
          </a:prstGeom>
        </p:spPr>
        <p:txBody>
          <a:bodyPr/>
          <a:lstStyle/>
          <a:p>
            <a:fld id="{8F397F40-C8F7-4897-A6B8-241042F913A9}" type="datetime2">
              <a:rPr lang="en-US" smtClean="0"/>
              <a:t>Thursday, March 9, 2023</a:t>
            </a:fld>
            <a:endParaRPr lang="en-US"/>
          </a:p>
        </p:txBody>
      </p:sp>
      <p:sp>
        <p:nvSpPr>
          <p:cNvPr id="5" name="Footer Placeholder 4">
            <a:extLst>
              <a:ext uri="{FF2B5EF4-FFF2-40B4-BE49-F238E27FC236}">
                <a16:creationId xmlns:a16="http://schemas.microsoft.com/office/drawing/2014/main" id="{2D89CED5-56F3-4943-8143-918F7A860CD4}"/>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09C87180-7248-4741-8E3B-9AAFB414DD95}"/>
              </a:ext>
            </a:extLst>
          </p:cNvPr>
          <p:cNvSpPr>
            <a:spLocks noGrp="1"/>
          </p:cNvSpPr>
          <p:nvPr>
            <p:ph type="sldNum" sz="quarter" idx="12"/>
          </p:nvPr>
        </p:nvSpPr>
        <p:spPr/>
        <p:txBody>
          <a:bodyPr/>
          <a:lstStyle/>
          <a:p>
            <a:fld id="{0D309695-DEC3-40DA-9DF5-330280C9D0E8}" type="slidenum">
              <a:rPr lang="en-US" smtClean="0"/>
              <a:t>‹N›</a:t>
            </a:fld>
            <a:endParaRPr lang="en-US"/>
          </a:p>
        </p:txBody>
      </p:sp>
    </p:spTree>
    <p:extLst>
      <p:ext uri="{BB962C8B-B14F-4D97-AF65-F5344CB8AC3E}">
        <p14:creationId xmlns:p14="http://schemas.microsoft.com/office/powerpoint/2010/main" val="323451379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B7685-BDD9-488F-B082-33592E0F1364}"/>
              </a:ext>
            </a:extLst>
          </p:cNvPr>
          <p:cNvSpPr>
            <a:spLocks noGrp="1"/>
          </p:cNvSpPr>
          <p:nvPr>
            <p:ph type="title"/>
          </p:nvPr>
        </p:nvSpPr>
        <p:spPr/>
        <p:txBody>
          <a:bodyPr wrap="square"/>
          <a:lstStyle/>
          <a:p>
            <a:r>
              <a:rPr lang="en-US"/>
              <a:t>Click to edit Master title style</a:t>
            </a:r>
          </a:p>
        </p:txBody>
      </p:sp>
      <p:sp>
        <p:nvSpPr>
          <p:cNvPr id="3" name="Content Placeholder 2">
            <a:extLst>
              <a:ext uri="{FF2B5EF4-FFF2-40B4-BE49-F238E27FC236}">
                <a16:creationId xmlns:a16="http://schemas.microsoft.com/office/drawing/2014/main" id="{3E9CB5FF-7FB5-4B8A-BF1C-48765D40B4C0}"/>
              </a:ext>
            </a:extLst>
          </p:cNvPr>
          <p:cNvSpPr>
            <a:spLocks noGrp="1"/>
          </p:cNvSpPr>
          <p:nvPr>
            <p:ph idx="1"/>
          </p:nvPr>
        </p:nvSpPr>
        <p:spPr>
          <a:xfrm>
            <a:off x="448056" y="1735200"/>
            <a:ext cx="11293200" cy="3783013"/>
          </a:xfrm>
        </p:spPr>
        <p:txBody>
          <a:bodyPr wrap="square"/>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BDA03860-F8F0-4186-B5D0-72C935B2C2A9}"/>
              </a:ext>
            </a:extLst>
          </p:cNvPr>
          <p:cNvSpPr>
            <a:spLocks noGrp="1"/>
          </p:cNvSpPr>
          <p:nvPr>
            <p:ph type="ftr" sz="quarter" idx="3"/>
          </p:nvPr>
        </p:nvSpPr>
        <p:spPr>
          <a:xfrm>
            <a:off x="4370832" y="6153912"/>
            <a:ext cx="5397056" cy="502920"/>
          </a:xfrm>
          <a:prstGeom prst="rect">
            <a:avLst/>
          </a:prstGeom>
        </p:spPr>
        <p:txBody>
          <a:bodyPr vert="horz" lIns="0" tIns="0" rIns="91440" bIns="0" rtlCol="0" anchor="ctr"/>
          <a:lstStyle>
            <a:lvl1pPr algn="l">
              <a:defRPr sz="900" cap="all" spc="200" baseline="0">
                <a:solidFill>
                  <a:schemeClr val="tx2">
                    <a:alpha val="55000"/>
                  </a:schemeClr>
                </a:solidFill>
              </a:defRPr>
            </a:lvl1pPr>
          </a:lstStyle>
          <a:p>
            <a:r>
              <a:rPr lang="en-US" spc="200"/>
              <a:t>Sample Footer Text</a:t>
            </a:r>
          </a:p>
        </p:txBody>
      </p:sp>
      <p:sp>
        <p:nvSpPr>
          <p:cNvPr id="8" name="Slide Number Placeholder 5">
            <a:extLst>
              <a:ext uri="{FF2B5EF4-FFF2-40B4-BE49-F238E27FC236}">
                <a16:creationId xmlns:a16="http://schemas.microsoft.com/office/drawing/2014/main" id="{60B9D802-9E36-42DA-B6CA-6C937CBE8A94}"/>
              </a:ext>
            </a:extLst>
          </p:cNvPr>
          <p:cNvSpPr>
            <a:spLocks noGrp="1"/>
          </p:cNvSpPr>
          <p:nvPr>
            <p:ph type="sldNum" sz="quarter" idx="4"/>
          </p:nvPr>
        </p:nvSpPr>
        <p:spPr>
          <a:xfrm>
            <a:off x="10238232" y="6153912"/>
            <a:ext cx="1510856" cy="502920"/>
          </a:xfrm>
          <a:prstGeom prst="rect">
            <a:avLst/>
          </a:prstGeom>
        </p:spPr>
        <p:txBody>
          <a:bodyPr vert="horz" lIns="0" tIns="0" rIns="0" bIns="0" rtlCol="0" anchor="ctr"/>
          <a:lstStyle>
            <a:lvl1pPr algn="r">
              <a:defRPr sz="900">
                <a:solidFill>
                  <a:schemeClr val="tx2">
                    <a:alpha val="55000"/>
                  </a:schemeClr>
                </a:solidFill>
              </a:defRPr>
            </a:lvl1pPr>
          </a:lstStyle>
          <a:p>
            <a:fld id="{0D309695-DEC3-40DA-9DF5-330280C9D0E8}" type="slidenum">
              <a:rPr lang="en-US" smtClean="0"/>
              <a:pPr/>
              <a:t>‹N›</a:t>
            </a:fld>
            <a:endParaRPr lang="en-US"/>
          </a:p>
        </p:txBody>
      </p:sp>
      <p:sp>
        <p:nvSpPr>
          <p:cNvPr id="9" name="Date Placeholder 3">
            <a:extLst>
              <a:ext uri="{FF2B5EF4-FFF2-40B4-BE49-F238E27FC236}">
                <a16:creationId xmlns:a16="http://schemas.microsoft.com/office/drawing/2014/main" id="{C227B5A7-BF66-4C50-9DAD-A24070310B83}"/>
              </a:ext>
            </a:extLst>
          </p:cNvPr>
          <p:cNvSpPr>
            <a:spLocks noGrp="1"/>
          </p:cNvSpPr>
          <p:nvPr>
            <p:ph type="dt" sz="half" idx="2"/>
          </p:nvPr>
        </p:nvSpPr>
        <p:spPr>
          <a:xfrm>
            <a:off x="442912" y="6152968"/>
            <a:ext cx="3457576" cy="502920"/>
          </a:xfrm>
          <a:prstGeom prst="rect">
            <a:avLst/>
          </a:prstGeom>
        </p:spPr>
        <p:txBody>
          <a:bodyPr wrap="square" lIns="0" tIns="0" rIns="0" bIns="0" anchor="ctr" anchorCtr="0">
            <a:normAutofit/>
          </a:bodyPr>
          <a:lstStyle>
            <a:lvl1pPr>
              <a:defRPr sz="900" cap="all" spc="200" baseline="0">
                <a:solidFill>
                  <a:schemeClr val="tx1">
                    <a:alpha val="55000"/>
                  </a:schemeClr>
                </a:solidFill>
              </a:defRPr>
            </a:lvl1pPr>
          </a:lstStyle>
          <a:p>
            <a:fld id="{8256C2ED-54A4-480D-B5C8-65C0D62359B9}" type="datetime2">
              <a:rPr lang="en-US" smtClean="0"/>
              <a:pPr/>
              <a:t>Thursday, March 9, 2023</a:t>
            </a:fld>
            <a:endParaRPr lang="en-US"/>
          </a:p>
        </p:txBody>
      </p:sp>
    </p:spTree>
    <p:extLst>
      <p:ext uri="{BB962C8B-B14F-4D97-AF65-F5344CB8AC3E}">
        <p14:creationId xmlns:p14="http://schemas.microsoft.com/office/powerpoint/2010/main" val="19270597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E2B8D-DB20-44D1-84BC-F76685913380}"/>
              </a:ext>
            </a:extLst>
          </p:cNvPr>
          <p:cNvSpPr>
            <a:spLocks noGrp="1"/>
          </p:cNvSpPr>
          <p:nvPr>
            <p:ph type="title"/>
          </p:nvPr>
        </p:nvSpPr>
        <p:spPr>
          <a:xfrm>
            <a:off x="448056" y="448056"/>
            <a:ext cx="11311128" cy="3401568"/>
          </a:xfrm>
        </p:spPr>
        <p:txBody>
          <a:bodyPr anchor="b">
            <a:normAutofit/>
          </a:bodyPr>
          <a:lstStyle>
            <a:lvl1pPr>
              <a:defRPr sz="6400"/>
            </a:lvl1pPr>
          </a:lstStyle>
          <a:p>
            <a:r>
              <a:rPr lang="en-US"/>
              <a:t>Click to edit Master title style</a:t>
            </a:r>
          </a:p>
        </p:txBody>
      </p:sp>
      <p:sp>
        <p:nvSpPr>
          <p:cNvPr id="3" name="Text Placeholder 2">
            <a:extLst>
              <a:ext uri="{FF2B5EF4-FFF2-40B4-BE49-F238E27FC236}">
                <a16:creationId xmlns:a16="http://schemas.microsoft.com/office/drawing/2014/main" id="{E594C298-618E-4642-8F2B-8DD253ED5C06}"/>
              </a:ext>
            </a:extLst>
          </p:cNvPr>
          <p:cNvSpPr>
            <a:spLocks noGrp="1"/>
          </p:cNvSpPr>
          <p:nvPr>
            <p:ph type="body" idx="1"/>
          </p:nvPr>
        </p:nvSpPr>
        <p:spPr>
          <a:xfrm>
            <a:off x="448056" y="4471416"/>
            <a:ext cx="11292840" cy="1481328"/>
          </a:xfrm>
        </p:spPr>
        <p:txBody>
          <a:bodyPr/>
          <a:lstStyle>
            <a:lvl1pPr marL="0" indent="0">
              <a:lnSpc>
                <a:spcPct val="120000"/>
              </a:lnSpc>
              <a:buNone/>
              <a:defRPr sz="2400">
                <a:solidFill>
                  <a:schemeClr val="tx2">
                    <a:alpha val="5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B3ECD5-2EEA-457B-9C93-36F8AF368EC7}"/>
              </a:ext>
            </a:extLst>
          </p:cNvPr>
          <p:cNvSpPr>
            <a:spLocks noGrp="1"/>
          </p:cNvSpPr>
          <p:nvPr>
            <p:ph type="dt" sz="half" idx="10"/>
          </p:nvPr>
        </p:nvSpPr>
        <p:spPr>
          <a:xfrm>
            <a:off x="438912" y="6153912"/>
            <a:ext cx="3456432" cy="502920"/>
          </a:xfrm>
          <a:prstGeom prst="rect">
            <a:avLst/>
          </a:prstGeom>
        </p:spPr>
        <p:txBody>
          <a:bodyPr/>
          <a:lstStyle/>
          <a:p>
            <a:fld id="{10EDCA73-0A86-4195-A787-75037827079D}" type="datetime2">
              <a:rPr lang="en-US" smtClean="0"/>
              <a:t>Thursday, March 9, 2023</a:t>
            </a:fld>
            <a:endParaRPr lang="en-US"/>
          </a:p>
        </p:txBody>
      </p:sp>
      <p:sp>
        <p:nvSpPr>
          <p:cNvPr id="5" name="Footer Placeholder 4">
            <a:extLst>
              <a:ext uri="{FF2B5EF4-FFF2-40B4-BE49-F238E27FC236}">
                <a16:creationId xmlns:a16="http://schemas.microsoft.com/office/drawing/2014/main" id="{D79A15D4-F172-4025-9290-C8F5D419720E}"/>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3926CD73-9984-4E1D-BD74-37115C1F4C57}"/>
              </a:ext>
            </a:extLst>
          </p:cNvPr>
          <p:cNvSpPr>
            <a:spLocks noGrp="1"/>
          </p:cNvSpPr>
          <p:nvPr>
            <p:ph type="sldNum" sz="quarter" idx="12"/>
          </p:nvPr>
        </p:nvSpPr>
        <p:spPr/>
        <p:txBody>
          <a:bodyPr rIns="219456"/>
          <a:lstStyle/>
          <a:p>
            <a:fld id="{0D309695-DEC3-40DA-9DF5-330280C9D0E8}" type="slidenum">
              <a:rPr lang="en-US" smtClean="0"/>
              <a:t>‹N›</a:t>
            </a:fld>
            <a:endParaRPr lang="en-US"/>
          </a:p>
        </p:txBody>
      </p:sp>
      <p:cxnSp>
        <p:nvCxnSpPr>
          <p:cNvPr id="8" name="Straight Connector 7">
            <a:extLst>
              <a:ext uri="{FF2B5EF4-FFF2-40B4-BE49-F238E27FC236}">
                <a16:creationId xmlns:a16="http://schemas.microsoft.com/office/drawing/2014/main" id="{E99FAD47-5E44-4EE5-A422-A77593F8F3A3}"/>
              </a:ext>
            </a:extLst>
          </p:cNvPr>
          <p:cNvCxnSpPr>
            <a:cxnSpLocks/>
          </p:cNvCxnSpPr>
          <p:nvPr/>
        </p:nvCxnSpPr>
        <p:spPr>
          <a:xfrm>
            <a:off x="449400" y="4122000"/>
            <a:ext cx="112932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35124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74E41-AB27-418C-AA9E-8F863DDE36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B9E10A-E18D-4122-A71B-0A22F695E076}"/>
              </a:ext>
            </a:extLst>
          </p:cNvPr>
          <p:cNvSpPr>
            <a:spLocks noGrp="1"/>
          </p:cNvSpPr>
          <p:nvPr>
            <p:ph sz="half" idx="1"/>
          </p:nvPr>
        </p:nvSpPr>
        <p:spPr>
          <a:xfrm>
            <a:off x="448056" y="1735200"/>
            <a:ext cx="5431536" cy="4214750"/>
          </a:xfrm>
        </p:spPr>
        <p:txBody>
          <a:bodyPr/>
          <a:lstStyle>
            <a:lvl1pPr marL="450000">
              <a:defRPr/>
            </a:lvl1pPr>
            <a:lvl2pPr marL="900000">
              <a:defRPr/>
            </a:lvl2pPr>
            <a:lvl3pPr marL="1350000">
              <a:defRPr/>
            </a:lvl3pPr>
            <a:lvl4pPr marL="1800000">
              <a:defRPr/>
            </a:lvl4pPr>
            <a:lvl5pPr marL="225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0CB980D-2720-431B-88C8-4D837023BBFF}"/>
              </a:ext>
            </a:extLst>
          </p:cNvPr>
          <p:cNvSpPr>
            <a:spLocks noGrp="1"/>
          </p:cNvSpPr>
          <p:nvPr>
            <p:ph sz="half" idx="2"/>
          </p:nvPr>
        </p:nvSpPr>
        <p:spPr>
          <a:xfrm>
            <a:off x="6309360" y="1735200"/>
            <a:ext cx="5431536" cy="4214750"/>
          </a:xfrm>
        </p:spPr>
        <p:txBody>
          <a:bodyPr/>
          <a:lstStyle>
            <a:lvl2pPr marL="900000">
              <a:defRPr/>
            </a:lvl2pPr>
            <a:lvl3pPr marL="1350000">
              <a:defRPr/>
            </a:lvl3pPr>
            <a:lvl4pPr marL="1800000">
              <a:defRPr/>
            </a:lvl4pPr>
            <a:lvl5pPr marL="243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8EB211-F6F7-4C53-B25F-F1EBF7A8BF4E}"/>
              </a:ext>
            </a:extLst>
          </p:cNvPr>
          <p:cNvSpPr>
            <a:spLocks noGrp="1"/>
          </p:cNvSpPr>
          <p:nvPr>
            <p:ph type="dt" sz="half" idx="10"/>
          </p:nvPr>
        </p:nvSpPr>
        <p:spPr>
          <a:xfrm>
            <a:off x="438912" y="6153912"/>
            <a:ext cx="3456432" cy="502920"/>
          </a:xfrm>
          <a:prstGeom prst="rect">
            <a:avLst/>
          </a:prstGeom>
        </p:spPr>
        <p:txBody>
          <a:bodyPr/>
          <a:lstStyle/>
          <a:p>
            <a:fld id="{83C75374-B296-498E-A935-80631EA9020D}" type="datetime2">
              <a:rPr lang="en-US" smtClean="0"/>
              <a:t>Thursday, March 9, 2023</a:t>
            </a:fld>
            <a:endParaRPr lang="en-US"/>
          </a:p>
        </p:txBody>
      </p:sp>
      <p:sp>
        <p:nvSpPr>
          <p:cNvPr id="6" name="Footer Placeholder 5">
            <a:extLst>
              <a:ext uri="{FF2B5EF4-FFF2-40B4-BE49-F238E27FC236}">
                <a16:creationId xmlns:a16="http://schemas.microsoft.com/office/drawing/2014/main" id="{D0AA830D-482E-415E-B855-D561B94BDC20}"/>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2D7FB2AC-9F49-4D35-8C5E-ECECC6B13134}"/>
              </a:ext>
            </a:extLst>
          </p:cNvPr>
          <p:cNvSpPr>
            <a:spLocks noGrp="1"/>
          </p:cNvSpPr>
          <p:nvPr>
            <p:ph type="sldNum" sz="quarter" idx="12"/>
          </p:nvPr>
        </p:nvSpPr>
        <p:spPr/>
        <p:txBody>
          <a:bodyPr rIns="219456"/>
          <a:lstStyle/>
          <a:p>
            <a:fld id="{0D309695-DEC3-40DA-9DF5-330280C9D0E8}" type="slidenum">
              <a:rPr lang="en-US" smtClean="0"/>
              <a:t>‹N›</a:t>
            </a:fld>
            <a:endParaRPr lang="en-US"/>
          </a:p>
        </p:txBody>
      </p:sp>
    </p:spTree>
    <p:extLst>
      <p:ext uri="{BB962C8B-B14F-4D97-AF65-F5344CB8AC3E}">
        <p14:creationId xmlns:p14="http://schemas.microsoft.com/office/powerpoint/2010/main" val="24723755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25D59-DC0A-4295-8714-902B54B983AF}"/>
              </a:ext>
            </a:extLst>
          </p:cNvPr>
          <p:cNvSpPr>
            <a:spLocks noGrp="1"/>
          </p:cNvSpPr>
          <p:nvPr>
            <p:ph type="title"/>
          </p:nvPr>
        </p:nvSpPr>
        <p:spPr>
          <a:xfrm>
            <a:off x="448056" y="388800"/>
            <a:ext cx="11311128" cy="11412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7A33E2-E7AE-4E37-9DF1-69697E45D2A7}"/>
              </a:ext>
            </a:extLst>
          </p:cNvPr>
          <p:cNvSpPr>
            <a:spLocks noGrp="1"/>
          </p:cNvSpPr>
          <p:nvPr>
            <p:ph type="body" idx="1"/>
          </p:nvPr>
        </p:nvSpPr>
        <p:spPr>
          <a:xfrm>
            <a:off x="448056" y="1774952"/>
            <a:ext cx="5431536" cy="612648"/>
          </a:xfrm>
        </p:spPr>
        <p:txBody>
          <a:bodyPr anchor="t">
            <a:normAutofit/>
          </a:bodyPr>
          <a:lstStyle>
            <a:lvl1pPr marL="0" indent="0">
              <a:lnSpc>
                <a:spcPct val="100000"/>
              </a:lnSpc>
              <a:buNone/>
              <a:defRPr sz="2000" b="0" i="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A2E79D5-E651-4B82-AFAA-DE6E16AC3EB8}"/>
              </a:ext>
            </a:extLst>
          </p:cNvPr>
          <p:cNvSpPr>
            <a:spLocks noGrp="1"/>
          </p:cNvSpPr>
          <p:nvPr>
            <p:ph sz="half" idx="2"/>
          </p:nvPr>
        </p:nvSpPr>
        <p:spPr>
          <a:xfrm>
            <a:off x="448056" y="2752344"/>
            <a:ext cx="5431536"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A91196-F771-42C3-A726-A4ECF561FFF3}"/>
              </a:ext>
            </a:extLst>
          </p:cNvPr>
          <p:cNvSpPr>
            <a:spLocks noGrp="1"/>
          </p:cNvSpPr>
          <p:nvPr>
            <p:ph type="body" sz="quarter" idx="3"/>
          </p:nvPr>
        </p:nvSpPr>
        <p:spPr>
          <a:xfrm>
            <a:off x="6309360" y="1774952"/>
            <a:ext cx="5431536" cy="612648"/>
          </a:xfrm>
        </p:spPr>
        <p:txBody>
          <a:bodyPr anchor="t">
            <a:normAutofit/>
          </a:bodyPr>
          <a:lstStyle>
            <a:lvl1pPr marL="0" indent="0">
              <a:lnSpc>
                <a:spcPct val="100000"/>
              </a:lnSpc>
              <a:buNone/>
              <a:defRPr sz="2000" b="0" i="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76BA18-D373-4B5F-B812-5D5E4C2378E7}"/>
              </a:ext>
            </a:extLst>
          </p:cNvPr>
          <p:cNvSpPr>
            <a:spLocks noGrp="1"/>
          </p:cNvSpPr>
          <p:nvPr>
            <p:ph sz="quarter" idx="4"/>
          </p:nvPr>
        </p:nvSpPr>
        <p:spPr>
          <a:xfrm>
            <a:off x="6309360" y="2752344"/>
            <a:ext cx="5431536"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395D0EB-9F99-4C95-ADA6-AC6B493CCA9D}"/>
              </a:ext>
            </a:extLst>
          </p:cNvPr>
          <p:cNvSpPr>
            <a:spLocks noGrp="1"/>
          </p:cNvSpPr>
          <p:nvPr>
            <p:ph type="dt" sz="half" idx="10"/>
          </p:nvPr>
        </p:nvSpPr>
        <p:spPr>
          <a:xfrm>
            <a:off x="438912" y="6153912"/>
            <a:ext cx="3456432" cy="502920"/>
          </a:xfrm>
          <a:prstGeom prst="rect">
            <a:avLst/>
          </a:prstGeom>
        </p:spPr>
        <p:txBody>
          <a:bodyPr/>
          <a:lstStyle/>
          <a:p>
            <a:fld id="{B098B728-214A-4ABC-8432-5B3A5A66A987}" type="datetime2">
              <a:rPr lang="en-US" smtClean="0"/>
              <a:t>Thursday, March 9, 2023</a:t>
            </a:fld>
            <a:endParaRPr lang="en-US"/>
          </a:p>
        </p:txBody>
      </p:sp>
      <p:sp>
        <p:nvSpPr>
          <p:cNvPr id="8" name="Footer Placeholder 7">
            <a:extLst>
              <a:ext uri="{FF2B5EF4-FFF2-40B4-BE49-F238E27FC236}">
                <a16:creationId xmlns:a16="http://schemas.microsoft.com/office/drawing/2014/main" id="{27EB69A9-1E48-4683-8873-D888C39E6EEE}"/>
              </a:ext>
            </a:extLst>
          </p:cNvPr>
          <p:cNvSpPr>
            <a:spLocks noGrp="1"/>
          </p:cNvSpPr>
          <p:nvPr>
            <p:ph type="ftr" sz="quarter" idx="11"/>
          </p:nvPr>
        </p:nvSpPr>
        <p:spPr/>
        <p:txBody>
          <a:bodyPr/>
          <a:lstStyle/>
          <a:p>
            <a:r>
              <a:rPr lang="en-US"/>
              <a:t>Sample Footer Text</a:t>
            </a:r>
          </a:p>
        </p:txBody>
      </p:sp>
      <p:sp>
        <p:nvSpPr>
          <p:cNvPr id="9" name="Slide Number Placeholder 8">
            <a:extLst>
              <a:ext uri="{FF2B5EF4-FFF2-40B4-BE49-F238E27FC236}">
                <a16:creationId xmlns:a16="http://schemas.microsoft.com/office/drawing/2014/main" id="{F57E419C-3010-4562-BA4B-ECBC2DBE629E}"/>
              </a:ext>
            </a:extLst>
          </p:cNvPr>
          <p:cNvSpPr>
            <a:spLocks noGrp="1"/>
          </p:cNvSpPr>
          <p:nvPr>
            <p:ph type="sldNum" sz="quarter" idx="12"/>
          </p:nvPr>
        </p:nvSpPr>
        <p:spPr/>
        <p:txBody>
          <a:bodyPr rIns="219456"/>
          <a:lstStyle/>
          <a:p>
            <a:fld id="{0D309695-DEC3-40DA-9DF5-330280C9D0E8}" type="slidenum">
              <a:rPr lang="en-US" smtClean="0"/>
              <a:t>‹N›</a:t>
            </a:fld>
            <a:endParaRPr lang="en-US"/>
          </a:p>
        </p:txBody>
      </p:sp>
    </p:spTree>
    <p:extLst>
      <p:ext uri="{BB962C8B-B14F-4D97-AF65-F5344CB8AC3E}">
        <p14:creationId xmlns:p14="http://schemas.microsoft.com/office/powerpoint/2010/main" val="258717860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58066-A255-4886-A4B0-2AC829A768F3}"/>
              </a:ext>
            </a:extLst>
          </p:cNvPr>
          <p:cNvSpPr>
            <a:spLocks noGrp="1"/>
          </p:cNvSpPr>
          <p:nvPr>
            <p:ph type="title"/>
          </p:nvPr>
        </p:nvSpPr>
        <p:spPr>
          <a:xfrm>
            <a:off x="448056" y="388800"/>
            <a:ext cx="11311128" cy="5559552"/>
          </a:xfrm>
        </p:spPr>
        <p:txBody>
          <a:bodyPr wrap="square"/>
          <a:lstStyle/>
          <a:p>
            <a:r>
              <a:rPr lang="en-US"/>
              <a:t>Click to edit Master title style</a:t>
            </a:r>
          </a:p>
        </p:txBody>
      </p:sp>
      <p:sp>
        <p:nvSpPr>
          <p:cNvPr id="3" name="Date Placeholder 2">
            <a:extLst>
              <a:ext uri="{FF2B5EF4-FFF2-40B4-BE49-F238E27FC236}">
                <a16:creationId xmlns:a16="http://schemas.microsoft.com/office/drawing/2014/main" id="{2068D80A-6560-46E3-AF30-9CEC54EA747C}"/>
              </a:ext>
            </a:extLst>
          </p:cNvPr>
          <p:cNvSpPr>
            <a:spLocks noGrp="1"/>
          </p:cNvSpPr>
          <p:nvPr>
            <p:ph type="dt" sz="half" idx="10"/>
          </p:nvPr>
        </p:nvSpPr>
        <p:spPr>
          <a:xfrm>
            <a:off x="438912" y="6153912"/>
            <a:ext cx="3456432" cy="502920"/>
          </a:xfrm>
          <a:prstGeom prst="rect">
            <a:avLst/>
          </a:prstGeom>
        </p:spPr>
        <p:txBody>
          <a:bodyPr/>
          <a:lstStyle/>
          <a:p>
            <a:fld id="{015F02D0-6806-43AF-9888-2359BF40C204}" type="datetime2">
              <a:rPr lang="en-US" smtClean="0"/>
              <a:t>Thursday, March 9, 2023</a:t>
            </a:fld>
            <a:endParaRPr lang="en-US"/>
          </a:p>
        </p:txBody>
      </p:sp>
      <p:sp>
        <p:nvSpPr>
          <p:cNvPr id="4" name="Footer Placeholder 3">
            <a:extLst>
              <a:ext uri="{FF2B5EF4-FFF2-40B4-BE49-F238E27FC236}">
                <a16:creationId xmlns:a16="http://schemas.microsoft.com/office/drawing/2014/main" id="{4AB673C2-FB1E-46F5-8CFB-93B9DB807075}"/>
              </a:ext>
            </a:extLst>
          </p:cNvPr>
          <p:cNvSpPr>
            <a:spLocks noGrp="1"/>
          </p:cNvSpPr>
          <p:nvPr>
            <p:ph type="ftr" sz="quarter" idx="11"/>
          </p:nvPr>
        </p:nvSpPr>
        <p:spPr/>
        <p:txBody>
          <a:bodyPr/>
          <a:lstStyle/>
          <a:p>
            <a:r>
              <a:rPr lang="en-US"/>
              <a:t>Sample Footer Text</a:t>
            </a:r>
          </a:p>
        </p:txBody>
      </p:sp>
      <p:sp>
        <p:nvSpPr>
          <p:cNvPr id="5" name="Slide Number Placeholder 4">
            <a:extLst>
              <a:ext uri="{FF2B5EF4-FFF2-40B4-BE49-F238E27FC236}">
                <a16:creationId xmlns:a16="http://schemas.microsoft.com/office/drawing/2014/main" id="{191E2120-410F-4382-81AB-37F161F72150}"/>
              </a:ext>
            </a:extLst>
          </p:cNvPr>
          <p:cNvSpPr>
            <a:spLocks noGrp="1"/>
          </p:cNvSpPr>
          <p:nvPr>
            <p:ph type="sldNum" sz="quarter" idx="12"/>
          </p:nvPr>
        </p:nvSpPr>
        <p:spPr/>
        <p:txBody>
          <a:bodyPr rIns="219456"/>
          <a:lstStyle/>
          <a:p>
            <a:fld id="{0D309695-DEC3-40DA-9DF5-330280C9D0E8}" type="slidenum">
              <a:rPr lang="en-US" smtClean="0"/>
              <a:t>‹N›</a:t>
            </a:fld>
            <a:endParaRPr lang="en-US"/>
          </a:p>
        </p:txBody>
      </p:sp>
    </p:spTree>
    <p:extLst>
      <p:ext uri="{BB962C8B-B14F-4D97-AF65-F5344CB8AC3E}">
        <p14:creationId xmlns:p14="http://schemas.microsoft.com/office/powerpoint/2010/main" val="278364481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802222-E41B-48E7-BF06-5C5509D621C0}"/>
              </a:ext>
            </a:extLst>
          </p:cNvPr>
          <p:cNvSpPr>
            <a:spLocks noGrp="1"/>
          </p:cNvSpPr>
          <p:nvPr>
            <p:ph type="dt" sz="half" idx="10"/>
          </p:nvPr>
        </p:nvSpPr>
        <p:spPr>
          <a:xfrm>
            <a:off x="438912" y="6153912"/>
            <a:ext cx="3456432" cy="502920"/>
          </a:xfrm>
          <a:prstGeom prst="rect">
            <a:avLst/>
          </a:prstGeom>
        </p:spPr>
        <p:txBody>
          <a:bodyPr/>
          <a:lstStyle/>
          <a:p>
            <a:fld id="{8EE14D2D-B1AF-4197-82D6-FC1F8BD05681}" type="datetime2">
              <a:rPr lang="en-US" smtClean="0"/>
              <a:t>Thursday, March 9, 2023</a:t>
            </a:fld>
            <a:endParaRPr lang="en-US"/>
          </a:p>
        </p:txBody>
      </p:sp>
      <p:sp>
        <p:nvSpPr>
          <p:cNvPr id="3" name="Footer Placeholder 2">
            <a:extLst>
              <a:ext uri="{FF2B5EF4-FFF2-40B4-BE49-F238E27FC236}">
                <a16:creationId xmlns:a16="http://schemas.microsoft.com/office/drawing/2014/main" id="{17A636E3-B721-46E8-882F-C123530F0FEF}"/>
              </a:ext>
            </a:extLst>
          </p:cNvPr>
          <p:cNvSpPr>
            <a:spLocks noGrp="1"/>
          </p:cNvSpPr>
          <p:nvPr>
            <p:ph type="ftr" sz="quarter" idx="11"/>
          </p:nvPr>
        </p:nvSpPr>
        <p:spPr/>
        <p:txBody>
          <a:bodyPr/>
          <a:lstStyle/>
          <a:p>
            <a:r>
              <a:rPr lang="en-US"/>
              <a:t>Sample Footer Text</a:t>
            </a:r>
          </a:p>
        </p:txBody>
      </p:sp>
      <p:sp>
        <p:nvSpPr>
          <p:cNvPr id="4" name="Slide Number Placeholder 3">
            <a:extLst>
              <a:ext uri="{FF2B5EF4-FFF2-40B4-BE49-F238E27FC236}">
                <a16:creationId xmlns:a16="http://schemas.microsoft.com/office/drawing/2014/main" id="{C4FC1178-3E0E-449A-B799-009C04C069AF}"/>
              </a:ext>
            </a:extLst>
          </p:cNvPr>
          <p:cNvSpPr>
            <a:spLocks noGrp="1"/>
          </p:cNvSpPr>
          <p:nvPr>
            <p:ph type="sldNum" sz="quarter" idx="12"/>
          </p:nvPr>
        </p:nvSpPr>
        <p:spPr/>
        <p:txBody>
          <a:bodyPr/>
          <a:lstStyle/>
          <a:p>
            <a:fld id="{0D309695-DEC3-40DA-9DF5-330280C9D0E8}" type="slidenum">
              <a:rPr lang="en-US" smtClean="0"/>
              <a:t>‹N›</a:t>
            </a:fld>
            <a:endParaRPr lang="en-US"/>
          </a:p>
        </p:txBody>
      </p:sp>
    </p:spTree>
    <p:extLst>
      <p:ext uri="{BB962C8B-B14F-4D97-AF65-F5344CB8AC3E}">
        <p14:creationId xmlns:p14="http://schemas.microsoft.com/office/powerpoint/2010/main" val="234188193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23392-4FF4-4922-A14E-8AA23A9BDD70}"/>
              </a:ext>
            </a:extLst>
          </p:cNvPr>
          <p:cNvSpPr>
            <a:spLocks noGrp="1"/>
          </p:cNvSpPr>
          <p:nvPr>
            <p:ph type="title"/>
          </p:nvPr>
        </p:nvSpPr>
        <p:spPr>
          <a:xfrm>
            <a:off x="448056" y="388800"/>
            <a:ext cx="3447288" cy="1069848"/>
          </a:xfrm>
        </p:spPr>
        <p:txBody>
          <a:bodyPr wrap="square" anchor="t">
            <a:normAutofit/>
          </a:bodyPr>
          <a:lstStyle>
            <a:lvl1pPr>
              <a:defRPr sz="2800"/>
            </a:lvl1pPr>
          </a:lstStyle>
          <a:p>
            <a:r>
              <a:rPr lang="en-US"/>
              <a:t>Click to edit Master title style</a:t>
            </a:r>
          </a:p>
        </p:txBody>
      </p:sp>
      <p:sp>
        <p:nvSpPr>
          <p:cNvPr id="3" name="Content Placeholder 2">
            <a:extLst>
              <a:ext uri="{FF2B5EF4-FFF2-40B4-BE49-F238E27FC236}">
                <a16:creationId xmlns:a16="http://schemas.microsoft.com/office/drawing/2014/main" id="{104FB38E-5055-4C9B-9A3B-A7B3A4887944}"/>
              </a:ext>
            </a:extLst>
          </p:cNvPr>
          <p:cNvSpPr>
            <a:spLocks noGrp="1"/>
          </p:cNvSpPr>
          <p:nvPr>
            <p:ph idx="1"/>
          </p:nvPr>
        </p:nvSpPr>
        <p:spPr>
          <a:xfrm>
            <a:off x="4370832" y="393192"/>
            <a:ext cx="7379208" cy="5559552"/>
          </a:xfrm>
        </p:spPr>
        <p:txBody>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E2EC2DB-2ED3-408C-BFF2-F413C9D8F91E}"/>
              </a:ext>
            </a:extLst>
          </p:cNvPr>
          <p:cNvSpPr>
            <a:spLocks noGrp="1"/>
          </p:cNvSpPr>
          <p:nvPr>
            <p:ph type="body" sz="half" idx="2"/>
          </p:nvPr>
        </p:nvSpPr>
        <p:spPr>
          <a:xfrm>
            <a:off x="448056" y="1733550"/>
            <a:ext cx="3447288" cy="421919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374FDF-3000-4B2C-AC88-8CE34D680596}"/>
              </a:ext>
            </a:extLst>
          </p:cNvPr>
          <p:cNvSpPr>
            <a:spLocks noGrp="1"/>
          </p:cNvSpPr>
          <p:nvPr>
            <p:ph type="dt" sz="half" idx="10"/>
          </p:nvPr>
        </p:nvSpPr>
        <p:spPr>
          <a:xfrm>
            <a:off x="438912" y="6153912"/>
            <a:ext cx="3456432" cy="502920"/>
          </a:xfrm>
          <a:prstGeom prst="rect">
            <a:avLst/>
          </a:prstGeom>
        </p:spPr>
        <p:txBody>
          <a:bodyPr/>
          <a:lstStyle/>
          <a:p>
            <a:fld id="{98771CEB-9838-4245-91B8-EFBAFE2D8B44}" type="datetime2">
              <a:rPr lang="en-US" smtClean="0"/>
              <a:t>Thursday, March 9, 2023</a:t>
            </a:fld>
            <a:endParaRPr lang="en-US"/>
          </a:p>
        </p:txBody>
      </p:sp>
      <p:sp>
        <p:nvSpPr>
          <p:cNvPr id="6" name="Footer Placeholder 5">
            <a:extLst>
              <a:ext uri="{FF2B5EF4-FFF2-40B4-BE49-F238E27FC236}">
                <a16:creationId xmlns:a16="http://schemas.microsoft.com/office/drawing/2014/main" id="{0DA0B7F4-5B8C-49BD-9BDA-FCBD13E24227}"/>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3502BC00-0803-4A53-8657-91CE0DB80E54}"/>
              </a:ext>
            </a:extLst>
          </p:cNvPr>
          <p:cNvSpPr>
            <a:spLocks noGrp="1"/>
          </p:cNvSpPr>
          <p:nvPr>
            <p:ph type="sldNum" sz="quarter" idx="12"/>
          </p:nvPr>
        </p:nvSpPr>
        <p:spPr/>
        <p:txBody>
          <a:bodyPr/>
          <a:lstStyle/>
          <a:p>
            <a:fld id="{0D309695-DEC3-40DA-9DF5-330280C9D0E8}" type="slidenum">
              <a:rPr lang="en-US" smtClean="0"/>
              <a:t>‹N›</a:t>
            </a:fld>
            <a:endParaRPr lang="en-US"/>
          </a:p>
        </p:txBody>
      </p:sp>
    </p:spTree>
    <p:extLst>
      <p:ext uri="{BB962C8B-B14F-4D97-AF65-F5344CB8AC3E}">
        <p14:creationId xmlns:p14="http://schemas.microsoft.com/office/powerpoint/2010/main" val="177318690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C2A98-C272-40D9-B75A-77A3D58678E0}"/>
              </a:ext>
            </a:extLst>
          </p:cNvPr>
          <p:cNvSpPr>
            <a:spLocks noGrp="1"/>
          </p:cNvSpPr>
          <p:nvPr>
            <p:ph type="title"/>
          </p:nvPr>
        </p:nvSpPr>
        <p:spPr>
          <a:xfrm>
            <a:off x="448056" y="388800"/>
            <a:ext cx="3447288" cy="1069848"/>
          </a:xfrm>
        </p:spPr>
        <p:txBody>
          <a:bodyPr wrap="square" anchor="t">
            <a:normAutofit/>
          </a:bodyPr>
          <a:lstStyle>
            <a:lvl1pPr>
              <a:defRPr sz="2800"/>
            </a:lvl1pPr>
          </a:lstStyle>
          <a:p>
            <a:r>
              <a:rPr lang="en-US"/>
              <a:t>Click to edit Master title style</a:t>
            </a:r>
          </a:p>
        </p:txBody>
      </p:sp>
      <p:sp>
        <p:nvSpPr>
          <p:cNvPr id="3" name="Picture Placeholder 2">
            <a:extLst>
              <a:ext uri="{FF2B5EF4-FFF2-40B4-BE49-F238E27FC236}">
                <a16:creationId xmlns:a16="http://schemas.microsoft.com/office/drawing/2014/main" id="{7AD50DAC-9AC3-4A9A-91B7-6C95E4362561}"/>
              </a:ext>
            </a:extLst>
          </p:cNvPr>
          <p:cNvSpPr>
            <a:spLocks noGrp="1"/>
          </p:cNvSpPr>
          <p:nvPr>
            <p:ph type="pic" idx="1"/>
          </p:nvPr>
        </p:nvSpPr>
        <p:spPr>
          <a:xfrm>
            <a:off x="4370832" y="441324"/>
            <a:ext cx="7373112" cy="55114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3721B04-C243-49A9-B5D3-483379290943}"/>
              </a:ext>
            </a:extLst>
          </p:cNvPr>
          <p:cNvSpPr>
            <a:spLocks noGrp="1"/>
          </p:cNvSpPr>
          <p:nvPr>
            <p:ph type="body" sz="half" idx="2"/>
          </p:nvPr>
        </p:nvSpPr>
        <p:spPr>
          <a:xfrm>
            <a:off x="448056" y="1735200"/>
            <a:ext cx="3447288" cy="421475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8E949C-DD35-44F6-B45A-35134D7E1299}"/>
              </a:ext>
            </a:extLst>
          </p:cNvPr>
          <p:cNvSpPr>
            <a:spLocks noGrp="1"/>
          </p:cNvSpPr>
          <p:nvPr>
            <p:ph type="dt" sz="half" idx="10"/>
          </p:nvPr>
        </p:nvSpPr>
        <p:spPr>
          <a:xfrm>
            <a:off x="438912" y="6153912"/>
            <a:ext cx="3456432" cy="502920"/>
          </a:xfrm>
          <a:prstGeom prst="rect">
            <a:avLst/>
          </a:prstGeom>
        </p:spPr>
        <p:txBody>
          <a:bodyPr/>
          <a:lstStyle/>
          <a:p>
            <a:fld id="{51D3F6BF-A585-41F8-88DF-7E5D069F892A}" type="datetime2">
              <a:rPr lang="en-US" smtClean="0"/>
              <a:t>Thursday, March 9, 2023</a:t>
            </a:fld>
            <a:endParaRPr lang="en-US"/>
          </a:p>
        </p:txBody>
      </p:sp>
      <p:sp>
        <p:nvSpPr>
          <p:cNvPr id="6" name="Footer Placeholder 5">
            <a:extLst>
              <a:ext uri="{FF2B5EF4-FFF2-40B4-BE49-F238E27FC236}">
                <a16:creationId xmlns:a16="http://schemas.microsoft.com/office/drawing/2014/main" id="{6BC70102-4B8E-4FEC-9BB7-97FDC1EABF86}"/>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086693AF-08A9-4388-A9B8-174D53955998}"/>
              </a:ext>
            </a:extLst>
          </p:cNvPr>
          <p:cNvSpPr>
            <a:spLocks noGrp="1"/>
          </p:cNvSpPr>
          <p:nvPr>
            <p:ph type="sldNum" sz="quarter" idx="12"/>
          </p:nvPr>
        </p:nvSpPr>
        <p:spPr/>
        <p:txBody>
          <a:bodyPr/>
          <a:lstStyle/>
          <a:p>
            <a:fld id="{0D309695-DEC3-40DA-9DF5-330280C9D0E8}" type="slidenum">
              <a:rPr lang="en-US" smtClean="0"/>
              <a:t>‹N›</a:t>
            </a:fld>
            <a:endParaRPr lang="en-US"/>
          </a:p>
        </p:txBody>
      </p:sp>
    </p:spTree>
    <p:extLst>
      <p:ext uri="{BB962C8B-B14F-4D97-AF65-F5344CB8AC3E}">
        <p14:creationId xmlns:p14="http://schemas.microsoft.com/office/powerpoint/2010/main" val="320652750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3DDBCE8-F60C-4E3A-83C0-BDE8DD2DE1FD}"/>
              </a:ext>
            </a:extLst>
          </p:cNvPr>
          <p:cNvSpPr>
            <a:spLocks noGrp="1"/>
          </p:cNvSpPr>
          <p:nvPr>
            <p:ph type="title"/>
          </p:nvPr>
        </p:nvSpPr>
        <p:spPr>
          <a:xfrm>
            <a:off x="448056" y="388800"/>
            <a:ext cx="11301984" cy="1141200"/>
          </a:xfrm>
          <a:prstGeom prst="rect">
            <a:avLst/>
          </a:prstGeom>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F4BBC57F-72F2-48BC-B1EE-1F2C6155D72E}"/>
              </a:ext>
            </a:extLst>
          </p:cNvPr>
          <p:cNvSpPr>
            <a:spLocks noGrp="1"/>
          </p:cNvSpPr>
          <p:nvPr>
            <p:ph type="body" idx="1"/>
          </p:nvPr>
        </p:nvSpPr>
        <p:spPr>
          <a:xfrm>
            <a:off x="448056" y="1733550"/>
            <a:ext cx="11293200" cy="3783013"/>
          </a:xfrm>
          <a:prstGeom prst="rect">
            <a:avLst/>
          </a:prstGeom>
        </p:spPr>
        <p:txBody>
          <a:bodyPr vert="horz" lIns="0" tIns="0" rIns="9144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930FBC45-A4BC-4EE5-82B1-8BC79122559A}"/>
              </a:ext>
            </a:extLst>
          </p:cNvPr>
          <p:cNvSpPr>
            <a:spLocks noGrp="1"/>
          </p:cNvSpPr>
          <p:nvPr>
            <p:ph type="ftr" sz="quarter" idx="3"/>
          </p:nvPr>
        </p:nvSpPr>
        <p:spPr>
          <a:xfrm>
            <a:off x="4370832" y="6153912"/>
            <a:ext cx="5397056" cy="502920"/>
          </a:xfrm>
          <a:prstGeom prst="rect">
            <a:avLst/>
          </a:prstGeom>
        </p:spPr>
        <p:txBody>
          <a:bodyPr vert="horz" lIns="0" tIns="0" rIns="91440" bIns="0" rtlCol="0" anchor="ctr"/>
          <a:lstStyle>
            <a:lvl1pPr algn="l">
              <a:defRPr sz="900" cap="all" spc="200" baseline="0">
                <a:solidFill>
                  <a:schemeClr val="tx2">
                    <a:alpha val="55000"/>
                  </a:schemeClr>
                </a:solidFill>
              </a:defRPr>
            </a:lvl1pPr>
          </a:lstStyle>
          <a:p>
            <a:r>
              <a:rPr lang="en-US" spc="200"/>
              <a:t>Sample Footer Text</a:t>
            </a:r>
          </a:p>
        </p:txBody>
      </p:sp>
      <p:sp>
        <p:nvSpPr>
          <p:cNvPr id="6" name="Slide Number Placeholder 5">
            <a:extLst>
              <a:ext uri="{FF2B5EF4-FFF2-40B4-BE49-F238E27FC236}">
                <a16:creationId xmlns:a16="http://schemas.microsoft.com/office/drawing/2014/main" id="{725E1300-1995-409E-B058-59180872B694}"/>
              </a:ext>
            </a:extLst>
          </p:cNvPr>
          <p:cNvSpPr>
            <a:spLocks noGrp="1"/>
          </p:cNvSpPr>
          <p:nvPr>
            <p:ph type="sldNum" sz="quarter" idx="4"/>
          </p:nvPr>
        </p:nvSpPr>
        <p:spPr>
          <a:xfrm>
            <a:off x="10238232" y="6153912"/>
            <a:ext cx="1510856" cy="502920"/>
          </a:xfrm>
          <a:prstGeom prst="rect">
            <a:avLst/>
          </a:prstGeom>
        </p:spPr>
        <p:txBody>
          <a:bodyPr vert="horz" lIns="0" tIns="0" rIns="0" bIns="0" rtlCol="0" anchor="ctr"/>
          <a:lstStyle>
            <a:lvl1pPr algn="r">
              <a:defRPr sz="900">
                <a:solidFill>
                  <a:schemeClr val="tx2">
                    <a:alpha val="55000"/>
                  </a:schemeClr>
                </a:solidFill>
              </a:defRPr>
            </a:lvl1pPr>
          </a:lstStyle>
          <a:p>
            <a:fld id="{0D309695-DEC3-40DA-9DF5-330280C9D0E8}" type="slidenum">
              <a:rPr lang="en-US" smtClean="0"/>
              <a:pPr/>
              <a:t>‹N›</a:t>
            </a:fld>
            <a:endParaRPr lang="en-US"/>
          </a:p>
        </p:txBody>
      </p:sp>
      <p:sp>
        <p:nvSpPr>
          <p:cNvPr id="10" name="Date Placeholder 3">
            <a:extLst>
              <a:ext uri="{FF2B5EF4-FFF2-40B4-BE49-F238E27FC236}">
                <a16:creationId xmlns:a16="http://schemas.microsoft.com/office/drawing/2014/main" id="{639030E9-7F3B-403F-96B2-7C2C627C30A0}"/>
              </a:ext>
            </a:extLst>
          </p:cNvPr>
          <p:cNvSpPr>
            <a:spLocks noGrp="1"/>
          </p:cNvSpPr>
          <p:nvPr>
            <p:ph type="dt" sz="half" idx="2"/>
          </p:nvPr>
        </p:nvSpPr>
        <p:spPr>
          <a:xfrm>
            <a:off x="442912" y="6152968"/>
            <a:ext cx="3457576" cy="502920"/>
          </a:xfrm>
          <a:prstGeom prst="rect">
            <a:avLst/>
          </a:prstGeom>
        </p:spPr>
        <p:txBody>
          <a:bodyPr wrap="square" lIns="0" tIns="0" rIns="0" bIns="0" anchor="ctr" anchorCtr="0">
            <a:normAutofit/>
          </a:bodyPr>
          <a:lstStyle>
            <a:lvl1pPr>
              <a:defRPr sz="900" cap="all" spc="200" baseline="0">
                <a:solidFill>
                  <a:schemeClr val="tx1">
                    <a:alpha val="55000"/>
                  </a:schemeClr>
                </a:solidFill>
              </a:defRPr>
            </a:lvl1pPr>
          </a:lstStyle>
          <a:p>
            <a:fld id="{8256C2ED-54A4-480D-B5C8-65C0D62359B9}" type="datetime2">
              <a:rPr lang="en-US" smtClean="0"/>
              <a:pPr/>
              <a:t>Thursday, March 9, 2023</a:t>
            </a:fld>
            <a:endParaRPr lang="en-US"/>
          </a:p>
        </p:txBody>
      </p:sp>
    </p:spTree>
    <p:extLst>
      <p:ext uri="{BB962C8B-B14F-4D97-AF65-F5344CB8AC3E}">
        <p14:creationId xmlns:p14="http://schemas.microsoft.com/office/powerpoint/2010/main" val="4095317158"/>
      </p:ext>
    </p:extLst>
  </p:cSld>
  <p:clrMap bg1="dk1" tx1="lt1" bg2="dk2"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hf sldNum="0" hdr="0" ftr="0" dt="0"/>
  <p:txStyles>
    <p:titleStyle>
      <a:lvl1pPr algn="l" defTabSz="914400" rtl="0" eaLnBrk="1" latinLnBrk="0" hangingPunct="1">
        <a:lnSpc>
          <a:spcPct val="90000"/>
        </a:lnSpc>
        <a:spcBef>
          <a:spcPct val="0"/>
        </a:spcBef>
        <a:buNone/>
        <a:defRPr sz="3200" i="1" kern="1200">
          <a:solidFill>
            <a:schemeClr val="tx2"/>
          </a:solidFill>
          <a:latin typeface="+mj-lt"/>
          <a:ea typeface="+mj-ea"/>
          <a:cs typeface="+mj-cs"/>
        </a:defRPr>
      </a:lvl1pPr>
    </p:titleStyle>
    <p:bodyStyle>
      <a:lvl1pPr marL="450000" indent="-448056" algn="l" defTabSz="914400" rtl="0" eaLnBrk="1" latinLnBrk="0" hangingPunct="1">
        <a:lnSpc>
          <a:spcPct val="120000"/>
        </a:lnSpc>
        <a:spcBef>
          <a:spcPts val="1000"/>
        </a:spcBef>
        <a:buFont typeface="Calibri Light" panose="020F0302020204030204" pitchFamily="34" charset="0"/>
        <a:buChar char="→"/>
        <a:defRPr sz="2200" kern="1200">
          <a:solidFill>
            <a:schemeClr val="tx2">
              <a:alpha val="55000"/>
            </a:schemeClr>
          </a:solidFill>
          <a:latin typeface="+mn-lt"/>
          <a:ea typeface="+mn-ea"/>
          <a:cs typeface="+mn-cs"/>
        </a:defRPr>
      </a:lvl1pPr>
      <a:lvl2pPr marL="90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2pPr>
      <a:lvl3pPr marL="135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3pPr>
      <a:lvl4pPr marL="180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4pPr>
      <a:lvl5pPr marL="225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1.png"/><Relationship Id="rId12" Type="http://schemas.openxmlformats.org/officeDocument/2006/relationships/customXml" Target="../ink/ink5.xml"/><Relationship Id="rId17" Type="http://schemas.openxmlformats.org/officeDocument/2006/relationships/image" Target="../media/image46.png"/><Relationship Id="rId2" Type="http://schemas.openxmlformats.org/officeDocument/2006/relationships/notesSlide" Target="../notesSlides/notesSlide12.xml"/><Relationship Id="rId16" Type="http://schemas.openxmlformats.org/officeDocument/2006/relationships/customXml" Target="../ink/ink7.xml"/><Relationship Id="rId1" Type="http://schemas.openxmlformats.org/officeDocument/2006/relationships/slideLayout" Target="../slideLayouts/slideLayout2.xml"/><Relationship Id="rId6" Type="http://schemas.openxmlformats.org/officeDocument/2006/relationships/customXml" Target="../ink/ink2.xml"/><Relationship Id="rId11" Type="http://schemas.openxmlformats.org/officeDocument/2006/relationships/image" Target="../media/image43.png"/><Relationship Id="rId5" Type="http://schemas.openxmlformats.org/officeDocument/2006/relationships/image" Target="../media/image40.png"/><Relationship Id="rId15" Type="http://schemas.openxmlformats.org/officeDocument/2006/relationships/image" Target="../media/image45.png"/><Relationship Id="rId10" Type="http://schemas.openxmlformats.org/officeDocument/2006/relationships/customXml" Target="../ink/ink4.xml"/><Relationship Id="rId4" Type="http://schemas.openxmlformats.org/officeDocument/2006/relationships/customXml" Target="../ink/ink1.xml"/><Relationship Id="rId9" Type="http://schemas.openxmlformats.org/officeDocument/2006/relationships/image" Target="../media/image42.png"/><Relationship Id="rId14" Type="http://schemas.openxmlformats.org/officeDocument/2006/relationships/customXml" Target="../ink/ink6.xml"/></Relationships>
</file>

<file path=ppt/slides/_rels/slide48.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customXml" Target="../ink/ink13.xml"/><Relationship Id="rId18" Type="http://schemas.openxmlformats.org/officeDocument/2006/relationships/image" Target="../media/image55.png"/><Relationship Id="rId3" Type="http://schemas.openxmlformats.org/officeDocument/2006/relationships/customXml" Target="../ink/ink8.xml"/><Relationship Id="rId7" Type="http://schemas.openxmlformats.org/officeDocument/2006/relationships/customXml" Target="../ink/ink10.xml"/><Relationship Id="rId12" Type="http://schemas.openxmlformats.org/officeDocument/2006/relationships/image" Target="../media/image51.png"/><Relationship Id="rId17" Type="http://schemas.openxmlformats.org/officeDocument/2006/relationships/image" Target="../media/image54.png"/><Relationship Id="rId2" Type="http://schemas.openxmlformats.org/officeDocument/2006/relationships/notesSlide" Target="../notesSlides/notesSlide13.xml"/><Relationship Id="rId16"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48.png"/><Relationship Id="rId11" Type="http://schemas.openxmlformats.org/officeDocument/2006/relationships/customXml" Target="../ink/ink12.xml"/><Relationship Id="rId5" Type="http://schemas.openxmlformats.org/officeDocument/2006/relationships/customXml" Target="../ink/ink9.xml"/><Relationship Id="rId15" Type="http://schemas.openxmlformats.org/officeDocument/2006/relationships/customXml" Target="../ink/ink14.xml"/><Relationship Id="rId10" Type="http://schemas.openxmlformats.org/officeDocument/2006/relationships/image" Target="../media/image50.png"/><Relationship Id="rId4" Type="http://schemas.openxmlformats.org/officeDocument/2006/relationships/image" Target="../media/image47.png"/><Relationship Id="rId9" Type="http://schemas.openxmlformats.org/officeDocument/2006/relationships/customXml" Target="../ink/ink11.xml"/><Relationship Id="rId14" Type="http://schemas.openxmlformats.org/officeDocument/2006/relationships/image" Target="../media/image52.png"/></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7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s://www.youtube.com/watch?v=uOJCS1W1uzg"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hyperlink" Target="https://en.wikipedia.org/wiki/Bell_test" TargetMode="External"/><Relationship Id="rId5" Type="http://schemas.openxmlformats.org/officeDocument/2006/relationships/hyperlink" Target="https://en.wikipedia.org/wiki/Bell%27s_theorem" TargetMode="External"/><Relationship Id="rId4" Type="http://schemas.openxmlformats.org/officeDocument/2006/relationships/hyperlink" Target="https://www.quantamagazine.org/physicists-create-a-wormhole-using-a-quantum-computer-20221130/"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81AC9065-C961-45DA-BF0F-07DE2452B9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Colorful paint pigments">
            <a:extLst>
              <a:ext uri="{FF2B5EF4-FFF2-40B4-BE49-F238E27FC236}">
                <a16:creationId xmlns:a16="http://schemas.microsoft.com/office/drawing/2014/main" id="{7586D141-102C-EC82-994F-EAF95DFE8094}"/>
              </a:ext>
            </a:extLst>
          </p:cNvPr>
          <p:cNvPicPr>
            <a:picLocks noChangeAspect="1"/>
          </p:cNvPicPr>
          <p:nvPr/>
        </p:nvPicPr>
        <p:blipFill rotWithShape="1">
          <a:blip r:embed="rId2"/>
          <a:srcRect t="10000"/>
          <a:stretch/>
        </p:blipFill>
        <p:spPr>
          <a:xfrm>
            <a:off x="20" y="10"/>
            <a:ext cx="12191980" cy="6857990"/>
          </a:xfrm>
          <a:prstGeom prst="rect">
            <a:avLst/>
          </a:prstGeom>
        </p:spPr>
      </p:pic>
      <p:sp>
        <p:nvSpPr>
          <p:cNvPr id="18" name="Rectangle 17">
            <a:extLst>
              <a:ext uri="{FF2B5EF4-FFF2-40B4-BE49-F238E27FC236}">
                <a16:creationId xmlns:a16="http://schemas.microsoft.com/office/drawing/2014/main" id="{339A0505-A6DD-4BC1-9CA6-9D202A949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0000"/>
            <a:ext cx="8256588" cy="5544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C6CB95-4E3A-E63F-6A94-92B9DC7D4386}"/>
              </a:ext>
            </a:extLst>
          </p:cNvPr>
          <p:cNvSpPr>
            <a:spLocks noGrp="1"/>
          </p:cNvSpPr>
          <p:nvPr>
            <p:ph type="ctrTitle"/>
          </p:nvPr>
        </p:nvSpPr>
        <p:spPr>
          <a:xfrm>
            <a:off x="450000" y="894969"/>
            <a:ext cx="7380000" cy="2954655"/>
          </a:xfrm>
        </p:spPr>
        <p:txBody>
          <a:bodyPr>
            <a:normAutofit/>
          </a:bodyPr>
          <a:lstStyle/>
          <a:p>
            <a:r>
              <a:rPr lang="it-IT" sz="5900" i="0"/>
              <a:t>LOOPHOLES, WORMHOLES E BUCHI NELL’ACQUA</a:t>
            </a:r>
          </a:p>
        </p:txBody>
      </p:sp>
      <p:sp>
        <p:nvSpPr>
          <p:cNvPr id="3" name="Subtitle 2">
            <a:extLst>
              <a:ext uri="{FF2B5EF4-FFF2-40B4-BE49-F238E27FC236}">
                <a16:creationId xmlns:a16="http://schemas.microsoft.com/office/drawing/2014/main" id="{209276A4-35E2-92C6-86AD-BA515DB34495}"/>
              </a:ext>
            </a:extLst>
          </p:cNvPr>
          <p:cNvSpPr>
            <a:spLocks noGrp="1"/>
          </p:cNvSpPr>
          <p:nvPr>
            <p:ph type="subTitle" idx="1"/>
          </p:nvPr>
        </p:nvSpPr>
        <p:spPr>
          <a:xfrm>
            <a:off x="450000" y="4471416"/>
            <a:ext cx="7380000" cy="1293303"/>
          </a:xfrm>
        </p:spPr>
        <p:txBody>
          <a:bodyPr>
            <a:normAutofit fontScale="85000" lnSpcReduction="20000"/>
          </a:bodyPr>
          <a:lstStyle/>
          <a:p>
            <a:r>
              <a:rPr lang="it-IT" sz="3200"/>
              <a:t>Lo sviluppo del paradosso EPR</a:t>
            </a:r>
          </a:p>
          <a:p>
            <a:pPr algn="r"/>
            <a:r>
              <a:rPr lang="it-IT" sz="2100"/>
              <a:t>Davide Bracali</a:t>
            </a:r>
          </a:p>
          <a:p>
            <a:pPr algn="r"/>
            <a:r>
              <a:rPr lang="it-IT" sz="2100"/>
              <a:t>Alessia </a:t>
            </a:r>
            <a:r>
              <a:rPr lang="it-IT" sz="2100" err="1"/>
              <a:t>Camuti</a:t>
            </a:r>
            <a:r>
              <a:rPr lang="it-IT" sz="2100"/>
              <a:t> </a:t>
            </a:r>
            <a:r>
              <a:rPr lang="it-IT" sz="2100" err="1"/>
              <a:t>Borani</a:t>
            </a:r>
            <a:endParaRPr lang="it-IT" sz="2100"/>
          </a:p>
          <a:p>
            <a:endParaRPr lang="it-IT"/>
          </a:p>
        </p:txBody>
      </p:sp>
      <p:cxnSp>
        <p:nvCxnSpPr>
          <p:cNvPr id="20" name="Straight Connector 19">
            <a:extLst>
              <a:ext uri="{FF2B5EF4-FFF2-40B4-BE49-F238E27FC236}">
                <a16:creationId xmlns:a16="http://schemas.microsoft.com/office/drawing/2014/main" id="{D2CC4060-6621-49EA-A90C-71567A9226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4122000"/>
            <a:ext cx="73800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958868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Funzione d’onda: completa o incompleta?</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0744" y="1530000"/>
                <a:ext cx="11293200" cy="4120168"/>
              </a:xfrm>
            </p:spPr>
            <p:txBody>
              <a:bodyPr>
                <a:noAutofit/>
              </a:bodyPr>
              <a:lstStyle/>
              <a:p>
                <a:r>
                  <a:rPr lang="it-IT" sz="2400">
                    <a:solidFill>
                      <a:schemeClr val="tx1"/>
                    </a:solidFill>
                  </a:rPr>
                  <a:t>Il procedimento viene ripetuto misurando sul primo sistema una seconda osservabile </a:t>
                </a:r>
                <a14:m>
                  <m:oMath xmlns:m="http://schemas.openxmlformats.org/officeDocument/2006/math">
                    <m:r>
                      <a:rPr lang="it-IT" sz="2400" i="1">
                        <a:solidFill>
                          <a:schemeClr val="tx1"/>
                        </a:solidFill>
                        <a:latin typeface="Cambria Math" panose="02040503050406030204" pitchFamily="18" charset="0"/>
                      </a:rPr>
                      <m:t>𝐵</m:t>
                    </m:r>
                  </m:oMath>
                </a14:m>
                <a:r>
                  <a:rPr lang="it-IT" sz="2400">
                    <a:solidFill>
                      <a:schemeClr val="tx1"/>
                    </a:solidFill>
                  </a:rPr>
                  <a:t>. In questo caso le autofunzioni di </a:t>
                </a:r>
                <a14:m>
                  <m:oMath xmlns:m="http://schemas.openxmlformats.org/officeDocument/2006/math">
                    <m:r>
                      <a:rPr lang="it-IT" sz="2400" i="1">
                        <a:solidFill>
                          <a:schemeClr val="tx1"/>
                        </a:solidFill>
                        <a:latin typeface="Cambria Math" panose="02040503050406030204" pitchFamily="18" charset="0"/>
                      </a:rPr>
                      <m:t>𝐵</m:t>
                    </m:r>
                  </m:oMath>
                </a14:m>
                <a:r>
                  <a:rPr lang="it-IT" sz="2400">
                    <a:solidFill>
                      <a:schemeClr val="tx1"/>
                    </a:solidFill>
                  </a:rPr>
                  <a:t> prese come base per la descrizione di </a:t>
                </a:r>
                <a14:m>
                  <m:oMath xmlns:m="http://schemas.openxmlformats.org/officeDocument/2006/math">
                    <m:sSub>
                      <m:sSubPr>
                        <m:ctrlPr>
                          <a:rPr lang="it-IT" sz="2400" i="1">
                            <a:solidFill>
                              <a:schemeClr val="tx1"/>
                            </a:solidFill>
                            <a:latin typeface="Cambria Math" panose="02040503050406030204" pitchFamily="18" charset="0"/>
                          </a:rPr>
                        </m:ctrlPr>
                      </m:sSubPr>
                      <m:e>
                        <m:r>
                          <a:rPr lang="it-IT" sz="2400" i="1">
                            <a:solidFill>
                              <a:schemeClr val="tx1"/>
                            </a:solidFill>
                            <a:latin typeface="Cambria Math" panose="02040503050406030204" pitchFamily="18" charset="0"/>
                          </a:rPr>
                          <m:t>𝜓</m:t>
                        </m:r>
                      </m:e>
                      <m:sub>
                        <m:r>
                          <a:rPr lang="it-IT" sz="2400" i="1">
                            <a:solidFill>
                              <a:schemeClr val="tx1"/>
                            </a:solidFill>
                            <a:latin typeface="Cambria Math" panose="02040503050406030204" pitchFamily="18" charset="0"/>
                          </a:rPr>
                          <m:t>𝑡𝑜𝑡</m:t>
                        </m:r>
                      </m:sub>
                    </m:sSub>
                  </m:oMath>
                </a14:m>
                <a:r>
                  <a:rPr lang="it-IT" sz="2400">
                    <a:solidFill>
                      <a:schemeClr val="tx1"/>
                    </a:solidFill>
                  </a:rPr>
                  <a:t> saranno diverse da quelle di </a:t>
                </a:r>
                <a14:m>
                  <m:oMath xmlns:m="http://schemas.openxmlformats.org/officeDocument/2006/math">
                    <m:r>
                      <a:rPr lang="it-IT" sz="2400" i="1">
                        <a:solidFill>
                          <a:schemeClr val="tx1"/>
                        </a:solidFill>
                        <a:latin typeface="Cambria Math" panose="02040503050406030204" pitchFamily="18" charset="0"/>
                      </a:rPr>
                      <m:t>𝐴</m:t>
                    </m:r>
                  </m:oMath>
                </a14:m>
                <a:r>
                  <a:rPr lang="it-IT" sz="2400">
                    <a:solidFill>
                      <a:schemeClr val="tx1"/>
                    </a:solidFill>
                  </a:rPr>
                  <a:t>, e saranno differenti anche i coefficienti:</a:t>
                </a:r>
              </a:p>
              <a:p>
                <a:pPr marL="1944" indent="0">
                  <a:buNone/>
                </a:pPr>
                <a14:m>
                  <m:oMathPara xmlns:m="http://schemas.openxmlformats.org/officeDocument/2006/math">
                    <m:oMathParaPr>
                      <m:jc m:val="centerGroup"/>
                    </m:oMathParaPr>
                    <m:oMath xmlns:m="http://schemas.openxmlformats.org/officeDocument/2006/math">
                      <m:sSub>
                        <m:sSubPr>
                          <m:ctrlPr>
                            <a:rPr lang="it-IT" sz="2400" i="1">
                              <a:solidFill>
                                <a:schemeClr val="tx1"/>
                              </a:solidFill>
                              <a:latin typeface="Cambria Math" panose="02040503050406030204" pitchFamily="18" charset="0"/>
                            </a:rPr>
                          </m:ctrlPr>
                        </m:sSubPr>
                        <m:e>
                          <m:r>
                            <a:rPr lang="it-IT" sz="2400" i="1">
                              <a:solidFill>
                                <a:schemeClr val="tx1"/>
                              </a:solidFill>
                              <a:latin typeface="Cambria Math" panose="02040503050406030204" pitchFamily="18" charset="0"/>
                            </a:rPr>
                            <m:t>𝜓</m:t>
                          </m:r>
                        </m:e>
                        <m:sub>
                          <m:r>
                            <a:rPr lang="it-IT" sz="2400" i="1">
                              <a:solidFill>
                                <a:schemeClr val="tx1"/>
                              </a:solidFill>
                              <a:latin typeface="Cambria Math" panose="02040503050406030204" pitchFamily="18" charset="0"/>
                            </a:rPr>
                            <m:t>𝑡𝑜𝑡</m:t>
                          </m:r>
                        </m:sub>
                      </m:sSub>
                      <m:d>
                        <m:dPr>
                          <m:ctrlPr>
                            <a:rPr lang="it-IT" sz="2400" i="1">
                              <a:solidFill>
                                <a:schemeClr val="tx1"/>
                              </a:solidFill>
                              <a:latin typeface="Cambria Math" panose="02040503050406030204" pitchFamily="18" charset="0"/>
                            </a:rPr>
                          </m:ctrlPr>
                        </m:dPr>
                        <m:e>
                          <m:sSub>
                            <m:sSubPr>
                              <m:ctrlPr>
                                <a:rPr lang="it-IT" sz="2400" i="1">
                                  <a:solidFill>
                                    <a:schemeClr val="tx1"/>
                                  </a:solidFill>
                                  <a:latin typeface="Cambria Math" panose="02040503050406030204" pitchFamily="18" charset="0"/>
                                </a:rPr>
                              </m:ctrlPr>
                            </m:sSubPr>
                            <m:e>
                              <m:r>
                                <a:rPr lang="it-IT" sz="2400" i="1">
                                  <a:solidFill>
                                    <a:schemeClr val="tx1"/>
                                  </a:solidFill>
                                  <a:latin typeface="Cambria Math" panose="02040503050406030204" pitchFamily="18" charset="0"/>
                                </a:rPr>
                                <m:t>𝑥</m:t>
                              </m:r>
                            </m:e>
                            <m:sub>
                              <m:r>
                                <a:rPr lang="it-IT" sz="2400" i="1">
                                  <a:solidFill>
                                    <a:schemeClr val="tx1"/>
                                  </a:solidFill>
                                  <a:latin typeface="Cambria Math" panose="02040503050406030204" pitchFamily="18" charset="0"/>
                                </a:rPr>
                                <m:t>1</m:t>
                              </m:r>
                            </m:sub>
                          </m:sSub>
                          <m:r>
                            <a:rPr lang="it-IT" sz="2400" i="1">
                              <a:solidFill>
                                <a:schemeClr val="tx1"/>
                              </a:solidFill>
                              <a:latin typeface="Cambria Math" panose="02040503050406030204" pitchFamily="18" charset="0"/>
                            </a:rPr>
                            <m:t>,</m:t>
                          </m:r>
                          <m:sSub>
                            <m:sSubPr>
                              <m:ctrlPr>
                                <a:rPr lang="it-IT" sz="2400" i="1">
                                  <a:solidFill>
                                    <a:schemeClr val="tx1"/>
                                  </a:solidFill>
                                  <a:latin typeface="Cambria Math" panose="02040503050406030204" pitchFamily="18" charset="0"/>
                                </a:rPr>
                              </m:ctrlPr>
                            </m:sSubPr>
                            <m:e>
                              <m:r>
                                <a:rPr lang="it-IT" sz="2400" i="1">
                                  <a:solidFill>
                                    <a:schemeClr val="tx1"/>
                                  </a:solidFill>
                                  <a:latin typeface="Cambria Math" panose="02040503050406030204" pitchFamily="18" charset="0"/>
                                </a:rPr>
                                <m:t>𝑥</m:t>
                              </m:r>
                            </m:e>
                            <m:sub>
                              <m:r>
                                <a:rPr lang="it-IT" sz="2400" i="1">
                                  <a:solidFill>
                                    <a:schemeClr val="tx1"/>
                                  </a:solidFill>
                                  <a:latin typeface="Cambria Math" panose="02040503050406030204" pitchFamily="18" charset="0"/>
                                </a:rPr>
                                <m:t>2</m:t>
                              </m:r>
                            </m:sub>
                          </m:sSub>
                        </m:e>
                      </m:d>
                      <m:r>
                        <a:rPr lang="it-IT" sz="2400" i="1">
                          <a:solidFill>
                            <a:schemeClr val="tx1"/>
                          </a:solidFill>
                          <a:latin typeface="Cambria Math" panose="02040503050406030204" pitchFamily="18" charset="0"/>
                        </a:rPr>
                        <m:t>=</m:t>
                      </m:r>
                      <m:nary>
                        <m:naryPr>
                          <m:chr m:val="∑"/>
                          <m:ctrlPr>
                            <a:rPr lang="it-IT" sz="2400" i="1">
                              <a:solidFill>
                                <a:schemeClr val="tx1"/>
                              </a:solidFill>
                              <a:latin typeface="Cambria Math" panose="02040503050406030204" pitchFamily="18" charset="0"/>
                            </a:rPr>
                          </m:ctrlPr>
                        </m:naryPr>
                        <m:sub>
                          <m:r>
                            <a:rPr lang="it-IT" sz="2400" i="1">
                              <a:solidFill>
                                <a:schemeClr val="tx1"/>
                              </a:solidFill>
                              <a:latin typeface="Cambria Math" panose="02040503050406030204" pitchFamily="18" charset="0"/>
                            </a:rPr>
                            <m:t>𝑛</m:t>
                          </m:r>
                          <m:r>
                            <a:rPr lang="it-IT" sz="2400" i="1">
                              <a:solidFill>
                                <a:schemeClr val="tx1"/>
                              </a:solidFill>
                              <a:latin typeface="Cambria Math" panose="02040503050406030204" pitchFamily="18" charset="0"/>
                            </a:rPr>
                            <m:t>=1</m:t>
                          </m:r>
                        </m:sub>
                        <m:sup>
                          <m:r>
                            <a:rPr lang="it-IT" sz="2400" i="1">
                              <a:solidFill>
                                <a:schemeClr val="tx1"/>
                              </a:solidFill>
                              <a:latin typeface="Cambria Math" panose="02040503050406030204" pitchFamily="18" charset="0"/>
                            </a:rPr>
                            <m:t>∞</m:t>
                          </m:r>
                        </m:sup>
                        <m:e>
                          <m:sSub>
                            <m:sSubPr>
                              <m:ctrlPr>
                                <a:rPr lang="it-IT" sz="2400" i="1">
                                  <a:solidFill>
                                    <a:schemeClr val="tx1"/>
                                  </a:solidFill>
                                  <a:latin typeface="Cambria Math" panose="02040503050406030204" pitchFamily="18" charset="0"/>
                                </a:rPr>
                              </m:ctrlPr>
                            </m:sSubPr>
                            <m:e>
                              <m:r>
                                <a:rPr lang="it-IT" sz="2400" i="1">
                                  <a:solidFill>
                                    <a:schemeClr val="tx1"/>
                                  </a:solidFill>
                                  <a:latin typeface="Cambria Math" panose="02040503050406030204" pitchFamily="18" charset="0"/>
                                </a:rPr>
                                <m:t>𝜙</m:t>
                              </m:r>
                            </m:e>
                            <m:sub>
                              <m:r>
                                <a:rPr lang="it-IT" sz="2400" i="1">
                                  <a:solidFill>
                                    <a:schemeClr val="tx1"/>
                                  </a:solidFill>
                                  <a:latin typeface="Cambria Math" panose="02040503050406030204" pitchFamily="18" charset="0"/>
                                </a:rPr>
                                <m:t>𝑛</m:t>
                              </m:r>
                            </m:sub>
                          </m:sSub>
                          <m:d>
                            <m:dPr>
                              <m:ctrlPr>
                                <a:rPr lang="it-IT" sz="2400" i="1">
                                  <a:solidFill>
                                    <a:schemeClr val="tx1"/>
                                  </a:solidFill>
                                  <a:latin typeface="Cambria Math" panose="02040503050406030204" pitchFamily="18" charset="0"/>
                                </a:rPr>
                              </m:ctrlPr>
                            </m:dPr>
                            <m:e>
                              <m:sSub>
                                <m:sSubPr>
                                  <m:ctrlPr>
                                    <a:rPr lang="it-IT" sz="2400" i="1">
                                      <a:solidFill>
                                        <a:schemeClr val="tx1"/>
                                      </a:solidFill>
                                      <a:latin typeface="Cambria Math" panose="02040503050406030204" pitchFamily="18" charset="0"/>
                                    </a:rPr>
                                  </m:ctrlPr>
                                </m:sSubPr>
                                <m:e>
                                  <m:r>
                                    <a:rPr lang="it-IT" sz="2400" i="1">
                                      <a:solidFill>
                                        <a:schemeClr val="tx1"/>
                                      </a:solidFill>
                                      <a:latin typeface="Cambria Math" panose="02040503050406030204" pitchFamily="18" charset="0"/>
                                    </a:rPr>
                                    <m:t>𝑥</m:t>
                                  </m:r>
                                </m:e>
                                <m:sub>
                                  <m:r>
                                    <a:rPr lang="it-IT" sz="2400" i="1">
                                      <a:solidFill>
                                        <a:schemeClr val="tx1"/>
                                      </a:solidFill>
                                      <a:latin typeface="Cambria Math" panose="02040503050406030204" pitchFamily="18" charset="0"/>
                                    </a:rPr>
                                    <m:t>2</m:t>
                                  </m:r>
                                </m:sub>
                              </m:sSub>
                            </m:e>
                          </m:d>
                          <m:sSub>
                            <m:sSubPr>
                              <m:ctrlPr>
                                <a:rPr lang="it-IT" sz="2400" i="1">
                                  <a:solidFill>
                                    <a:schemeClr val="tx1"/>
                                  </a:solidFill>
                                  <a:latin typeface="Cambria Math" panose="02040503050406030204" pitchFamily="18" charset="0"/>
                                </a:rPr>
                              </m:ctrlPr>
                            </m:sSubPr>
                            <m:e>
                              <m:r>
                                <a:rPr lang="it-IT" sz="2400" i="1">
                                  <a:solidFill>
                                    <a:schemeClr val="tx1"/>
                                  </a:solidFill>
                                  <a:latin typeface="Cambria Math" panose="02040503050406030204" pitchFamily="18" charset="0"/>
                                </a:rPr>
                                <m:t>𝑣</m:t>
                              </m:r>
                            </m:e>
                            <m:sub>
                              <m:r>
                                <a:rPr lang="it-IT" sz="2400" i="1">
                                  <a:solidFill>
                                    <a:schemeClr val="tx1"/>
                                  </a:solidFill>
                                  <a:latin typeface="Cambria Math" panose="02040503050406030204" pitchFamily="18" charset="0"/>
                                </a:rPr>
                                <m:t>𝑛</m:t>
                              </m:r>
                            </m:sub>
                          </m:sSub>
                          <m:r>
                            <a:rPr lang="it-IT" sz="2400" i="1">
                              <a:solidFill>
                                <a:schemeClr val="tx1"/>
                              </a:solidFill>
                              <a:latin typeface="Cambria Math" panose="02040503050406030204" pitchFamily="18" charset="0"/>
                            </a:rPr>
                            <m:t>(</m:t>
                          </m:r>
                          <m:sSub>
                            <m:sSubPr>
                              <m:ctrlPr>
                                <a:rPr lang="it-IT" sz="2400" i="1">
                                  <a:solidFill>
                                    <a:schemeClr val="tx1"/>
                                  </a:solidFill>
                                  <a:latin typeface="Cambria Math" panose="02040503050406030204" pitchFamily="18" charset="0"/>
                                </a:rPr>
                              </m:ctrlPr>
                            </m:sSubPr>
                            <m:e>
                              <m:r>
                                <a:rPr lang="it-IT" sz="2400" i="1">
                                  <a:solidFill>
                                    <a:schemeClr val="tx1"/>
                                  </a:solidFill>
                                  <a:latin typeface="Cambria Math" panose="02040503050406030204" pitchFamily="18" charset="0"/>
                                </a:rPr>
                                <m:t>𝑥</m:t>
                              </m:r>
                            </m:e>
                            <m:sub>
                              <m:r>
                                <a:rPr lang="it-IT" sz="2400" i="1">
                                  <a:solidFill>
                                    <a:schemeClr val="tx1"/>
                                  </a:solidFill>
                                  <a:latin typeface="Cambria Math" panose="02040503050406030204" pitchFamily="18" charset="0"/>
                                </a:rPr>
                                <m:t>1</m:t>
                              </m:r>
                            </m:sub>
                          </m:sSub>
                          <m:r>
                            <a:rPr lang="it-IT" sz="2400" i="1">
                              <a:solidFill>
                                <a:schemeClr val="tx1"/>
                              </a:solidFill>
                              <a:latin typeface="Cambria Math" panose="02040503050406030204" pitchFamily="18" charset="0"/>
                            </a:rPr>
                            <m:t>)</m:t>
                          </m:r>
                        </m:e>
                      </m:nary>
                    </m:oMath>
                  </m:oMathPara>
                </a14:m>
                <a:endParaRPr lang="it-IT" sz="2400">
                  <a:solidFill>
                    <a:schemeClr val="tx1"/>
                  </a:solidFill>
                </a:endParaRPr>
              </a:p>
              <a:p>
                <a:r>
                  <a:rPr lang="it-IT" sz="2400">
                    <a:solidFill>
                      <a:schemeClr val="tx1"/>
                    </a:solidFill>
                  </a:rPr>
                  <a:t>Nel caso la misura di </a:t>
                </a:r>
                <a14:m>
                  <m:oMath xmlns:m="http://schemas.openxmlformats.org/officeDocument/2006/math">
                    <m:r>
                      <a:rPr lang="it-IT" sz="2400" i="1">
                        <a:solidFill>
                          <a:schemeClr val="tx1"/>
                        </a:solidFill>
                        <a:latin typeface="Cambria Math" panose="02040503050406030204" pitchFamily="18" charset="0"/>
                      </a:rPr>
                      <m:t>𝐵</m:t>
                    </m:r>
                  </m:oMath>
                </a14:m>
                <a:r>
                  <a:rPr lang="it-IT" sz="2400">
                    <a:solidFill>
                      <a:schemeClr val="tx1"/>
                    </a:solidFill>
                  </a:rPr>
                  <a:t> restituisca l'autovalore </a:t>
                </a:r>
                <a14:m>
                  <m:oMath xmlns:m="http://schemas.openxmlformats.org/officeDocument/2006/math">
                    <m:sSub>
                      <m:sSubPr>
                        <m:ctrlPr>
                          <a:rPr lang="it-IT" sz="2400" i="1">
                            <a:solidFill>
                              <a:schemeClr val="tx1"/>
                            </a:solidFill>
                            <a:latin typeface="Cambria Math" panose="02040503050406030204" pitchFamily="18" charset="0"/>
                          </a:rPr>
                        </m:ctrlPr>
                      </m:sSubPr>
                      <m:e>
                        <m:r>
                          <a:rPr lang="it-IT" sz="2400" i="1">
                            <a:solidFill>
                              <a:schemeClr val="tx1"/>
                            </a:solidFill>
                            <a:latin typeface="Cambria Math" panose="02040503050406030204" pitchFamily="18" charset="0"/>
                          </a:rPr>
                          <m:t>𝑏</m:t>
                        </m:r>
                      </m:e>
                      <m:sub>
                        <m:r>
                          <a:rPr lang="it-IT" sz="2400" i="1">
                            <a:solidFill>
                              <a:schemeClr val="tx1"/>
                            </a:solidFill>
                            <a:latin typeface="Cambria Math" panose="02040503050406030204" pitchFamily="18" charset="0"/>
                          </a:rPr>
                          <m:t>𝑘</m:t>
                        </m:r>
                      </m:sub>
                    </m:sSub>
                  </m:oMath>
                </a14:m>
                <a:r>
                  <a:rPr lang="it-IT" sz="2400">
                    <a:solidFill>
                      <a:schemeClr val="tx1"/>
                    </a:solidFill>
                  </a:rPr>
                  <a:t>, il primo sistema si troverà in uno stato </a:t>
                </a:r>
                <a14:m>
                  <m:oMath xmlns:m="http://schemas.openxmlformats.org/officeDocument/2006/math">
                    <m:sSub>
                      <m:sSubPr>
                        <m:ctrlPr>
                          <a:rPr lang="it-IT" sz="2400" i="1">
                            <a:solidFill>
                              <a:schemeClr val="tx1"/>
                            </a:solidFill>
                            <a:latin typeface="Cambria Math" panose="02040503050406030204" pitchFamily="18" charset="0"/>
                          </a:rPr>
                        </m:ctrlPr>
                      </m:sSubPr>
                      <m:e>
                        <m:r>
                          <a:rPr lang="it-IT" sz="2400" i="1">
                            <a:solidFill>
                              <a:schemeClr val="tx1"/>
                            </a:solidFill>
                            <a:latin typeface="Cambria Math" panose="02040503050406030204" pitchFamily="18" charset="0"/>
                          </a:rPr>
                          <m:t>𝑣</m:t>
                        </m:r>
                      </m:e>
                      <m:sub>
                        <m:r>
                          <a:rPr lang="it-IT" sz="2400" i="1">
                            <a:solidFill>
                              <a:schemeClr val="tx1"/>
                            </a:solidFill>
                            <a:latin typeface="Cambria Math" panose="02040503050406030204" pitchFamily="18" charset="0"/>
                          </a:rPr>
                          <m:t>𝑘</m:t>
                        </m:r>
                      </m:sub>
                    </m:sSub>
                    <m:r>
                      <a:rPr lang="it-IT" sz="2400" i="1">
                        <a:solidFill>
                          <a:schemeClr val="tx1"/>
                        </a:solidFill>
                        <a:latin typeface="Cambria Math" panose="02040503050406030204" pitchFamily="18" charset="0"/>
                      </a:rPr>
                      <m:t>,</m:t>
                    </m:r>
                  </m:oMath>
                </a14:m>
                <a:r>
                  <a:rPr lang="it-IT" sz="2400">
                    <a:solidFill>
                      <a:schemeClr val="tx1"/>
                    </a:solidFill>
                  </a:rPr>
                  <a:t> mentre il secondo nello stato </a:t>
                </a:r>
                <a14:m>
                  <m:oMath xmlns:m="http://schemas.openxmlformats.org/officeDocument/2006/math">
                    <m:sSub>
                      <m:sSubPr>
                        <m:ctrlPr>
                          <a:rPr lang="it-IT" sz="2400" i="1">
                            <a:solidFill>
                              <a:schemeClr val="tx1"/>
                            </a:solidFill>
                            <a:latin typeface="Cambria Math" panose="02040503050406030204" pitchFamily="18" charset="0"/>
                          </a:rPr>
                        </m:ctrlPr>
                      </m:sSubPr>
                      <m:e>
                        <m:r>
                          <a:rPr lang="it-IT" sz="2400" i="1">
                            <a:solidFill>
                              <a:schemeClr val="tx1"/>
                            </a:solidFill>
                            <a:latin typeface="Cambria Math" panose="02040503050406030204" pitchFamily="18" charset="0"/>
                          </a:rPr>
                          <m:t>𝜙</m:t>
                        </m:r>
                      </m:e>
                      <m:sub>
                        <m:r>
                          <a:rPr lang="it-IT" sz="2400" i="1">
                            <a:solidFill>
                              <a:schemeClr val="tx1"/>
                            </a:solidFill>
                            <a:latin typeface="Cambria Math" panose="02040503050406030204" pitchFamily="18" charset="0"/>
                          </a:rPr>
                          <m:t>𝑘</m:t>
                        </m:r>
                      </m:sub>
                    </m:sSub>
                  </m:oMath>
                </a14:m>
                <a:r>
                  <a:rPr lang="it-IT" sz="2400">
                    <a:solidFill>
                      <a:schemeClr val="tx1"/>
                    </a:solidFill>
                  </a:rPr>
                  <a:t>.</a:t>
                </a:r>
              </a:p>
              <a:p>
                <a:pPr marL="1944" indent="0" algn="just">
                  <a:lnSpc>
                    <a:spcPct val="107000"/>
                  </a:lnSpc>
                  <a:spcAft>
                    <a:spcPts val="800"/>
                  </a:spcAft>
                  <a:buNone/>
                </a:pP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24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50744" y="1530000"/>
                <a:ext cx="11293200" cy="4120168"/>
              </a:xfrm>
              <a:blipFill>
                <a:blip r:embed="rId2"/>
                <a:stretch>
                  <a:fillRect l="-1673" t="-1479"/>
                </a:stretch>
              </a:blipFill>
            </p:spPr>
            <p:txBody>
              <a:bodyPr/>
              <a:lstStyle/>
              <a:p>
                <a:r>
                  <a:rPr lang="en-US">
                    <a:noFill/>
                  </a:rPr>
                  <a:t> </a:t>
                </a:r>
              </a:p>
            </p:txBody>
          </p:sp>
        </mc:Fallback>
      </mc:AlternateContent>
    </p:spTree>
    <p:extLst>
      <p:ext uri="{BB962C8B-B14F-4D97-AF65-F5344CB8AC3E}">
        <p14:creationId xmlns:p14="http://schemas.microsoft.com/office/powerpoint/2010/main" val="33185584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Funzione d’onda: completa o incompleta?</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0744" y="153000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Ciò che risulta controintuitivo è che la misura di una diversa quantità sul sistema 1 influenzi lo stato in cui si trova il sistema 2, nonostante i due abbiano smesso di interagire ad un istante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𝑡</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precedente al tempo in cui viene valutata l’osservabile.</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Si riescono, infatti, ad associare due diverse funzioni d'onda alla stessa realtà, ovvero al secondo sistema. Per concludere che </a:t>
                </a:r>
                <a14:m>
                  <m:oMath xmlns:m="http://schemas.openxmlformats.org/officeDocument/2006/math">
                    <m:sSub>
                      <m:sSubPr>
                        <m:ctrlPr>
                          <a:rPr lang="it-IT" sz="2400" i="1">
                            <a:solidFill>
                              <a:schemeClr val="tx1"/>
                            </a:solidFill>
                            <a:effectLst/>
                            <a:latin typeface="Cambria Math" panose="020405030504060302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𝑘</m:t>
                        </m:r>
                      </m:sub>
                    </m:sSub>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e </a:t>
                </a:r>
                <a14:m>
                  <m:oMath xmlns:m="http://schemas.openxmlformats.org/officeDocument/2006/math">
                    <m:sSub>
                      <m:sSubPr>
                        <m:ctrlPr>
                          <a:rPr lang="it-IT" sz="2400" i="1">
                            <a:solidFill>
                              <a:schemeClr val="tx1"/>
                            </a:solidFill>
                            <a:effectLst/>
                            <a:latin typeface="Cambria Math" panose="020405030504060302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𝜑</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𝑘</m:t>
                        </m:r>
                      </m:sub>
                    </m:sSub>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sono autofunzioni di operatori non commutanti ci si serve di un esempio, ancora una volta riguardante gli operatori momento e posizione delle due particelle 1 e 2 che corrispondono ai due sistemi.</a:t>
                </a: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La funzione d’onda totale è del tipo:</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naryPr>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ub>
                        <m: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up>
                        <m:e>
                          <m:sSup>
                            <m:sSup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𝑒</m:t>
                              </m:r>
                            </m:e>
                            <m:sup>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𝜋</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𝑖</m:t>
                                  </m:r>
                                </m:num>
                                <m:den>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h</m:t>
                                  </m:r>
                                </m:den>
                              </m:f>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𝑝</m:t>
                              </m:r>
                            </m:sup>
                          </m:s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𝑑𝑝</m:t>
                          </m:r>
                        </m:e>
                      </m:nary>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24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50744" y="1530000"/>
                <a:ext cx="11293200" cy="4120168"/>
              </a:xfrm>
              <a:blipFill>
                <a:blip r:embed="rId2"/>
                <a:stretch>
                  <a:fillRect l="-1673" t="-2367" r="-1187" b="-11834"/>
                </a:stretch>
              </a:blipFill>
            </p:spPr>
            <p:txBody>
              <a:bodyPr/>
              <a:lstStyle/>
              <a:p>
                <a:r>
                  <a:rPr lang="en-US">
                    <a:noFill/>
                  </a:rPr>
                  <a:t> </a:t>
                </a:r>
              </a:p>
            </p:txBody>
          </p:sp>
        </mc:Fallback>
      </mc:AlternateContent>
    </p:spTree>
    <p:extLst>
      <p:ext uri="{BB962C8B-B14F-4D97-AF65-F5344CB8AC3E}">
        <p14:creationId xmlns:p14="http://schemas.microsoft.com/office/powerpoint/2010/main" val="10040554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Funzione d’onda: completa o incompleta?</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0744" y="153000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Si misura il momento della prima particella, che ha autovalore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𝑝</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ed autofunzione:</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𝑢</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𝑒</m:t>
                          </m:r>
                        </m:e>
                        <m:sup>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𝜋</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𝑖</m:t>
                              </m:r>
                            </m:num>
                            <m:den>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h</m:t>
                              </m:r>
                            </m:den>
                          </m:f>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𝑝</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sup>
                      </m:sSup>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Basandosi sulla forma della </a:t>
                </a:r>
                <a14:m>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𝑡𝑜𝑡</m:t>
                        </m:r>
                      </m:sub>
                    </m:sSub>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si ricava la funzione d'onda del sistema 2:</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𝑒</m:t>
                          </m:r>
                        </m:e>
                        <m:sup>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𝜋</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𝑖</m:t>
                              </m:r>
                            </m:num>
                            <m:den>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h</m:t>
                              </m:r>
                            </m:den>
                          </m:f>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𝑝</m:t>
                          </m:r>
                        </m:sup>
                      </m:sSup>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che non è altro che l'autofunzione dell'operatore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h</m:t>
                        </m:r>
                      </m:num>
                      <m:den>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𝜋</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𝑖</m:t>
                        </m:r>
                      </m:den>
                    </m:f>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𝑑</m:t>
                        </m:r>
                      </m:num>
                      <m:den>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𝑑</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den>
                    </m:f>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corrispondente all’autovalore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𝑝</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nel secondo sistema. In questo modo si individua un operatore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di cui lo stato del secondo sistema è autofunzione.</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24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50744" y="1530000"/>
                <a:ext cx="11293200" cy="4120168"/>
              </a:xfrm>
              <a:blipFill>
                <a:blip r:embed="rId2"/>
                <a:stretch>
                  <a:fillRect l="-1673" t="-2367" r="-809" b="-1183"/>
                </a:stretch>
              </a:blipFill>
            </p:spPr>
            <p:txBody>
              <a:bodyPr/>
              <a:lstStyle/>
              <a:p>
                <a:r>
                  <a:rPr lang="en-US">
                    <a:noFill/>
                  </a:rPr>
                  <a:t> </a:t>
                </a:r>
              </a:p>
            </p:txBody>
          </p:sp>
        </mc:Fallback>
      </mc:AlternateContent>
    </p:spTree>
    <p:extLst>
      <p:ext uri="{BB962C8B-B14F-4D97-AF65-F5344CB8AC3E}">
        <p14:creationId xmlns:p14="http://schemas.microsoft.com/office/powerpoint/2010/main" val="203984387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Funzione d’onda: completa o incompleta?</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0744" y="153000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Allo stesso modo si procede individuando prima l'autofunzione dell'operatore posizione nel primo sistema e successivamente lo stato del secondo sistema deducendolo dalla funzione d'onda totale. Questo risulta essere:</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𝜙</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naryPr>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ub>
                        <m: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up>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h</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𝛿</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𝑑𝑝</m:t>
                          </m:r>
                        </m:e>
                      </m:nary>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che è autovalore dell'operatore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𝑄</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definito come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𝑄</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Si sono quindi associati alle due funzioni d'onda del secondo sistema due operatori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𝑄</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di cui si riesce a calcolare il commutatore che risulta diverso da 0.</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24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50744" y="1530000"/>
                <a:ext cx="11293200" cy="4120168"/>
              </a:xfrm>
              <a:blipFill>
                <a:blip r:embed="rId2"/>
                <a:stretch>
                  <a:fillRect l="-1673" t="-2367" r="-1079"/>
                </a:stretch>
              </a:blipFill>
            </p:spPr>
            <p:txBody>
              <a:bodyPr/>
              <a:lstStyle/>
              <a:p>
                <a:r>
                  <a:rPr lang="en-US">
                    <a:noFill/>
                  </a:rPr>
                  <a:t> </a:t>
                </a:r>
              </a:p>
            </p:txBody>
          </p:sp>
        </mc:Fallback>
      </mc:AlternateContent>
    </p:spTree>
    <p:extLst>
      <p:ext uri="{BB962C8B-B14F-4D97-AF65-F5344CB8AC3E}">
        <p14:creationId xmlns:p14="http://schemas.microsoft.com/office/powerpoint/2010/main" val="143832677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Funzione d’onda: completa o incompleta?</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0744" y="1530000"/>
                <a:ext cx="11293200" cy="4120168"/>
              </a:xfrm>
            </p:spPr>
            <p:txBody>
              <a:bodyPr>
                <a:noAutofit/>
              </a:bodyPr>
              <a:lstStyle/>
              <a:p>
                <a:r>
                  <a:rPr lang="it-IT" sz="2400">
                    <a:solidFill>
                      <a:schemeClr val="tx1"/>
                    </a:solidFill>
                  </a:rPr>
                  <a:t>Misurando gli operatori momento o posizione sul primo sistema, si riescono quindi ad ottenere immediatamente la misura di </a:t>
                </a:r>
                <a14:m>
                  <m:oMath xmlns:m="http://schemas.openxmlformats.org/officeDocument/2006/math">
                    <m:r>
                      <a:rPr lang="it-IT" sz="2400" i="1">
                        <a:solidFill>
                          <a:schemeClr val="tx1"/>
                        </a:solidFill>
                        <a:latin typeface="Cambria Math" panose="02040503050406030204" pitchFamily="18" charset="0"/>
                      </a:rPr>
                      <m:t>𝑃</m:t>
                    </m:r>
                  </m:oMath>
                </a14:m>
                <a:r>
                  <a:rPr lang="it-IT" sz="2400">
                    <a:solidFill>
                      <a:schemeClr val="tx1"/>
                    </a:solidFill>
                  </a:rPr>
                  <a:t>, o in alternativa di </a:t>
                </a:r>
                <a14:m>
                  <m:oMath xmlns:m="http://schemas.openxmlformats.org/officeDocument/2006/math">
                    <m:r>
                      <a:rPr lang="it-IT" sz="2400" i="1">
                        <a:solidFill>
                          <a:schemeClr val="tx1"/>
                        </a:solidFill>
                        <a:latin typeface="Cambria Math" panose="02040503050406030204" pitchFamily="18" charset="0"/>
                      </a:rPr>
                      <m:t>𝑄</m:t>
                    </m:r>
                  </m:oMath>
                </a14:m>
                <a:r>
                  <a:rPr lang="it-IT" sz="2400">
                    <a:solidFill>
                      <a:schemeClr val="tx1"/>
                    </a:solidFill>
                  </a:rPr>
                  <a:t> sul secondo. Le due grandezze non sono mai quantificabili nello stesso momento, </a:t>
                </a:r>
                <a:r>
                  <a:rPr lang="it-IT" sz="2400" err="1">
                    <a:solidFill>
                      <a:schemeClr val="tx1"/>
                    </a:solidFill>
                  </a:rPr>
                  <a:t>perchè</a:t>
                </a:r>
                <a:r>
                  <a:rPr lang="it-IT" sz="2400">
                    <a:solidFill>
                      <a:schemeClr val="tx1"/>
                    </a:solidFill>
                  </a:rPr>
                  <a:t> non essendo possibile misurare insieme momento e posizione sul primo sistema non sarà possibile misurare </a:t>
                </a:r>
                <a14:m>
                  <m:oMath xmlns:m="http://schemas.openxmlformats.org/officeDocument/2006/math">
                    <m:r>
                      <a:rPr lang="it-IT" sz="2400" i="1">
                        <a:solidFill>
                          <a:schemeClr val="tx1"/>
                        </a:solidFill>
                        <a:latin typeface="Cambria Math" panose="02040503050406030204" pitchFamily="18" charset="0"/>
                      </a:rPr>
                      <m:t>𝑃</m:t>
                    </m:r>
                  </m:oMath>
                </a14:m>
                <a:r>
                  <a:rPr lang="it-IT" sz="2400">
                    <a:solidFill>
                      <a:schemeClr val="tx1"/>
                    </a:solidFill>
                  </a:rPr>
                  <a:t> e </a:t>
                </a:r>
                <a14:m>
                  <m:oMath xmlns:m="http://schemas.openxmlformats.org/officeDocument/2006/math">
                    <m:r>
                      <a:rPr lang="it-IT" sz="2400" i="1">
                        <a:solidFill>
                          <a:schemeClr val="tx1"/>
                        </a:solidFill>
                        <a:latin typeface="Cambria Math" panose="02040503050406030204" pitchFamily="18" charset="0"/>
                      </a:rPr>
                      <m:t>𝑄</m:t>
                    </m:r>
                  </m:oMath>
                </a14:m>
                <a:r>
                  <a:rPr lang="it-IT" sz="2400">
                    <a:solidFill>
                      <a:schemeClr val="tx1"/>
                    </a:solidFill>
                  </a:rPr>
                  <a:t> sul secondo. </a:t>
                </a:r>
              </a:p>
              <a:p>
                <a:r>
                  <a:rPr lang="it-IT" sz="2400">
                    <a:solidFill>
                      <a:schemeClr val="tx1"/>
                    </a:solidFill>
                  </a:rPr>
                  <a:t>Resta comunque il fatto che le autofunzioni di </a:t>
                </a:r>
                <a14:m>
                  <m:oMath xmlns:m="http://schemas.openxmlformats.org/officeDocument/2006/math">
                    <m:r>
                      <a:rPr lang="it-IT" sz="2400" i="1">
                        <a:solidFill>
                          <a:schemeClr val="tx1"/>
                        </a:solidFill>
                        <a:latin typeface="Cambria Math" panose="02040503050406030204" pitchFamily="18" charset="0"/>
                      </a:rPr>
                      <m:t>𝑃</m:t>
                    </m:r>
                  </m:oMath>
                </a14:m>
                <a:r>
                  <a:rPr lang="it-IT" sz="2400">
                    <a:solidFill>
                      <a:schemeClr val="tx1"/>
                    </a:solidFill>
                  </a:rPr>
                  <a:t> e </a:t>
                </a:r>
                <a14:m>
                  <m:oMath xmlns:m="http://schemas.openxmlformats.org/officeDocument/2006/math">
                    <m:r>
                      <a:rPr lang="it-IT" sz="2400" i="1">
                        <a:solidFill>
                          <a:schemeClr val="tx1"/>
                        </a:solidFill>
                        <a:latin typeface="Cambria Math" panose="02040503050406030204" pitchFamily="18" charset="0"/>
                      </a:rPr>
                      <m:t>𝑄</m:t>
                    </m:r>
                  </m:oMath>
                </a14:m>
                <a:r>
                  <a:rPr lang="it-IT" sz="2400">
                    <a:solidFill>
                      <a:schemeClr val="tx1"/>
                    </a:solidFill>
                  </a:rPr>
                  <a:t> appartengono alla stessa realtà, </a:t>
                </a:r>
                <a:r>
                  <a:rPr lang="it-IT" sz="2400" err="1">
                    <a:solidFill>
                      <a:schemeClr val="tx1"/>
                    </a:solidFill>
                  </a:rPr>
                  <a:t>perchè</a:t>
                </a:r>
                <a:r>
                  <a:rPr lang="it-IT" sz="2400">
                    <a:solidFill>
                      <a:schemeClr val="tx1"/>
                    </a:solidFill>
                  </a:rPr>
                  <a:t> prendendo come definizione di elemento di realtà un operatore che ha per autofunzione lo stato in cui si trova il sistema entrambi rispettano questa condizione.</a:t>
                </a:r>
              </a:p>
              <a:p>
                <a:pPr marL="1944" indent="0" algn="just">
                  <a:lnSpc>
                    <a:spcPct val="107000"/>
                  </a:lnSpc>
                  <a:spcAft>
                    <a:spcPts val="800"/>
                  </a:spcAft>
                  <a:buNone/>
                </a:pPr>
                <a:endPar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24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50744" y="1530000"/>
                <a:ext cx="11293200" cy="4120168"/>
              </a:xfrm>
              <a:blipFill>
                <a:blip r:embed="rId2"/>
                <a:stretch>
                  <a:fillRect l="-1673" t="-1479"/>
                </a:stretch>
              </a:blipFill>
            </p:spPr>
            <p:txBody>
              <a:bodyPr/>
              <a:lstStyle/>
              <a:p>
                <a:r>
                  <a:rPr lang="en-US">
                    <a:noFill/>
                  </a:rPr>
                  <a:t> </a:t>
                </a:r>
              </a:p>
            </p:txBody>
          </p:sp>
        </mc:Fallback>
      </mc:AlternateContent>
    </p:spTree>
    <p:extLst>
      <p:ext uri="{BB962C8B-B14F-4D97-AF65-F5344CB8AC3E}">
        <p14:creationId xmlns:p14="http://schemas.microsoft.com/office/powerpoint/2010/main" val="232997102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Funzione d’onda: completa o incompleta?</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0744" y="1264529"/>
                <a:ext cx="11293200" cy="4120168"/>
              </a:xfrm>
            </p:spPr>
            <p:txBody>
              <a:bodyPr>
                <a:noAutofit/>
              </a:bodyPr>
              <a:lstStyle/>
              <a:p>
                <a:r>
                  <a:rPr lang="it-IT" sz="2400">
                    <a:solidFill>
                      <a:schemeClr val="tx1"/>
                    </a:solidFill>
                  </a:rPr>
                  <a:t>Si arriva dunque ad una contraddizione: due quantità fisiche </a:t>
                </a:r>
                <a14:m>
                  <m:oMath xmlns:m="http://schemas.openxmlformats.org/officeDocument/2006/math">
                    <m:r>
                      <a:rPr lang="it-IT" sz="2400" i="1">
                        <a:solidFill>
                          <a:schemeClr val="tx1"/>
                        </a:solidFill>
                        <a:latin typeface="Cambria Math" panose="02040503050406030204" pitchFamily="18" charset="0"/>
                      </a:rPr>
                      <m:t>𝑃</m:t>
                    </m:r>
                  </m:oMath>
                </a14:m>
                <a:r>
                  <a:rPr lang="it-IT" sz="2400">
                    <a:solidFill>
                      <a:schemeClr val="tx1"/>
                    </a:solidFill>
                  </a:rPr>
                  <a:t> e </a:t>
                </a:r>
                <a14:m>
                  <m:oMath xmlns:m="http://schemas.openxmlformats.org/officeDocument/2006/math">
                    <m:r>
                      <a:rPr lang="it-IT" sz="2400" i="1">
                        <a:solidFill>
                          <a:schemeClr val="tx1"/>
                        </a:solidFill>
                        <a:latin typeface="Cambria Math" panose="02040503050406030204" pitchFamily="18" charset="0"/>
                      </a:rPr>
                      <m:t>𝑄</m:t>
                    </m:r>
                  </m:oMath>
                </a14:m>
                <a:r>
                  <a:rPr lang="it-IT" sz="2400">
                    <a:solidFill>
                      <a:schemeClr val="tx1"/>
                    </a:solidFill>
                  </a:rPr>
                  <a:t> hanno una realtà simultanea nonostante gli operatori non commutino. Questo porta a concludere che l'ipotesi iniziale sia falsa, ovvero che la funzione d'onda non riesca a dare una descrizione completa della realtà, anche variando la definizione che si da di realtà simultanea. Se si considerano, infatti, due quantità che appartengono alla stessa realtà come quantità che possono essere misurate </a:t>
                </a:r>
                <a:r>
                  <a:rPr lang="it-IT" sz="2400" b="1">
                    <a:solidFill>
                      <a:schemeClr val="tx1"/>
                    </a:solidFill>
                  </a:rPr>
                  <a:t>contemporaneamente</a:t>
                </a:r>
                <a:r>
                  <a:rPr lang="it-IT" sz="2400">
                    <a:solidFill>
                      <a:schemeClr val="tx1"/>
                    </a:solidFill>
                  </a:rPr>
                  <a:t>, </a:t>
                </a:r>
                <a14:m>
                  <m:oMath xmlns:m="http://schemas.openxmlformats.org/officeDocument/2006/math">
                    <m:r>
                      <a:rPr lang="it-IT" sz="2400" i="1">
                        <a:solidFill>
                          <a:schemeClr val="tx1"/>
                        </a:solidFill>
                        <a:latin typeface="Cambria Math" panose="02040503050406030204" pitchFamily="18" charset="0"/>
                      </a:rPr>
                      <m:t>𝑃</m:t>
                    </m:r>
                  </m:oMath>
                </a14:m>
                <a:r>
                  <a:rPr lang="it-IT" sz="2400">
                    <a:solidFill>
                      <a:schemeClr val="tx1"/>
                    </a:solidFill>
                  </a:rPr>
                  <a:t> e </a:t>
                </a:r>
                <a14:m>
                  <m:oMath xmlns:m="http://schemas.openxmlformats.org/officeDocument/2006/math">
                    <m:r>
                      <a:rPr lang="it-IT" sz="2400" i="1">
                        <a:solidFill>
                          <a:schemeClr val="tx1"/>
                        </a:solidFill>
                        <a:latin typeface="Cambria Math" panose="02040503050406030204" pitchFamily="18" charset="0"/>
                      </a:rPr>
                      <m:t>𝑄</m:t>
                    </m:r>
                  </m:oMath>
                </a14:m>
                <a:r>
                  <a:rPr lang="it-IT" sz="2400">
                    <a:solidFill>
                      <a:schemeClr val="tx1"/>
                    </a:solidFill>
                  </a:rPr>
                  <a:t> non rientrano più nella definizione. </a:t>
                </a:r>
              </a:p>
              <a:p>
                <a:r>
                  <a:rPr lang="it-IT" sz="2400">
                    <a:solidFill>
                      <a:schemeClr val="tx1"/>
                    </a:solidFill>
                  </a:rPr>
                  <a:t> É però da ricordare che il valore di </a:t>
                </a:r>
                <a14:m>
                  <m:oMath xmlns:m="http://schemas.openxmlformats.org/officeDocument/2006/math">
                    <m:r>
                      <a:rPr lang="it-IT" sz="2400" i="1">
                        <a:solidFill>
                          <a:schemeClr val="tx1"/>
                        </a:solidFill>
                        <a:latin typeface="Cambria Math" panose="02040503050406030204" pitchFamily="18" charset="0"/>
                      </a:rPr>
                      <m:t>𝑃</m:t>
                    </m:r>
                  </m:oMath>
                </a14:m>
                <a:r>
                  <a:rPr lang="it-IT" sz="2400">
                    <a:solidFill>
                      <a:schemeClr val="tx1"/>
                    </a:solidFill>
                  </a:rPr>
                  <a:t> e </a:t>
                </a:r>
                <a14:m>
                  <m:oMath xmlns:m="http://schemas.openxmlformats.org/officeDocument/2006/math">
                    <m:r>
                      <a:rPr lang="it-IT" sz="2400" i="1">
                        <a:solidFill>
                          <a:schemeClr val="tx1"/>
                        </a:solidFill>
                        <a:latin typeface="Cambria Math" panose="02040503050406030204" pitchFamily="18" charset="0"/>
                      </a:rPr>
                      <m:t>𝑄</m:t>
                    </m:r>
                  </m:oMath>
                </a14:m>
                <a:r>
                  <a:rPr lang="it-IT" sz="2400">
                    <a:solidFill>
                      <a:schemeClr val="tx1"/>
                    </a:solidFill>
                  </a:rPr>
                  <a:t> è ricavato da misure effettuate sul primo sistema, che ha smesso al tempo </a:t>
                </a:r>
                <a14:m>
                  <m:oMath xmlns:m="http://schemas.openxmlformats.org/officeDocument/2006/math">
                    <m:r>
                      <a:rPr lang="it-IT" sz="2400" i="1">
                        <a:solidFill>
                          <a:schemeClr val="tx1"/>
                        </a:solidFill>
                        <a:latin typeface="Cambria Math" panose="02040503050406030204" pitchFamily="18" charset="0"/>
                      </a:rPr>
                      <m:t>𝑡</m:t>
                    </m:r>
                  </m:oMath>
                </a14:m>
                <a:r>
                  <a:rPr lang="it-IT" sz="2400">
                    <a:solidFill>
                      <a:schemeClr val="tx1"/>
                    </a:solidFill>
                  </a:rPr>
                  <a:t> di interagire con il secondo. Dire che le due quantità non possono avere realtà simultanea sarebbe far dipendere la realtà di queste da una misura eseguita su un sistema che non influenza più quello a cui si riferiscono. Questo non è permesso da alcuna definizione di realtà.</a:t>
                </a:r>
              </a:p>
              <a:p>
                <a:pPr marL="1944" indent="0" algn="just">
                  <a:lnSpc>
                    <a:spcPct val="107000"/>
                  </a:lnSpc>
                  <a:spcAft>
                    <a:spcPts val="800"/>
                  </a:spcAft>
                  <a:buNone/>
                </a:pPr>
                <a:endPar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24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50744" y="1264529"/>
                <a:ext cx="11293200" cy="4120168"/>
              </a:xfrm>
              <a:blipFill>
                <a:blip r:embed="rId3"/>
                <a:stretch>
                  <a:fillRect l="-1673" t="-1331" r="-1295" b="-34763"/>
                </a:stretch>
              </a:blipFill>
            </p:spPr>
            <p:txBody>
              <a:bodyPr/>
              <a:lstStyle/>
              <a:p>
                <a:r>
                  <a:rPr lang="en-US">
                    <a:noFill/>
                  </a:rPr>
                  <a:t> </a:t>
                </a:r>
              </a:p>
            </p:txBody>
          </p:sp>
        </mc:Fallback>
      </mc:AlternateContent>
    </p:spTree>
    <p:extLst>
      <p:ext uri="{BB962C8B-B14F-4D97-AF65-F5344CB8AC3E}">
        <p14:creationId xmlns:p14="http://schemas.microsoft.com/office/powerpoint/2010/main" val="321992130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37302-6E4D-05CB-F321-544705C0D615}"/>
              </a:ext>
            </a:extLst>
          </p:cNvPr>
          <p:cNvSpPr>
            <a:spLocks noGrp="1"/>
          </p:cNvSpPr>
          <p:nvPr>
            <p:ph type="title"/>
          </p:nvPr>
        </p:nvSpPr>
        <p:spPr/>
        <p:txBody>
          <a:bodyPr/>
          <a:lstStyle/>
          <a:p>
            <a:r>
              <a:rPr lang="it-IT" i="0"/>
              <a:t>La fisica post-EPR</a:t>
            </a:r>
          </a:p>
        </p:txBody>
      </p:sp>
    </p:spTree>
    <p:extLst>
      <p:ext uri="{BB962C8B-B14F-4D97-AF65-F5344CB8AC3E}">
        <p14:creationId xmlns:p14="http://schemas.microsoft.com/office/powerpoint/2010/main" val="260356087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Bohm e </a:t>
            </a:r>
            <a:r>
              <a:rPr lang="it-IT" sz="5400" i="0" err="1"/>
              <a:t>Aharonov</a:t>
            </a:r>
            <a:r>
              <a:rPr lang="it-IT" sz="5400" i="0"/>
              <a:t>: dall’astrazione al laboratorio</a:t>
            </a:r>
          </a:p>
        </p:txBody>
      </p:sp>
      <p:pic>
        <p:nvPicPr>
          <p:cNvPr id="12292" name="Picture 4" descr="Yakir Aharonov, Quantum Group, Tel-Aviv University">
            <a:extLst>
              <a:ext uri="{FF2B5EF4-FFF2-40B4-BE49-F238E27FC236}">
                <a16:creationId xmlns:a16="http://schemas.microsoft.com/office/drawing/2014/main" id="{B4FE4A13-789D-10CF-82E3-41B62A695E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4085" y="2177184"/>
            <a:ext cx="2570595" cy="35163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294" name="Picture 6">
            <a:extLst>
              <a:ext uri="{FF2B5EF4-FFF2-40B4-BE49-F238E27FC236}">
                <a16:creationId xmlns:a16="http://schemas.microsoft.com/office/drawing/2014/main" id="{AF0DC7D7-E38B-330C-5F85-FDB5CA07DE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177184"/>
            <a:ext cx="2380319" cy="35163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549500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Bohm e </a:t>
            </a:r>
            <a:r>
              <a:rPr lang="it-IT" sz="5400" i="0" err="1"/>
              <a:t>Aharonov</a:t>
            </a:r>
            <a:r>
              <a:rPr lang="it-IT" sz="5400" i="0"/>
              <a:t>: dall’astrazione al laboratorio</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6840" y="210096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L'esperimento mentale presentato da Einstein,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Podolsky</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e Rosen trova il suo primo riscontro in laboratorio grazie agli scienziati David Bohm e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Yakir</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Aharonov</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t>
            </a: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Nel 1957, i due pubblicano su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Physical</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Review un trattato in cui si analizza un esperimento concettualmente analogo a quello proposto da EPR, ma che porta gli esempi pratico dello studio dello spin di una coppia di elettroni e della direzione polarizzazione di una coppia di fotoni.</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5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6600">
              <a:solidFill>
                <a:schemeClr val="tx1"/>
              </a:solidFill>
            </a:endParaRPr>
          </a:p>
        </p:txBody>
      </p:sp>
    </p:spTree>
    <p:extLst>
      <p:ext uri="{BB962C8B-B14F-4D97-AF65-F5344CB8AC3E}">
        <p14:creationId xmlns:p14="http://schemas.microsoft.com/office/powerpoint/2010/main" val="109486166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Bohm e </a:t>
            </a:r>
            <a:r>
              <a:rPr lang="it-IT" sz="5400" i="0" err="1"/>
              <a:t>Aharonov</a:t>
            </a:r>
            <a:r>
              <a:rPr lang="it-IT" sz="5400" i="0"/>
              <a:t>: dall’astrazione al laboratorio</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6840" y="210096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Gli autori iniziano descrivendo un sistema composto da due elettroni, in particolare una molecola formata da due atomi, che si trova in una situazione di singoletto </a:t>
                </a:r>
                <a14:m>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𝑆</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𝑡𝑜𝑡</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Quest'ultimo è una composizione lineare di due stati: il primo, in cui la particella 1 ha spin orientato in direzione positiva e la 2 in direzione negativa e il secondo in cui la situazione è invertita, moltiplicati per una costante di normalizzazione:</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num>
                        <m:den>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den>
                      </m:f>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ub>
                          </m:sSub>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e>
                          </m:d>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ub>
                          </m:sSub>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ub>
                          </m:sSub>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e>
                          </m:d>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ub>
                          </m:sSub>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d>
                        </m:e>
                      </m:d>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66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80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56840" y="2100960"/>
                <a:ext cx="11293200" cy="4120168"/>
              </a:xfrm>
              <a:blipFill>
                <a:blip r:embed="rId2"/>
                <a:stretch>
                  <a:fillRect l="-1673" t="-2367" r="-809"/>
                </a:stretch>
              </a:blipFill>
            </p:spPr>
            <p:txBody>
              <a:bodyPr/>
              <a:lstStyle/>
              <a:p>
                <a:r>
                  <a:rPr lang="en-US">
                    <a:noFill/>
                  </a:rPr>
                  <a:t> </a:t>
                </a:r>
              </a:p>
            </p:txBody>
          </p:sp>
        </mc:Fallback>
      </mc:AlternateContent>
    </p:spTree>
    <p:extLst>
      <p:ext uri="{BB962C8B-B14F-4D97-AF65-F5344CB8AC3E}">
        <p14:creationId xmlns:p14="http://schemas.microsoft.com/office/powerpoint/2010/main" val="315691745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37302-6E4D-05CB-F321-544705C0D615}"/>
              </a:ext>
            </a:extLst>
          </p:cNvPr>
          <p:cNvSpPr>
            <a:spLocks noGrp="1"/>
          </p:cNvSpPr>
          <p:nvPr>
            <p:ph type="title"/>
          </p:nvPr>
        </p:nvSpPr>
        <p:spPr/>
        <p:txBody>
          <a:bodyPr/>
          <a:lstStyle/>
          <a:p>
            <a:r>
              <a:rPr lang="it-IT" i="0"/>
              <a:t>Il trattato EPR</a:t>
            </a:r>
          </a:p>
        </p:txBody>
      </p:sp>
    </p:spTree>
    <p:extLst>
      <p:ext uri="{BB962C8B-B14F-4D97-AF65-F5344CB8AC3E}">
        <p14:creationId xmlns:p14="http://schemas.microsoft.com/office/powerpoint/2010/main" val="291077865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Bohm e </a:t>
            </a:r>
            <a:r>
              <a:rPr lang="it-IT" sz="5400" i="0" err="1"/>
              <a:t>Aharonov</a:t>
            </a:r>
            <a:r>
              <a:rPr lang="it-IT" sz="5400" i="0"/>
              <a:t>: dall’astrazione al laboratorio</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6840" y="2100960"/>
            <a:ext cx="11293200" cy="4120168"/>
          </a:xfrm>
        </p:spPr>
        <p:txBody>
          <a:bodyPr>
            <a:noAutofit/>
          </a:bodyPr>
          <a:lstStyle/>
          <a:p>
            <a:pPr algn="just"/>
            <a:r>
              <a:rPr lang="it-IT" sz="2400">
                <a:solidFill>
                  <a:schemeClr val="tx1"/>
                </a:solidFill>
              </a:rPr>
              <a:t>I due atomi sono successivamente separati tramite un metodo che lascia invariato lo spin totale. Si passa quindi a considerare il sistema in un secondo momento dopo la separazione, quando le due particelle sono abbastanza lontane da non influenzarsi più a vicenda.</a:t>
            </a:r>
          </a:p>
          <a:p>
            <a:pPr algn="just"/>
            <a:r>
              <a:rPr lang="it-IT" sz="2400">
                <a:solidFill>
                  <a:schemeClr val="tx1"/>
                </a:solidFill>
              </a:rPr>
              <a:t>In questa configurazione si misurano direzione e verso dello spin di una delle due particelle: ne consegue che, conoscendo il valore totale dello spin iniziale, potremo immediatamente dedurre direzione e verso dello spin per la seconda particella.</a:t>
            </a:r>
          </a:p>
          <a:p>
            <a:pPr marL="1944" indent="0" algn="just">
              <a:lnSpc>
                <a:spcPct val="107000"/>
              </a:lnSpc>
              <a:spcAft>
                <a:spcPts val="800"/>
              </a:spcAft>
              <a:buNone/>
            </a:pPr>
            <a:endParaRPr lang="it-IT" sz="28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72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8800">
              <a:solidFill>
                <a:schemeClr val="tx1"/>
              </a:solidFill>
            </a:endParaRPr>
          </a:p>
        </p:txBody>
      </p:sp>
    </p:spTree>
    <p:extLst>
      <p:ext uri="{BB962C8B-B14F-4D97-AF65-F5344CB8AC3E}">
        <p14:creationId xmlns:p14="http://schemas.microsoft.com/office/powerpoint/2010/main" val="224332090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Bohm e </a:t>
            </a:r>
            <a:r>
              <a:rPr lang="it-IT" sz="5400" i="0" err="1"/>
              <a:t>Aharonov</a:t>
            </a:r>
            <a:r>
              <a:rPr lang="it-IT" sz="5400" i="0"/>
              <a:t>: dall’astrazione al laboratorio</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6840" y="2100960"/>
            <a:ext cx="11293200" cy="4120168"/>
          </a:xfrm>
        </p:spPr>
        <p:txBody>
          <a:bodyPr>
            <a:noAutofit/>
          </a:bodyPr>
          <a:lstStyle/>
          <a:p>
            <a:pPr algn="just"/>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Nella fisica classica, ciò non è un problema: lo stato delle particelle è determinato dall’inizio, ed in ogni punto del cammino si ritrovano gli stessi valori di partenza per verso e direzione dello spin. </a:t>
            </a:r>
          </a:p>
          <a:p>
            <a:pPr algn="just"/>
            <a:r>
              <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rPr>
              <a:t>N</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el caso quantistico il problema c’è: essendo lo stato di una particella la sovrapposizione di tutti gli stati possibili, risulta che effettuando una misura su una delle due particelle si abbia come risultato il collasso della funzione d’onda della seconda particella in un'autofunzione che dipende esclusivamente dalla misura effettuata sulla prima. </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buNone/>
            </a:pPr>
            <a:endParaRPr lang="it-IT" sz="3200">
              <a:solidFill>
                <a:schemeClr val="tx1"/>
              </a:solidFill>
            </a:endParaRPr>
          </a:p>
          <a:p>
            <a:pPr marL="1944" indent="0" algn="just">
              <a:lnSpc>
                <a:spcPct val="107000"/>
              </a:lnSpc>
              <a:spcAft>
                <a:spcPts val="800"/>
              </a:spcAft>
              <a:buNone/>
            </a:pPr>
            <a:endParaRPr lang="it-IT" sz="36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88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11500">
              <a:solidFill>
                <a:schemeClr val="tx1"/>
              </a:solidFill>
            </a:endParaRPr>
          </a:p>
        </p:txBody>
      </p:sp>
    </p:spTree>
    <p:extLst>
      <p:ext uri="{BB962C8B-B14F-4D97-AF65-F5344CB8AC3E}">
        <p14:creationId xmlns:p14="http://schemas.microsoft.com/office/powerpoint/2010/main" val="169887489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Bohm e </a:t>
            </a:r>
            <a:r>
              <a:rPr lang="it-IT" sz="5400" i="0" err="1"/>
              <a:t>Aharonov</a:t>
            </a:r>
            <a:r>
              <a:rPr lang="it-IT" sz="5400" i="0"/>
              <a:t>: dall’astrazione al laboratorio</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6840" y="210096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Inoltre, quando si effettua una misura di spin lungo una direzione, l'effetto dell'apparato è di disturbare il sistema a tal punto da non poter conoscere le restanti due. </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Ciò che genera un paradosso nel caso di due particelle è che misurando lo spin in una direzione per il sistema 1, l’azione dell’apparato di misura sembra avere conseguenze anche sul secondo sistema, con il quale però non interagisce. La seconda particella, infatti, subisce un collasso della funzione d’onda identico in principio a quello della prima, con la determinazione di una componente dello spin e conseguente fluttuazione delle restanti due.</a:t>
            </a:r>
            <a:endParaRPr lang="it-IT" sz="4000">
              <a:solidFill>
                <a:schemeClr val="tx1"/>
              </a:solidFill>
            </a:endParaRPr>
          </a:p>
          <a:p>
            <a:pPr marL="1944" indent="0" algn="just">
              <a:lnSpc>
                <a:spcPct val="107000"/>
              </a:lnSpc>
              <a:spcAft>
                <a:spcPts val="800"/>
              </a:spcAft>
              <a:buNone/>
            </a:pPr>
            <a:endParaRPr lang="it-IT" sz="4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115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16600">
              <a:solidFill>
                <a:schemeClr val="tx1"/>
              </a:solidFill>
            </a:endParaRPr>
          </a:p>
        </p:txBody>
      </p:sp>
    </p:spTree>
    <p:extLst>
      <p:ext uri="{BB962C8B-B14F-4D97-AF65-F5344CB8AC3E}">
        <p14:creationId xmlns:p14="http://schemas.microsoft.com/office/powerpoint/2010/main" val="374648000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Da elettroni a fotoni</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1960" y="153000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Al tempo dell'articolo un esperimento del genere era estremamente difficile da replicare in laboratorio e, per questo, si decide di studiarne una variazione replicabile molto più facilmente.</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L'esperimento che Bohm e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Aharonov</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preparano in laboratorio si basa sullo studio di fotoni prodotti dall’annichilazione di una coppia elettrone-positrone. Questi vengono emessi con momento opposto e direzioni di polarizzazione ortogonali tra loro.</a:t>
            </a: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L'analogia con gli elettroni è supportata dal fatto che in entrambi i casi un sistema può trovarsi in stati mutualmente esclusivi. Per lo spin questi sono spin "up" e spin "down", mentre per i fotoni le due direzioni di polarizzazione possibili. </a:t>
            </a:r>
            <a:endParaRPr lang="it-IT" sz="32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5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166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23900">
              <a:solidFill>
                <a:schemeClr val="tx1"/>
              </a:solidFill>
            </a:endParaRPr>
          </a:p>
        </p:txBody>
      </p:sp>
    </p:spTree>
    <p:extLst>
      <p:ext uri="{BB962C8B-B14F-4D97-AF65-F5344CB8AC3E}">
        <p14:creationId xmlns:p14="http://schemas.microsoft.com/office/powerpoint/2010/main" val="200322149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Da elettroni a fotoni</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0744" y="153000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Tramite considerazioni sulle direzioni di polarizzazione dei fotoni si può concludere che questi possono esistere solamente in stati perpendicolari fra loro. La funzione d’onda del sistema totale raggiunge quindi una forma estremamente simile a quella per lo spin: una composizione di stati mutualmente esclusivi che lasciano intatto il momento angolare totale del tipo:</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num>
                        <m:den>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den>
                      </m:f>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Sup>
                            <m:sSubSup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Sup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𝐶</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sup>
                          </m:sSubSup>
                          <m:sSubSup>
                            <m:sSubSup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Sup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𝐶</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𝑦</m:t>
                              </m:r>
                            </m:sup>
                          </m:sSub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Sup>
                            <m:sSubSup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Sup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𝐶</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𝑦</m:t>
                              </m:r>
                            </m:sup>
                          </m:sSubSup>
                          <m:sSubSup>
                            <m:sSubSup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Sup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𝐶</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sup>
                          </m:sSubSup>
                        </m:e>
                      </m:d>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buNone/>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con C operatori di creazione lungo i due diversi assi x e y.</a:t>
                </a:r>
                <a:endParaRPr lang="it-IT" sz="66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239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344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50744" y="1530000"/>
                <a:ext cx="11293200" cy="4120168"/>
              </a:xfrm>
              <a:blipFill>
                <a:blip r:embed="rId2"/>
                <a:stretch>
                  <a:fillRect l="-1673" t="-2367" r="-809"/>
                </a:stretch>
              </a:blipFill>
            </p:spPr>
            <p:txBody>
              <a:bodyPr/>
              <a:lstStyle/>
              <a:p>
                <a:r>
                  <a:rPr lang="en-US">
                    <a:noFill/>
                  </a:rPr>
                  <a:t> </a:t>
                </a:r>
              </a:p>
            </p:txBody>
          </p:sp>
        </mc:Fallback>
      </mc:AlternateContent>
    </p:spTree>
    <p:extLst>
      <p:ext uri="{BB962C8B-B14F-4D97-AF65-F5344CB8AC3E}">
        <p14:creationId xmlns:p14="http://schemas.microsoft.com/office/powerpoint/2010/main" val="105811483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Da elettroni a fotoni</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0744" y="153000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Il modo ideale di verificare che le direzioni di polarizzazione dei due fotoni emessi siano sempre perpendicolari (e quindi che la misura su un sistema determini lo stato dell'altro sistema) sarebbe di misurarle per un insieme di coppie di fotoni, ma questo non risulta così fattibile in pratica.</a:t>
            </a: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Si sceglie quindi di misurare il </a:t>
            </a:r>
            <a:r>
              <a:rPr lang="it-IT" sz="2400" i="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rate</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di fotoni emessi prima ad un angolo di 90° tra di loro e poi ad un angolo di 0° ed il risultato coincide con la teoria.</a:t>
            </a:r>
            <a:endParaRPr lang="it-IT" sz="8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34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49600">
              <a:solidFill>
                <a:schemeClr val="tx1"/>
              </a:solidFill>
            </a:endParaRPr>
          </a:p>
        </p:txBody>
      </p:sp>
    </p:spTree>
    <p:extLst>
      <p:ext uri="{BB962C8B-B14F-4D97-AF65-F5344CB8AC3E}">
        <p14:creationId xmlns:p14="http://schemas.microsoft.com/office/powerpoint/2010/main" val="26214802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The </a:t>
            </a:r>
            <a:r>
              <a:rPr lang="it-IT" sz="5400" i="0" err="1"/>
              <a:t>unavoidable</a:t>
            </a:r>
            <a:r>
              <a:rPr lang="it-IT" sz="5400" i="0"/>
              <a:t> </a:t>
            </a:r>
            <a:r>
              <a:rPr lang="it-IT" sz="5400" i="0" err="1"/>
              <a:t>paradox</a:t>
            </a:r>
            <a:endParaRPr lang="it-IT" sz="5400" i="0"/>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0744" y="1530000"/>
            <a:ext cx="11293200" cy="958758"/>
          </a:xfrm>
        </p:spPr>
        <p:txBody>
          <a:bodyPr>
            <a:noAutofit/>
          </a:bodyPr>
          <a:lstStyle/>
          <a:p>
            <a:pPr marL="1944" indent="0" algn="just">
              <a:lnSpc>
                <a:spcPct val="107000"/>
              </a:lnSpc>
              <a:spcAft>
                <a:spcPts val="800"/>
              </a:spcAft>
              <a:buNone/>
            </a:pPr>
            <a:r>
              <a:rPr lang="en-US" sz="2800" i="1">
                <a:effectLst/>
                <a:latin typeface="Bell MT" panose="02020503060305020303" pitchFamily="18" charset="0"/>
                <a:ea typeface="Times New Roman" panose="02020603050405020304" pitchFamily="18" charset="0"/>
                <a:cs typeface="Times New Roman" panose="02020603050405020304" pitchFamily="18" charset="0"/>
              </a:rPr>
              <a:t>"Careful, Watson! To be unable to solve a paradox is one thing, but fail to perceive that one exists is less pardonable"</a:t>
            </a:r>
            <a:endParaRPr lang="it-IT" sz="2800">
              <a:effectLst/>
              <a:latin typeface="Century Schoolbook" panose="02040604050505020304" pitchFamily="18" charset="0"/>
              <a:ea typeface="Times New Roman" panose="02020603050405020304" pitchFamily="18" charset="0"/>
              <a:cs typeface="Times New Roman" panose="02020603050405020304" pitchFamily="18" charset="0"/>
            </a:endParaRPr>
          </a:p>
        </p:txBody>
      </p:sp>
      <p:pic>
        <p:nvPicPr>
          <p:cNvPr id="13314" name="Picture 2" descr="Sherlock Holmes And The Expiring Copyright: It's Public Domain, Dear Watson  : NPR">
            <a:extLst>
              <a:ext uri="{FF2B5EF4-FFF2-40B4-BE49-F238E27FC236}">
                <a16:creationId xmlns:a16="http://schemas.microsoft.com/office/drawing/2014/main" id="{E6AD1E1E-A71D-EF25-86FB-06AB75E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2543" y="2671200"/>
            <a:ext cx="5386914" cy="36903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681782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The </a:t>
            </a:r>
            <a:r>
              <a:rPr lang="it-IT" sz="5400" i="0" err="1"/>
              <a:t>unavoidable</a:t>
            </a:r>
            <a:r>
              <a:rPr lang="it-IT" sz="5400" i="0"/>
              <a:t> </a:t>
            </a:r>
            <a:r>
              <a:rPr lang="it-IT" sz="5400" i="0" err="1"/>
              <a:t>paradox</a:t>
            </a:r>
            <a:endParaRPr lang="it-IT" sz="5400" i="0"/>
          </a:p>
        </p:txBody>
      </p:sp>
      <p:sp>
        <p:nvSpPr>
          <p:cNvPr id="3" name="Segnaposto contenuto 2">
            <a:extLst>
              <a:ext uri="{FF2B5EF4-FFF2-40B4-BE49-F238E27FC236}">
                <a16:creationId xmlns:a16="http://schemas.microsoft.com/office/drawing/2014/main" id="{FB84A656-3C74-89B8-68B8-0833A1B0BF7F}"/>
              </a:ext>
            </a:extLst>
          </p:cNvPr>
          <p:cNvSpPr>
            <a:spLocks noGrp="1"/>
          </p:cNvSpPr>
          <p:nvPr>
            <p:ph idx="1"/>
          </p:nvPr>
        </p:nvSpPr>
        <p:spPr/>
        <p:txBody>
          <a:bodyPr>
            <a:noAutofit/>
          </a:bodyPr>
          <a:lstStyle/>
          <a:p>
            <a:pPr marL="0" lvl="0" indent="0" algn="just">
              <a:lnSpc>
                <a:spcPct val="107000"/>
              </a:lnSpc>
              <a:buNone/>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Alcune teorie per provare ad aggirare il paradosso:</a:t>
            </a:r>
          </a:p>
          <a:p>
            <a:pPr marL="342900" lvl="0" indent="-342900" algn="just">
              <a:lnSpc>
                <a:spcPct val="107000"/>
              </a:lnSpc>
              <a:buFont typeface="Symbol" panose="05050102010706020507" pitchFamily="18" charset="2"/>
              <a:buChar char=""/>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L'idea che, dopo una certa distanza, la meccanica quantistica segua </a:t>
            </a:r>
            <a:r>
              <a:rPr lang="it-IT" sz="2400" b="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leggi diverse</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Questa ipotesi, formulata da Einstein in una comunicazione privata, verrà poi smentita dalla discussione di W.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Furry</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La soluzione di Bohr, per cui l'apparato e le due particelle formerebbero un unico sistema combinato impossibile da analizzare correttamente in parti distinte. Questa teoria non è tanto sbagliata quanto incompleta: quale sarebbe l'origine della correlazione tra le diverse parti dell'unico sistema?</a:t>
            </a:r>
          </a:p>
          <a:p>
            <a:pPr marL="342900" indent="-342900" algn="just">
              <a:lnSpc>
                <a:spcPct val="107000"/>
              </a:lnSpc>
              <a:spcAft>
                <a:spcPts val="800"/>
              </a:spcAft>
              <a:buFont typeface="Symbol" panose="05050102010706020507" pitchFamily="18" charset="2"/>
              <a:buChar char=""/>
            </a:pPr>
            <a:r>
              <a:rPr lang="it-IT" sz="2400" b="1">
                <a:ln w="0"/>
                <a:solidFill>
                  <a:schemeClr val="tx1"/>
                </a:solidFill>
                <a:effectLst>
                  <a:outerShdw blurRad="38100" dist="19050" dir="2700000" algn="tl" rotWithShape="0">
                    <a:schemeClr val="dk1">
                      <a:alpha val="40000"/>
                    </a:schemeClr>
                  </a:outerShdw>
                </a:effectLst>
                <a:latin typeface="Bell MT" panose="02020503060305020303" pitchFamily="18" charset="0"/>
                <a:ea typeface="Times New Roman" panose="02020603050405020304" pitchFamily="18" charset="0"/>
                <a:cs typeface="Times New Roman" panose="02020603050405020304" pitchFamily="18" charset="0"/>
              </a:rPr>
              <a:t>L'azione a distanza</a:t>
            </a:r>
            <a:r>
              <a:rPr lang="it-IT" sz="2400">
                <a:ln w="0"/>
                <a:solidFill>
                  <a:schemeClr val="tx1"/>
                </a:solidFill>
                <a:effectLst>
                  <a:outerShdw blurRad="38100" dist="19050" dir="2700000" algn="tl" rotWithShape="0">
                    <a:schemeClr val="dk1">
                      <a:alpha val="40000"/>
                    </a:schemeClr>
                  </a:outerShdw>
                </a:effectLst>
                <a:latin typeface="Bell MT" panose="02020503060305020303" pitchFamily="18" charset="0"/>
                <a:ea typeface="Times New Roman" panose="02020603050405020304" pitchFamily="18" charset="0"/>
                <a:cs typeface="Times New Roman" panose="02020603050405020304" pitchFamily="18" charset="0"/>
              </a:rPr>
              <a:t>: un'interazione nascosta ed immediata tra i due sistemi e l'apparato che, però, violerebbe il principio di relatività.</a:t>
            </a:r>
          </a:p>
          <a:p>
            <a:pPr marL="342900" lvl="0" indent="-342900" algn="just">
              <a:lnSpc>
                <a:spcPct val="107000"/>
              </a:lnSpc>
              <a:spcAft>
                <a:spcPts val="800"/>
              </a:spcAft>
              <a:buFont typeface="Symbol" panose="05050102010706020507" pitchFamily="18" charset="2"/>
              <a:buChar char=""/>
            </a:pPr>
            <a:endPar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endParaRPr>
          </a:p>
          <a:p>
            <a:pPr lvl="1">
              <a:buFont typeface="Arial" panose="020B0604020202020204" pitchFamily="34" charset="0"/>
              <a:buChar char="•"/>
            </a:pPr>
            <a:endParaRPr lang="it-IT" sz="2400">
              <a:ln w="0"/>
              <a:solidFill>
                <a:schemeClr val="tx1"/>
              </a:solidFill>
              <a:effectLst>
                <a:outerShdw blurRad="38100" dist="19050" dir="2700000" algn="tl" rotWithShape="0">
                  <a:schemeClr val="dk1">
                    <a:alpha val="40000"/>
                  </a:schemeClr>
                </a:outerShdw>
              </a:effectLst>
              <a:latin typeface="Bell MT" panose="02020503060305020303" pitchFamily="18" charset="0"/>
              <a:ea typeface="Times New Roman" panose="02020603050405020304" pitchFamily="18" charset="0"/>
              <a:cs typeface="Times New Roman" panose="02020603050405020304" pitchFamily="18" charset="0"/>
            </a:endParaRPr>
          </a:p>
          <a:p>
            <a:pPr lvl="1">
              <a:buFont typeface="Arial" panose="020B0604020202020204" pitchFamily="34" charset="0"/>
              <a:buChar char="•"/>
            </a:pPr>
            <a:endParaRPr lang="it-IT" sz="2400">
              <a:ln w="0"/>
              <a:solidFill>
                <a:schemeClr val="tx1"/>
              </a:solidFill>
              <a:effectLst>
                <a:outerShdw blurRad="38100" dist="19050" dir="2700000" algn="tl" rotWithShape="0">
                  <a:schemeClr val="dk1">
                    <a:alpha val="40000"/>
                  </a:schemeClr>
                </a:outerShdw>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buNone/>
            </a:pPr>
            <a:endParaRPr lang="it-IT" sz="2400">
              <a:solidFill>
                <a:schemeClr val="tx1">
                  <a:alpha val="55000"/>
                </a:schemeClr>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buNone/>
            </a:pPr>
            <a:endParaRPr lang="it-IT" sz="2400">
              <a:solidFill>
                <a:schemeClr val="tx1">
                  <a:alpha val="55000"/>
                </a:schemeClr>
              </a:solidFill>
            </a:endParaRPr>
          </a:p>
        </p:txBody>
      </p:sp>
    </p:spTree>
    <p:extLst>
      <p:ext uri="{BB962C8B-B14F-4D97-AF65-F5344CB8AC3E}">
        <p14:creationId xmlns:p14="http://schemas.microsoft.com/office/powerpoint/2010/main" val="257698509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The </a:t>
            </a:r>
            <a:r>
              <a:rPr lang="it-IT" sz="5400" i="0" err="1"/>
              <a:t>unavoidable</a:t>
            </a:r>
            <a:r>
              <a:rPr lang="it-IT" sz="5400" i="0"/>
              <a:t> </a:t>
            </a:r>
            <a:r>
              <a:rPr lang="it-IT" sz="5400" i="0" err="1"/>
              <a:t>paradox</a:t>
            </a:r>
            <a:endParaRPr lang="it-IT" sz="5400" i="0"/>
          </a:p>
        </p:txBody>
      </p:sp>
      <p:sp>
        <p:nvSpPr>
          <p:cNvPr id="3" name="Segnaposto contenuto 2">
            <a:extLst>
              <a:ext uri="{FF2B5EF4-FFF2-40B4-BE49-F238E27FC236}">
                <a16:creationId xmlns:a16="http://schemas.microsoft.com/office/drawing/2014/main" id="{FB84A656-3C74-89B8-68B8-0833A1B0BF7F}"/>
              </a:ext>
            </a:extLst>
          </p:cNvPr>
          <p:cNvSpPr>
            <a:spLocks noGrp="1"/>
          </p:cNvSpPr>
          <p:nvPr>
            <p:ph idx="1"/>
          </p:nvPr>
        </p:nvSpPr>
        <p:spPr>
          <a:xfrm>
            <a:off x="441960" y="1115768"/>
            <a:ext cx="11293200" cy="3783013"/>
          </a:xfrm>
        </p:spPr>
        <p:txBody>
          <a:bodyPr>
            <a:noAutofit/>
          </a:bodyPr>
          <a:lstStyle/>
          <a:p>
            <a:pPr marL="0" lvl="0" indent="0" algn="just">
              <a:lnSpc>
                <a:spcPct val="107000"/>
              </a:lnSpc>
              <a:buNone/>
            </a:pPr>
            <a:endPar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endParaRPr>
          </a:p>
          <a:p>
            <a:pPr marL="342900" indent="-342900" algn="just">
              <a:lnSpc>
                <a:spcPct val="107000"/>
              </a:lnSpc>
              <a:spcAft>
                <a:spcPts val="800"/>
              </a:spcAft>
              <a:buFont typeface="Symbol" panose="05050102010706020507" pitchFamily="18" charset="2"/>
              <a:buChar char=""/>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Un'ipotesi simile a quella di Bohr, ma che non esclude l'analisi singola delle diverse componenti del sistema. Il paradosso sarebbe causato o da un </a:t>
            </a:r>
            <a:r>
              <a:rPr lang="it-IT" sz="2400" b="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quantum </a:t>
            </a:r>
            <a:r>
              <a:rPr lang="it-IT" sz="2400" b="1"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potential</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inconsistente con la teoria della relatività, oppure da leggi riguardanti un </a:t>
            </a:r>
            <a:r>
              <a:rPr lang="it-IT" sz="2400" b="1"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subquantum</a:t>
            </a:r>
            <a:r>
              <a:rPr lang="it-IT" sz="2400" b="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a:t>
            </a:r>
            <a:r>
              <a:rPr lang="it-IT" sz="2400" b="1"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mechanical</a:t>
            </a:r>
            <a:r>
              <a:rPr lang="it-IT" sz="2400" b="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a:t>
            </a:r>
            <a:r>
              <a:rPr lang="it-IT" sz="2400" b="1"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level</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che avrebbe per la meccanica quantistica lo stesso rapporto che hanno fisica atomica e macroscopica. </a:t>
            </a:r>
          </a:p>
          <a:p>
            <a:pPr marL="342900" indent="-342900" algn="just">
              <a:lnSpc>
                <a:spcPct val="107000"/>
              </a:lnSpc>
              <a:spcAft>
                <a:spcPts val="800"/>
              </a:spcAft>
              <a:buFont typeface="Symbol" panose="05050102010706020507" pitchFamily="18" charset="2"/>
              <a:buChar char=""/>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Le </a:t>
            </a:r>
            <a:r>
              <a:rPr lang="it-IT" sz="2400" b="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variabili nascoste</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teorizzate da Einstein,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Podosky</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e Rosen che, se individuate, sancirebbero l'incompletezza della meccanica quantistica. L'esistenza delle variabili nascoste viene smentita da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J.S.Bell</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che con il suo esperimento apporta un contributo fondamentale allo sviluppo del paradosso EPR.</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342900" indent="-342900" algn="just">
              <a:lnSpc>
                <a:spcPct val="107000"/>
              </a:lnSpc>
              <a:spcAft>
                <a:spcPts val="800"/>
              </a:spcAft>
              <a:buFont typeface="Symbol" panose="05050102010706020507" pitchFamily="18" charset="2"/>
              <a:buChar char=""/>
            </a:pP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buNone/>
            </a:pPr>
            <a:endParaRPr lang="it-IT" sz="32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buNone/>
            </a:pPr>
            <a:endParaRPr lang="it-IT" sz="3200">
              <a:solidFill>
                <a:schemeClr val="tx1"/>
              </a:solidFill>
            </a:endParaRPr>
          </a:p>
        </p:txBody>
      </p:sp>
    </p:spTree>
    <p:extLst>
      <p:ext uri="{BB962C8B-B14F-4D97-AF65-F5344CB8AC3E}">
        <p14:creationId xmlns:p14="http://schemas.microsoft.com/office/powerpoint/2010/main" val="222466908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37302-6E4D-05CB-F321-544705C0D615}"/>
              </a:ext>
            </a:extLst>
          </p:cNvPr>
          <p:cNvSpPr>
            <a:spLocks noGrp="1"/>
          </p:cNvSpPr>
          <p:nvPr>
            <p:ph type="title"/>
          </p:nvPr>
        </p:nvSpPr>
        <p:spPr/>
        <p:txBody>
          <a:bodyPr/>
          <a:lstStyle/>
          <a:p>
            <a:r>
              <a:rPr lang="it-IT" i="0"/>
              <a:t>La discussione di Bell</a:t>
            </a:r>
          </a:p>
        </p:txBody>
      </p:sp>
    </p:spTree>
    <p:extLst>
      <p:ext uri="{BB962C8B-B14F-4D97-AF65-F5344CB8AC3E}">
        <p14:creationId xmlns:p14="http://schemas.microsoft.com/office/powerpoint/2010/main" val="33094784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Concetti basilari di meccanica quantistica</a:t>
            </a:r>
          </a:p>
        </p:txBody>
      </p:sp>
      <p:pic>
        <p:nvPicPr>
          <p:cNvPr id="2" name="Picture 2" descr="The Solvay Conference, probably the most intelligent picture ever taken ...">
            <a:extLst>
              <a:ext uri="{FF2B5EF4-FFF2-40B4-BE49-F238E27FC236}">
                <a16:creationId xmlns:a16="http://schemas.microsoft.com/office/drawing/2014/main" id="{66F4DDC1-8A53-16DD-5201-4C85330F48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715" y="1540711"/>
            <a:ext cx="9783097" cy="492848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01400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EPR secondo Bell</a:t>
            </a:r>
          </a:p>
        </p:txBody>
      </p:sp>
      <p:pic>
        <p:nvPicPr>
          <p:cNvPr id="1026" name="Picture 2" descr="John Bell: The Belfast scientist who proved Einstein wrong - BBC News">
            <a:extLst>
              <a:ext uri="{FF2B5EF4-FFF2-40B4-BE49-F238E27FC236}">
                <a16:creationId xmlns:a16="http://schemas.microsoft.com/office/drawing/2014/main" id="{BE11A1B2-0D2B-ECF3-0603-7D1283C5189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39949" y="1393503"/>
            <a:ext cx="8312101" cy="467555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265344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EPR secondo Bell</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p:txBody>
          <a:bodyPr>
            <a:normAutofit/>
          </a:bodyPr>
          <a:lstStyle/>
          <a:p>
            <a:pPr algn="just"/>
            <a:r>
              <a:rPr lang="it-IT" sz="2400">
                <a:solidFill>
                  <a:schemeClr val="tx1"/>
                </a:solidFill>
                <a:effectLst/>
                <a:ea typeface="Times New Roman" panose="02020603050405020304" pitchFamily="18" charset="0"/>
                <a:cs typeface="Times New Roman" panose="02020603050405020304" pitchFamily="18" charset="0"/>
              </a:rPr>
              <a:t>Una delle apparenti soluzioni al paradosso EPR sostiene che </a:t>
            </a:r>
            <a:r>
              <a:rPr lang="it-IT" sz="2400" b="1">
                <a:solidFill>
                  <a:schemeClr val="tx1"/>
                </a:solidFill>
                <a:effectLst/>
                <a:ea typeface="Times New Roman" panose="02020603050405020304" pitchFamily="18" charset="0"/>
                <a:cs typeface="Times New Roman" panose="02020603050405020304" pitchFamily="18" charset="0"/>
              </a:rPr>
              <a:t>la teoria quantistica è incompleta: servono delle “variabili nascoste”</a:t>
            </a:r>
            <a:r>
              <a:rPr lang="it-IT" sz="2400">
                <a:solidFill>
                  <a:schemeClr val="tx1"/>
                </a:solidFill>
                <a:effectLst/>
                <a:ea typeface="Times New Roman" panose="02020603050405020304" pitchFamily="18" charset="0"/>
                <a:cs typeface="Times New Roman" panose="02020603050405020304" pitchFamily="18" charset="0"/>
              </a:rPr>
              <a:t> aggiuntive per poter ottenere una teoria completa, che rispetti le ipotesi di causalità e località.</a:t>
            </a:r>
          </a:p>
          <a:p>
            <a:pPr algn="just"/>
            <a:r>
              <a:rPr lang="it-IT" sz="2400">
                <a:solidFill>
                  <a:schemeClr val="tx1"/>
                </a:solidFill>
              </a:rPr>
              <a:t>La pubblicazione di Bell  "On the Einstein </a:t>
            </a:r>
            <a:r>
              <a:rPr lang="it-IT" sz="2400" err="1">
                <a:solidFill>
                  <a:schemeClr val="tx1"/>
                </a:solidFill>
              </a:rPr>
              <a:t>Podolsky</a:t>
            </a:r>
            <a:r>
              <a:rPr lang="it-IT" sz="2400">
                <a:solidFill>
                  <a:schemeClr val="tx1"/>
                </a:solidFill>
              </a:rPr>
              <a:t> Rosen </a:t>
            </a:r>
            <a:r>
              <a:rPr lang="it-IT" sz="2400" err="1">
                <a:solidFill>
                  <a:schemeClr val="tx1"/>
                </a:solidFill>
              </a:rPr>
              <a:t>Paradox</a:t>
            </a:r>
            <a:r>
              <a:rPr lang="it-IT" sz="2400">
                <a:solidFill>
                  <a:schemeClr val="tx1"/>
                </a:solidFill>
              </a:rPr>
              <a:t>" del 1964 vuole mostrare come la meccanica quantistica, anche aggiungendo variabili nascoste, sia una teoria per sua stessa natura non-locale, e quindi incompleta. Non è quindi possibile, come Einstein sperava, trovare una teoria che implementi la meccanica quantistica in una descrizione completa e deterministica.</a:t>
            </a:r>
          </a:p>
        </p:txBody>
      </p:sp>
    </p:spTree>
    <p:extLst>
      <p:ext uri="{BB962C8B-B14F-4D97-AF65-F5344CB8AC3E}">
        <p14:creationId xmlns:p14="http://schemas.microsoft.com/office/powerpoint/2010/main" val="321714383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EPR secondo Bell</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p:txBody>
              <a:bodyPr>
                <a:noAutofit/>
              </a:bodyPr>
              <a:lstStyle/>
              <a:p>
                <a:pPr algn="just"/>
                <a:r>
                  <a:rPr lang="it-IT" sz="2400">
                    <a:ln w="0"/>
                    <a:solidFill>
                      <a:schemeClr val="tx1"/>
                    </a:solidFill>
                    <a:effectLst>
                      <a:outerShdw blurRad="38100" dist="19050" dir="2700000" algn="tl" rotWithShape="0">
                        <a:schemeClr val="dk1">
                          <a:alpha val="40000"/>
                        </a:schemeClr>
                      </a:outerShdw>
                    </a:effectLst>
                  </a:rPr>
                  <a:t>Consideriamo due particelle di spin </a:t>
                </a:r>
                <a14:m>
                  <m:oMath xmlns:m="http://schemas.openxmlformats.org/officeDocument/2006/math">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1/2</m:t>
                    </m:r>
                  </m:oMath>
                </a14:m>
                <a:r>
                  <a:rPr lang="it-IT" sz="2400">
                    <a:ln w="0"/>
                    <a:solidFill>
                      <a:schemeClr val="tx1"/>
                    </a:solidFill>
                    <a:effectLst>
                      <a:outerShdw blurRad="38100" dist="19050" dir="2700000" algn="tl" rotWithShape="0">
                        <a:schemeClr val="dk1">
                          <a:alpha val="40000"/>
                        </a:schemeClr>
                      </a:outerShdw>
                    </a:effectLst>
                  </a:rPr>
                  <a:t> che si formano in uno stato di singoletto (</a:t>
                </a:r>
                <a14:m>
                  <m:oMath xmlns:m="http://schemas.openxmlformats.org/officeDocument/2006/math">
                    <m:sSub>
                      <m:sSubPr>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sSubPr>
                      <m:e>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𝑆</m:t>
                        </m:r>
                      </m:e>
                      <m:sub>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𝑡𝑜𝑡</m:t>
                        </m:r>
                      </m:sub>
                    </m:sSub>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=0</m:t>
                    </m:r>
                  </m:oMath>
                </a14:m>
                <a:r>
                  <a:rPr lang="it-IT" sz="2400">
                    <a:ln w="0"/>
                    <a:solidFill>
                      <a:schemeClr val="tx1"/>
                    </a:solidFill>
                    <a:effectLst>
                      <a:outerShdw blurRad="38100" dist="19050" dir="2700000" algn="tl" rotWithShape="0">
                        <a:schemeClr val="dk1">
                          <a:alpha val="40000"/>
                        </a:schemeClr>
                      </a:outerShdw>
                    </a:effectLst>
                  </a:rPr>
                  <a:t>), che si muovono liberamente in due direzioni opposte. Si misurino, ad esempio attraverso un magnete di Stern-Gerlach, gli spin (ignorando il fattore </a:t>
                </a:r>
                <a14:m>
                  <m:oMath xmlns:m="http://schemas.openxmlformats.org/officeDocument/2006/math">
                    <m:r>
                      <a:rPr lang="it-IT" sz="2400" b="0" i="1" smtClean="0">
                        <a:ln w="0"/>
                        <a:solidFill>
                          <a:schemeClr val="tx1"/>
                        </a:solidFill>
                        <a:effectLst>
                          <a:outerShdw blurRad="38100" dist="19050" dir="2700000" algn="tl" rotWithShape="0">
                            <a:schemeClr val="dk1">
                              <a:alpha val="40000"/>
                            </a:schemeClr>
                          </a:outerShdw>
                        </a:effectLst>
                        <a:latin typeface="Cambria Math" panose="02040503050406030204" pitchFamily="18" charset="0"/>
                      </a:rPr>
                      <m:t>ℏ/2</m:t>
                    </m:r>
                  </m:oMath>
                </a14:m>
                <a:r>
                  <a:rPr lang="it-IT" sz="2400">
                    <a:ln w="0"/>
                    <a:solidFill>
                      <a:schemeClr val="tx1"/>
                    </a:solidFill>
                    <a:effectLst>
                      <a:outerShdw blurRad="38100" dist="19050" dir="2700000" algn="tl" rotWithShape="0">
                        <a:schemeClr val="dk1">
                          <a:alpha val="40000"/>
                        </a:schemeClr>
                      </a:outerShdw>
                    </a:effectLst>
                  </a:rPr>
                  <a:t>) </a:t>
                </a:r>
                <a14:m>
                  <m:oMath xmlns:m="http://schemas.openxmlformats.org/officeDocument/2006/math">
                    <m:sSub>
                      <m:sSubPr>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sSubPr>
                      <m:e>
                        <m:acc>
                          <m:accPr>
                            <m:chr m:val="⃗"/>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accPr>
                          <m:e>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𝜎</m:t>
                            </m:r>
                          </m:e>
                        </m:acc>
                      </m:e>
                      <m:sub>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1</m:t>
                        </m:r>
                      </m:sub>
                    </m:sSub>
                  </m:oMath>
                </a14:m>
                <a:r>
                  <a:rPr lang="it-IT" sz="2400">
                    <a:ln w="0"/>
                    <a:solidFill>
                      <a:schemeClr val="tx1"/>
                    </a:solidFill>
                    <a:effectLst>
                      <a:outerShdw blurRad="38100" dist="19050" dir="2700000" algn="tl" rotWithShape="0">
                        <a:schemeClr val="dk1">
                          <a:alpha val="40000"/>
                        </a:schemeClr>
                      </a:outerShdw>
                    </a:effectLst>
                  </a:rPr>
                  <a:t> e </a:t>
                </a:r>
                <a14:m>
                  <m:oMath xmlns:m="http://schemas.openxmlformats.org/officeDocument/2006/math">
                    <m:sSub>
                      <m:sSubPr>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sSubPr>
                      <m:e>
                        <m:acc>
                          <m:accPr>
                            <m:chr m:val="⃗"/>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accPr>
                          <m:e>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𝜎</m:t>
                            </m:r>
                          </m:e>
                        </m:acc>
                      </m:e>
                      <m:sub>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2</m:t>
                        </m:r>
                      </m:sub>
                    </m:sSub>
                  </m:oMath>
                </a14:m>
                <a:r>
                  <a:rPr lang="it-IT" sz="2400">
                    <a:ln w="0"/>
                    <a:solidFill>
                      <a:schemeClr val="tx1"/>
                    </a:solidFill>
                    <a:effectLst>
                      <a:outerShdw blurRad="38100" dist="19050" dir="2700000" algn="tl" rotWithShape="0">
                        <a:schemeClr val="dk1">
                          <a:alpha val="40000"/>
                        </a:schemeClr>
                      </a:outerShdw>
                    </a:effectLst>
                  </a:rPr>
                  <a:t> lungo una direzione </a:t>
                </a:r>
                <a14:m>
                  <m:oMath xmlns:m="http://schemas.openxmlformats.org/officeDocument/2006/math">
                    <m:acc>
                      <m:accPr>
                        <m:chr m:val="⃗"/>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accPr>
                      <m:e>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𝑎</m:t>
                        </m:r>
                      </m:e>
                    </m:acc>
                  </m:oMath>
                </a14:m>
                <a:r>
                  <a:rPr lang="it-IT" sz="2400">
                    <a:ln w="0"/>
                    <a:solidFill>
                      <a:schemeClr val="tx1"/>
                    </a:solidFill>
                    <a:effectLst>
                      <a:outerShdw blurRad="38100" dist="19050" dir="2700000" algn="tl" rotWithShape="0">
                        <a:schemeClr val="dk1">
                          <a:alpha val="40000"/>
                        </a:schemeClr>
                      </a:outerShdw>
                    </a:effectLst>
                  </a:rPr>
                  <a:t> delle particelle </a:t>
                </a:r>
                <a14:m>
                  <m:oMath xmlns:m="http://schemas.openxmlformats.org/officeDocument/2006/math">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1</m:t>
                    </m:r>
                  </m:oMath>
                </a14:m>
                <a:r>
                  <a:rPr lang="it-IT" sz="2400">
                    <a:ln w="0"/>
                    <a:solidFill>
                      <a:schemeClr val="tx1"/>
                    </a:solidFill>
                    <a:effectLst>
                      <a:outerShdw blurRad="38100" dist="19050" dir="2700000" algn="tl" rotWithShape="0">
                        <a:schemeClr val="dk1">
                          <a:alpha val="40000"/>
                        </a:schemeClr>
                      </a:outerShdw>
                    </a:effectLst>
                  </a:rPr>
                  <a:t> e </a:t>
                </a:r>
                <a14:m>
                  <m:oMath xmlns:m="http://schemas.openxmlformats.org/officeDocument/2006/math">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2</m:t>
                    </m:r>
                  </m:oMath>
                </a14:m>
                <a:r>
                  <a:rPr lang="it-IT" sz="2400">
                    <a:ln w="0"/>
                    <a:solidFill>
                      <a:schemeClr val="tx1"/>
                    </a:solidFill>
                    <a:effectLst>
                      <a:outerShdw blurRad="38100" dist="19050" dir="2700000" algn="tl" rotWithShape="0">
                        <a:schemeClr val="dk1">
                          <a:alpha val="40000"/>
                        </a:schemeClr>
                      </a:outerShdw>
                    </a:effectLst>
                  </a:rPr>
                  <a:t>. Il macchinario può restituire due possibili risultati </a:t>
                </a:r>
                <a14:m>
                  <m:oMath xmlns:m="http://schemas.openxmlformats.org/officeDocument/2006/math">
                    <m:acc>
                      <m:accPr>
                        <m:chr m:val="⃗"/>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accPr>
                      <m:e>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𝜎</m:t>
                        </m:r>
                      </m:e>
                    </m:acc>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acc>
                      <m:accPr>
                        <m:chr m:val="⃗"/>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accPr>
                      <m:e>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𝑎</m:t>
                        </m:r>
                      </m:e>
                    </m:acc>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=±1</m:t>
                    </m:r>
                  </m:oMath>
                </a14:m>
                <a:r>
                  <a:rPr lang="it-IT" sz="2400">
                    <a:ln w="0"/>
                    <a:solidFill>
                      <a:schemeClr val="tx1"/>
                    </a:solidFill>
                    <a:effectLst>
                      <a:outerShdw blurRad="38100" dist="19050" dir="2700000" algn="tl" rotWithShape="0">
                        <a:schemeClr val="dk1">
                          <a:alpha val="40000"/>
                        </a:schemeClr>
                      </a:outerShdw>
                    </a:effectLst>
                  </a:rPr>
                  <a:t>.</a:t>
                </a:r>
              </a:p>
              <a:p>
                <a:pPr algn="just"/>
                <a:r>
                  <a:rPr lang="it-IT" sz="2400">
                    <a:ln w="0"/>
                    <a:solidFill>
                      <a:schemeClr val="tx1"/>
                    </a:solidFill>
                    <a:effectLst>
                      <a:outerShdw blurRad="38100" dist="19050" dir="2700000" algn="tl" rotWithShape="0">
                        <a:schemeClr val="dk1">
                          <a:alpha val="40000"/>
                        </a:schemeClr>
                      </a:outerShdw>
                    </a:effectLst>
                  </a:rPr>
                  <a:t>Le due particelle sono soggette a correlazione quantistica (oggi si parla di entanglement), in quanto se misuriamo </a:t>
                </a:r>
                <a14:m>
                  <m:oMath xmlns:m="http://schemas.openxmlformats.org/officeDocument/2006/math">
                    <m:sSub>
                      <m:sSubPr>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sSubPr>
                      <m:e>
                        <m:acc>
                          <m:accPr>
                            <m:chr m:val="⃗"/>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accPr>
                          <m:e>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𝜎</m:t>
                            </m:r>
                          </m:e>
                        </m:acc>
                      </m:e>
                      <m:sub>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1</m:t>
                        </m:r>
                      </m:sub>
                    </m:sSub>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acc>
                      <m:accPr>
                        <m:chr m:val="⃗"/>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accPr>
                      <m:e>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𝑎</m:t>
                        </m:r>
                      </m:e>
                    </m:acc>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=1</m:t>
                    </m:r>
                  </m:oMath>
                </a14:m>
                <a:r>
                  <a:rPr lang="it-IT" sz="2400">
                    <a:ln w="0"/>
                    <a:solidFill>
                      <a:schemeClr val="tx1"/>
                    </a:solidFill>
                    <a:effectLst>
                      <a:outerShdw blurRad="38100" dist="19050" dir="2700000" algn="tl" rotWithShape="0">
                        <a:schemeClr val="dk1">
                          <a:alpha val="40000"/>
                        </a:schemeClr>
                      </a:outerShdw>
                    </a:effectLst>
                  </a:rPr>
                  <a:t> determiniamo istantaneamente che </a:t>
                </a:r>
                <a14:m>
                  <m:oMath xmlns:m="http://schemas.openxmlformats.org/officeDocument/2006/math">
                    <m:sSub>
                      <m:sSubPr>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sSubPr>
                      <m:e>
                        <m:acc>
                          <m:accPr>
                            <m:chr m:val="⃗"/>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accPr>
                          <m:e>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𝜎</m:t>
                            </m:r>
                          </m:e>
                        </m:acc>
                      </m:e>
                      <m:sub>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2</m:t>
                        </m:r>
                      </m:sub>
                    </m:sSub>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acc>
                      <m:accPr>
                        <m:chr m:val="⃗"/>
                        <m:ctrlP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accPr>
                      <m:e>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𝑎</m:t>
                        </m:r>
                      </m:e>
                    </m:acc>
                    <m:r>
                      <a:rPr lang="it-IT" sz="24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=−1</m:t>
                    </m:r>
                  </m:oMath>
                </a14:m>
                <a:r>
                  <a:rPr lang="it-IT" sz="2400">
                    <a:ln w="0"/>
                    <a:solidFill>
                      <a:schemeClr val="tx1"/>
                    </a:solidFill>
                    <a:effectLst>
                      <a:outerShdw blurRad="38100" dist="19050" dir="2700000" algn="tl" rotWithShape="0">
                        <a:schemeClr val="dk1">
                          <a:alpha val="40000"/>
                        </a:schemeClr>
                      </a:outerShdw>
                    </a:effectLst>
                  </a:rPr>
                  <a:t>, sempre e comunque.</a:t>
                </a:r>
              </a:p>
              <a:p>
                <a:pPr algn="just"/>
                <a:endParaRPr lang="it-IT" sz="2400">
                  <a:ln w="0"/>
                  <a:solidFill>
                    <a:schemeClr val="tx1"/>
                  </a:solidFill>
                  <a:effectLst>
                    <a:outerShdw blurRad="38100" dist="19050" dir="2700000" algn="tl" rotWithShape="0">
                      <a:schemeClr val="dk1">
                        <a:alpha val="40000"/>
                      </a:schemeClr>
                    </a:outerShdw>
                  </a:effectLst>
                </a:endParaRPr>
              </a:p>
              <a:p>
                <a:pPr algn="just"/>
                <a:endParaRPr lang="it-IT" sz="2400">
                  <a:ln w="0"/>
                  <a:solidFill>
                    <a:schemeClr val="tx1"/>
                  </a:solidFill>
                  <a:effectLst>
                    <a:outerShdw blurRad="38100" dist="19050" dir="2700000" algn="tl" rotWithShape="0">
                      <a:schemeClr val="dk1">
                        <a:alpha val="40000"/>
                      </a:schemeClr>
                    </a:outerShdw>
                  </a:effectLst>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blipFill>
                <a:blip r:embed="rId2"/>
                <a:stretch>
                  <a:fillRect l="-1782" t="-1935" r="-2808" b="-968"/>
                </a:stretch>
              </a:blipFill>
            </p:spPr>
            <p:txBody>
              <a:bodyPr/>
              <a:lstStyle/>
              <a:p>
                <a:r>
                  <a:rPr lang="en-US">
                    <a:noFill/>
                  </a:rPr>
                  <a:t> </a:t>
                </a:r>
              </a:p>
            </p:txBody>
          </p:sp>
        </mc:Fallback>
      </mc:AlternateContent>
    </p:spTree>
    <p:extLst>
      <p:ext uri="{BB962C8B-B14F-4D97-AF65-F5344CB8AC3E}">
        <p14:creationId xmlns:p14="http://schemas.microsoft.com/office/powerpoint/2010/main" val="23195656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EPR secondo Bell</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p:txBody>
          <a:bodyPr>
            <a:normAutofit/>
          </a:bodyPr>
          <a:lstStyle/>
          <a:p>
            <a:pPr algn="just"/>
            <a:r>
              <a:rPr lang="it-IT" sz="2400">
                <a:solidFill>
                  <a:schemeClr val="tx1"/>
                </a:solidFill>
              </a:rPr>
              <a:t>Se le due misure sono effettuate possono essere considerate </a:t>
            </a:r>
            <a:r>
              <a:rPr lang="it-IT" sz="2400" b="1">
                <a:solidFill>
                  <a:schemeClr val="tx1"/>
                </a:solidFill>
              </a:rPr>
              <a:t>indipendenti</a:t>
            </a:r>
            <a:r>
              <a:rPr lang="it-IT" sz="2400">
                <a:solidFill>
                  <a:schemeClr val="tx1"/>
                </a:solidFill>
              </a:rPr>
              <a:t>, allora lo spin della seconda particella dovrà essere </a:t>
            </a:r>
            <a:r>
              <a:rPr lang="it-IT" sz="2400" b="1">
                <a:solidFill>
                  <a:schemeClr val="tx1"/>
                </a:solidFill>
              </a:rPr>
              <a:t>predeterminato</a:t>
            </a:r>
            <a:r>
              <a:rPr lang="it-IT" sz="2400">
                <a:solidFill>
                  <a:schemeClr val="tx1"/>
                </a:solidFill>
              </a:rPr>
              <a:t>, in quanto la prima misura non può in alcun modo influenzare la seconda.</a:t>
            </a:r>
          </a:p>
          <a:p>
            <a:pPr algn="just"/>
            <a:r>
              <a:rPr lang="it-IT" sz="2400">
                <a:solidFill>
                  <a:schemeClr val="tx1"/>
                </a:solidFill>
              </a:rPr>
              <a:t>Ma la meccanica quantistica descrive lo stato di un sistema in modo non deterministico (funzione d’onda), e se assumiamo la misura dello spin come predeterminata questo significa che la teoria quantistica non è completa e può essere implementata da un qualche parametro aggiuntivo.</a:t>
            </a:r>
          </a:p>
          <a:p>
            <a:pPr algn="just"/>
            <a:endParaRPr lang="it-IT">
              <a:solidFill>
                <a:schemeClr val="tx1"/>
              </a:solidFill>
            </a:endParaRPr>
          </a:p>
        </p:txBody>
      </p:sp>
    </p:spTree>
    <p:extLst>
      <p:ext uri="{BB962C8B-B14F-4D97-AF65-F5344CB8AC3E}">
        <p14:creationId xmlns:p14="http://schemas.microsoft.com/office/powerpoint/2010/main" val="315068271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di Bell</a:t>
            </a:r>
          </a:p>
        </p:txBody>
      </p:sp>
      <p:pic>
        <p:nvPicPr>
          <p:cNvPr id="2050" name="Picture 2" descr="How philosophy turned into physics—and reality turned into information">
            <a:extLst>
              <a:ext uri="{FF2B5EF4-FFF2-40B4-BE49-F238E27FC236}">
                <a16:creationId xmlns:a16="http://schemas.microsoft.com/office/drawing/2014/main" id="{D643E15F-34D3-8E74-A6AC-A13B637C2E5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617" r="16917"/>
          <a:stretch/>
        </p:blipFill>
        <p:spPr bwMode="auto">
          <a:xfrm>
            <a:off x="3566160" y="1530000"/>
            <a:ext cx="5059680" cy="50482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481984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di Bell</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p:txBody>
              <a:bodyPr>
                <a:normAutofit/>
              </a:bodyPr>
              <a:lstStyle/>
              <a:p>
                <a:pPr algn="just"/>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Sia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oMath>
                </a14:m>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questo parametro aggiuntivo.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oMath>
                </a14:m>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può essere inteso come discreto o continuo, come una sola variabile o un set di variabili, non importa. Assumiamo, per semplicità,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oMath>
                </a14:m>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come un singolo parametro continuo. </a:t>
                </a:r>
              </a:p>
              <a:p>
                <a:pPr algn="just"/>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Consideriamo anche due direzioni diverse su cui misurare lo spin, </a:t>
                </a:r>
                <a14:m>
                  <m:oMath xmlns:m="http://schemas.openxmlformats.org/officeDocument/2006/math">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oMath>
                </a14:m>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per la particella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e </a:t>
                </a:r>
                <a14:m>
                  <m:oMath xmlns:m="http://schemas.openxmlformats.org/officeDocument/2006/math">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oMath>
                </a14:m>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per la 2 (</a:t>
                </a:r>
                <a14:m>
                  <m:oMath xmlns:m="http://schemas.openxmlformats.org/officeDocument/2006/math">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oMath>
                </a14:m>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e </a:t>
                </a:r>
                <a14:m>
                  <m:oMath xmlns:m="http://schemas.openxmlformats.org/officeDocument/2006/math">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oMath>
                </a14:m>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sono vettori di norma unitaria). Chiamiamo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oMath>
                </a14:m>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la misura su 1 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oMath>
                </a14:m>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quella su 2. Le due misure sono dipendenti dalla direzione e dal parametro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oMath>
                </a14:m>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a:t>
                </a:r>
              </a:p>
              <a:p>
                <a:pPr algn="just"/>
                <a:endParaRPr lang="it-IT" dirty="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blipFill>
                <a:blip r:embed="rId2"/>
                <a:stretch>
                  <a:fillRect l="-1674" t="-1613" r="-8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asellaDiTesto 2">
                <a:extLst>
                  <a:ext uri="{FF2B5EF4-FFF2-40B4-BE49-F238E27FC236}">
                    <a16:creationId xmlns:a16="http://schemas.microsoft.com/office/drawing/2014/main" id="{27C82B74-0EC6-AF42-3CCD-21B6435819DB}"/>
                  </a:ext>
                </a:extLst>
              </p:cNvPr>
              <p:cNvSpPr txBox="1"/>
              <p:nvPr/>
            </p:nvSpPr>
            <p:spPr>
              <a:xfrm>
                <a:off x="3280898" y="5134277"/>
                <a:ext cx="5627516" cy="118962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it-IT" sz="3200" i="1" smtClean="0">
                          <a:solidFill>
                            <a:schemeClr val="tx1"/>
                          </a:solidFill>
                          <a:latin typeface="Cambria Math" panose="02040503050406030204" pitchFamily="18" charset="0"/>
                        </a:rPr>
                        <m:t>𝐴</m:t>
                      </m:r>
                      <m:d>
                        <m:dPr>
                          <m:ctrlPr>
                            <a:rPr lang="it-IT" sz="3200" i="1">
                              <a:solidFill>
                                <a:schemeClr val="tx1"/>
                              </a:solidFill>
                              <a:latin typeface="Cambria Math" panose="02040503050406030204" pitchFamily="18" charset="0"/>
                            </a:rPr>
                          </m:ctrlPr>
                        </m:dPr>
                        <m:e>
                          <m:acc>
                            <m:accPr>
                              <m:chr m:val="⃗"/>
                              <m:ctrlPr>
                                <a:rPr lang="it-IT" sz="3200" i="1">
                                  <a:solidFill>
                                    <a:schemeClr val="tx1"/>
                                  </a:solidFill>
                                  <a:latin typeface="Cambria Math" panose="02040503050406030204" pitchFamily="18" charset="0"/>
                                </a:rPr>
                              </m:ctrlPr>
                            </m:accPr>
                            <m:e>
                              <m:r>
                                <a:rPr lang="it-IT" sz="3200" i="1">
                                  <a:solidFill>
                                    <a:schemeClr val="tx1"/>
                                  </a:solidFill>
                                  <a:latin typeface="Cambria Math" panose="02040503050406030204" pitchFamily="18" charset="0"/>
                                </a:rPr>
                                <m:t>𝑎</m:t>
                              </m:r>
                            </m:e>
                          </m:acc>
                          <m:r>
                            <a:rPr lang="it-IT" sz="3200" i="0">
                              <a:solidFill>
                                <a:schemeClr val="tx1"/>
                              </a:solidFill>
                              <a:latin typeface="Cambria Math" panose="02040503050406030204" pitchFamily="18" charset="0"/>
                            </a:rPr>
                            <m:t>,</m:t>
                          </m:r>
                          <m:r>
                            <a:rPr lang="it-IT" sz="3200" i="1">
                              <a:solidFill>
                                <a:schemeClr val="tx1"/>
                              </a:solidFill>
                              <a:latin typeface="Cambria Math" panose="02040503050406030204" pitchFamily="18" charset="0"/>
                            </a:rPr>
                            <m:t>𝜆</m:t>
                          </m:r>
                        </m:e>
                      </m:d>
                      <m:r>
                        <a:rPr lang="it-IT" sz="3200" i="0">
                          <a:solidFill>
                            <a:schemeClr val="tx1"/>
                          </a:solidFill>
                          <a:latin typeface="Cambria Math" panose="02040503050406030204" pitchFamily="18" charset="0"/>
                        </a:rPr>
                        <m:t>=±1</m:t>
                      </m:r>
                    </m:oMath>
                  </m:oMathPara>
                </a14:m>
                <a:endParaRPr lang="it-IT" sz="3200" i="0" dirty="0">
                  <a:solidFill>
                    <a:schemeClr val="tx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it-IT" sz="3200" i="1">
                          <a:solidFill>
                            <a:schemeClr val="tx1"/>
                          </a:solidFill>
                          <a:latin typeface="Cambria Math" panose="02040503050406030204" pitchFamily="18" charset="0"/>
                        </a:rPr>
                        <m:t>𝐵</m:t>
                      </m:r>
                      <m:d>
                        <m:dPr>
                          <m:ctrlPr>
                            <a:rPr lang="it-IT" sz="3200" i="1">
                              <a:solidFill>
                                <a:schemeClr val="tx1"/>
                              </a:solidFill>
                              <a:latin typeface="Cambria Math" panose="02040503050406030204" pitchFamily="18" charset="0"/>
                            </a:rPr>
                          </m:ctrlPr>
                        </m:dPr>
                        <m:e>
                          <m:acc>
                            <m:accPr>
                              <m:chr m:val="⃗"/>
                              <m:ctrlPr>
                                <a:rPr lang="it-IT" sz="3200" i="1">
                                  <a:solidFill>
                                    <a:schemeClr val="tx1"/>
                                  </a:solidFill>
                                  <a:latin typeface="Cambria Math" panose="02040503050406030204" pitchFamily="18" charset="0"/>
                                </a:rPr>
                              </m:ctrlPr>
                            </m:accPr>
                            <m:e>
                              <m:r>
                                <a:rPr lang="it-IT" sz="3200" i="1">
                                  <a:solidFill>
                                    <a:schemeClr val="tx1"/>
                                  </a:solidFill>
                                  <a:latin typeface="Cambria Math" panose="02040503050406030204" pitchFamily="18" charset="0"/>
                                </a:rPr>
                                <m:t>𝑏</m:t>
                              </m:r>
                            </m:e>
                          </m:acc>
                          <m:r>
                            <a:rPr lang="it-IT" sz="3200" i="0">
                              <a:solidFill>
                                <a:schemeClr val="tx1"/>
                              </a:solidFill>
                              <a:latin typeface="Cambria Math" panose="02040503050406030204" pitchFamily="18" charset="0"/>
                            </a:rPr>
                            <m:t>,</m:t>
                          </m:r>
                          <m:r>
                            <a:rPr lang="it-IT" sz="3200" i="1">
                              <a:solidFill>
                                <a:schemeClr val="tx1"/>
                              </a:solidFill>
                              <a:latin typeface="Cambria Math" panose="02040503050406030204" pitchFamily="18" charset="0"/>
                            </a:rPr>
                            <m:t>𝜆</m:t>
                          </m:r>
                        </m:e>
                      </m:d>
                      <m:r>
                        <a:rPr lang="it-IT" sz="3200" i="0">
                          <a:solidFill>
                            <a:schemeClr val="tx1"/>
                          </a:solidFill>
                          <a:latin typeface="Cambria Math" panose="02040503050406030204" pitchFamily="18" charset="0"/>
                        </a:rPr>
                        <m:t>=±1</m:t>
                      </m:r>
                    </m:oMath>
                  </m:oMathPara>
                </a14:m>
                <a:endParaRPr lang="it-IT" sz="3200" dirty="0">
                  <a:solidFill>
                    <a:schemeClr val="tx1"/>
                  </a:solidFill>
                </a:endParaRPr>
              </a:p>
            </p:txBody>
          </p:sp>
        </mc:Choice>
        <mc:Fallback xmlns="">
          <p:sp>
            <p:nvSpPr>
              <p:cNvPr id="3" name="CasellaDiTesto 2">
                <a:extLst>
                  <a:ext uri="{FF2B5EF4-FFF2-40B4-BE49-F238E27FC236}">
                    <a16:creationId xmlns:a16="http://schemas.microsoft.com/office/drawing/2014/main" id="{27C82B74-0EC6-AF42-3CCD-21B6435819DB}"/>
                  </a:ext>
                </a:extLst>
              </p:cNvPr>
              <p:cNvSpPr txBox="1">
                <a:spLocks noRot="1" noChangeAspect="1" noMove="1" noResize="1" noEditPoints="1" noAdjustHandles="1" noChangeArrowheads="1" noChangeShapeType="1" noTextEdit="1"/>
              </p:cNvSpPr>
              <p:nvPr/>
            </p:nvSpPr>
            <p:spPr>
              <a:xfrm>
                <a:off x="3280898" y="5134277"/>
                <a:ext cx="5627516" cy="1189621"/>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1116292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di Bell</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4641746"/>
              </a:xfrm>
            </p:spPr>
            <p:txBody>
              <a:bodyPr>
                <a:normAutofit/>
              </a:bodyPr>
              <a:lstStyle/>
              <a:p>
                <a:pPr algn="just">
                  <a:lnSpc>
                    <a:spcPct val="107000"/>
                  </a:lnSpc>
                  <a:spcAft>
                    <a:spcPts val="800"/>
                  </a:spcAft>
                </a:pP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Ricordiamo che le due misure sono </a:t>
                </a:r>
                <a:r>
                  <a:rPr lang="it-IT" sz="2400" b="1">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indipendenti</a:t>
                </a: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tra loro. Sia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𝜌</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una distribuzione di probabilità, allora il valore atteso del prodotto tra </a:t>
                </a:r>
                <a14:m>
                  <m:oMath xmlns:m="http://schemas.openxmlformats.org/officeDocument/2006/math">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𝜎</m:t>
                                </m:r>
                              </m:e>
                            </m:acc>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e>
                    </m:d>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𝜎</m:t>
                                </m:r>
                              </m:e>
                            </m:acc>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e>
                    </m:d>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secondo la probabilità classica, è:</a:t>
                </a: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subHide m:val="on"/>
                          <m:sup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naryPr>
                        <m:sub/>
                        <m:sup/>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e>
                      </m:nary>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𝜌</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𝑑</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Questo dovrebbe equivalere, come prevede la descrizione quantistica per lo stato di singoletto, a:</a:t>
                </a: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oMath>
                  </m:oMathPara>
                </a14:m>
                <a:endParaRPr lang="it-IT" sz="2400">
                  <a:solidFill>
                    <a:schemeClr val="tx1"/>
                  </a:solidFill>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endParaRPr lang="it-IT" sz="28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293200" cy="4641746"/>
              </a:xfrm>
              <a:blipFill>
                <a:blip r:embed="rId2"/>
                <a:stretch>
                  <a:fillRect l="-1674" t="-2102" r="-864"/>
                </a:stretch>
              </a:blipFill>
            </p:spPr>
            <p:txBody>
              <a:bodyPr/>
              <a:lstStyle/>
              <a:p>
                <a:r>
                  <a:rPr lang="en-US">
                    <a:noFill/>
                  </a:rPr>
                  <a:t> </a:t>
                </a:r>
              </a:p>
            </p:txBody>
          </p:sp>
        </mc:Fallback>
      </mc:AlternateContent>
    </p:spTree>
    <p:extLst>
      <p:ext uri="{BB962C8B-B14F-4D97-AF65-F5344CB8AC3E}">
        <p14:creationId xmlns:p14="http://schemas.microsoft.com/office/powerpoint/2010/main" val="25691001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di Bell</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4641746"/>
              </a:xfrm>
            </p:spPr>
            <p:txBody>
              <a:bodyPr>
                <a:noAutofit/>
              </a:bodyPr>
              <a:lstStyle/>
              <a:p>
                <a:pPr algn="just"/>
                <a14:m>
                  <m:oMath xmlns:m="http://schemas.openxmlformats.org/officeDocument/2006/math">
                    <m:r>
                      <m:rPr>
                        <m:nor/>
                      </m:rPr>
                      <a:rPr lang="it-IT" sz="2400" smtClean="0">
                        <a:solidFill>
                          <a:schemeClr val="tx1"/>
                        </a:solidFill>
                      </a:rPr>
                      <m:t>In</m:t>
                    </m:r>
                    <m:r>
                      <m:rPr>
                        <m:nor/>
                      </m:rPr>
                      <a:rPr lang="it-IT" sz="2400" smtClean="0">
                        <a:solidFill>
                          <a:schemeClr val="tx1"/>
                        </a:solidFill>
                      </a:rPr>
                      <m:t> </m:t>
                    </m:r>
                    <m:r>
                      <m:rPr>
                        <m:nor/>
                      </m:rPr>
                      <a:rPr lang="it-IT" sz="2400" smtClean="0">
                        <a:solidFill>
                          <a:schemeClr val="tx1"/>
                        </a:solidFill>
                      </a:rPr>
                      <m:t>particolare</m:t>
                    </m:r>
                    <m:r>
                      <m:rPr>
                        <m:nor/>
                      </m:rPr>
                      <a:rPr lang="it-IT" sz="2400" smtClean="0">
                        <a:solidFill>
                          <a:schemeClr val="tx1"/>
                        </a:solidFill>
                      </a:rPr>
                      <m:t> </m:t>
                    </m:r>
                    <m:r>
                      <m:rPr>
                        <m:nor/>
                      </m:rPr>
                      <a:rPr lang="it-IT" sz="2400" smtClean="0">
                        <a:solidFill>
                          <a:schemeClr val="tx1"/>
                        </a:solidFill>
                      </a:rPr>
                      <m:t>se</m:t>
                    </m:r>
                    <m:r>
                      <m:rPr>
                        <m:nor/>
                      </m:rPr>
                      <a:rPr lang="it-IT" sz="2400" smtClean="0">
                        <a:solidFill>
                          <a:schemeClr val="tx1"/>
                        </a:solidFill>
                      </a:rPr>
                      <m:t> </m:t>
                    </m:r>
                    <m:acc>
                      <m:accPr>
                        <m:chr m:val="⃗"/>
                        <m:ctrlPr>
                          <a:rPr lang="it-IT" sz="2400" i="1">
                            <a:solidFill>
                              <a:schemeClr val="tx1"/>
                            </a:solidFill>
                            <a:latin typeface="Cambria Math" panose="02040503050406030204" pitchFamily="18" charset="0"/>
                          </a:rPr>
                        </m:ctrlPr>
                      </m:accPr>
                      <m:e>
                        <m:r>
                          <a:rPr lang="it-IT" sz="2400" i="1">
                            <a:solidFill>
                              <a:schemeClr val="tx1"/>
                            </a:solidFill>
                            <a:latin typeface="Cambria Math" panose="02040503050406030204" pitchFamily="18" charset="0"/>
                          </a:rPr>
                          <m:t>𝑎</m:t>
                        </m:r>
                      </m:e>
                    </m:acc>
                    <m:r>
                      <a:rPr lang="it-IT" sz="2400" i="1">
                        <a:solidFill>
                          <a:schemeClr val="tx1"/>
                        </a:solidFill>
                        <a:latin typeface="Cambria Math" panose="02040503050406030204" pitchFamily="18" charset="0"/>
                      </a:rPr>
                      <m:t>=</m:t>
                    </m:r>
                    <m:acc>
                      <m:accPr>
                        <m:chr m:val="⃗"/>
                        <m:ctrlPr>
                          <a:rPr lang="it-IT" sz="2400" i="1">
                            <a:solidFill>
                              <a:schemeClr val="tx1"/>
                            </a:solidFill>
                            <a:latin typeface="Cambria Math" panose="02040503050406030204" pitchFamily="18" charset="0"/>
                          </a:rPr>
                        </m:ctrlPr>
                      </m:accPr>
                      <m:e>
                        <m:r>
                          <a:rPr lang="it-IT" sz="2400" i="1">
                            <a:solidFill>
                              <a:schemeClr val="tx1"/>
                            </a:solidFill>
                            <a:latin typeface="Cambria Math" panose="02040503050406030204" pitchFamily="18" charset="0"/>
                          </a:rPr>
                          <m:t>𝑏</m:t>
                        </m:r>
                      </m:e>
                    </m:acc>
                    <m:r>
                      <m:rPr>
                        <m:nor/>
                      </m:rPr>
                      <a:rPr lang="it-IT" sz="2400">
                        <a:solidFill>
                          <a:schemeClr val="tx1"/>
                        </a:solidFill>
                      </a:rPr>
                      <m:t>, </m:t>
                    </m:r>
                    <m:r>
                      <m:rPr>
                        <m:nor/>
                      </m:rPr>
                      <a:rPr lang="it-IT" sz="2400">
                        <a:solidFill>
                          <a:schemeClr val="tx1"/>
                        </a:solidFill>
                      </a:rPr>
                      <m:t>ovvero</m:t>
                    </m:r>
                    <m:r>
                      <m:rPr>
                        <m:nor/>
                      </m:rPr>
                      <a:rPr lang="it-IT" sz="2400">
                        <a:solidFill>
                          <a:schemeClr val="tx1"/>
                        </a:solidFill>
                      </a:rPr>
                      <m:t> </m:t>
                    </m:r>
                    <m:r>
                      <m:rPr>
                        <m:nor/>
                      </m:rPr>
                      <a:rPr lang="it-IT" sz="2400">
                        <a:solidFill>
                          <a:schemeClr val="tx1"/>
                        </a:solidFill>
                      </a:rPr>
                      <m:t>se</m:t>
                    </m:r>
                    <m:r>
                      <m:rPr>
                        <m:nor/>
                      </m:rPr>
                      <a:rPr lang="it-IT" sz="2400">
                        <a:solidFill>
                          <a:schemeClr val="tx1"/>
                        </a:solidFill>
                      </a:rPr>
                      <m:t> </m:t>
                    </m:r>
                    <m:r>
                      <m:rPr>
                        <m:nor/>
                      </m:rPr>
                      <a:rPr lang="it-IT" sz="2400">
                        <a:solidFill>
                          <a:schemeClr val="tx1"/>
                        </a:solidFill>
                      </a:rPr>
                      <m:t>lo</m:t>
                    </m:r>
                    <m:r>
                      <m:rPr>
                        <m:nor/>
                      </m:rPr>
                      <a:rPr lang="it-IT" sz="2400">
                        <a:solidFill>
                          <a:schemeClr val="tx1"/>
                        </a:solidFill>
                      </a:rPr>
                      <m:t> </m:t>
                    </m:r>
                    <m:r>
                      <m:rPr>
                        <m:nor/>
                      </m:rPr>
                      <a:rPr lang="it-IT" sz="2400">
                        <a:solidFill>
                          <a:schemeClr val="tx1"/>
                        </a:solidFill>
                      </a:rPr>
                      <m:t>spin</m:t>
                    </m:r>
                    <m:r>
                      <m:rPr>
                        <m:nor/>
                      </m:rPr>
                      <a:rPr lang="it-IT" sz="2400">
                        <a:solidFill>
                          <a:schemeClr val="tx1"/>
                        </a:solidFill>
                      </a:rPr>
                      <m:t> </m:t>
                    </m:r>
                    <m:r>
                      <m:rPr>
                        <m:nor/>
                      </m:rPr>
                      <a:rPr lang="it-IT" sz="2400">
                        <a:solidFill>
                          <a:schemeClr val="tx1"/>
                        </a:solidFill>
                      </a:rPr>
                      <m:t>viene</m:t>
                    </m:r>
                    <m:r>
                      <m:rPr>
                        <m:nor/>
                      </m:rPr>
                      <a:rPr lang="it-IT" sz="2400">
                        <a:solidFill>
                          <a:schemeClr val="tx1"/>
                        </a:solidFill>
                      </a:rPr>
                      <m:t> </m:t>
                    </m:r>
                    <m:r>
                      <m:rPr>
                        <m:nor/>
                      </m:rPr>
                      <a:rPr lang="it-IT" sz="2400">
                        <a:solidFill>
                          <a:schemeClr val="tx1"/>
                        </a:solidFill>
                      </a:rPr>
                      <m:t>misurato</m:t>
                    </m:r>
                    <m:r>
                      <m:rPr>
                        <m:nor/>
                      </m:rPr>
                      <a:rPr lang="it-IT" sz="2400">
                        <a:solidFill>
                          <a:schemeClr val="tx1"/>
                        </a:solidFill>
                      </a:rPr>
                      <m:t> </m:t>
                    </m:r>
                    <m:r>
                      <m:rPr>
                        <m:nor/>
                      </m:rPr>
                      <a:rPr lang="it-IT" sz="2400">
                        <a:solidFill>
                          <a:schemeClr val="tx1"/>
                        </a:solidFill>
                      </a:rPr>
                      <m:t>sullo</m:t>
                    </m:r>
                    <m:r>
                      <m:rPr>
                        <m:nor/>
                      </m:rPr>
                      <a:rPr lang="it-IT" sz="2400">
                        <a:solidFill>
                          <a:schemeClr val="tx1"/>
                        </a:solidFill>
                      </a:rPr>
                      <m:t> </m:t>
                    </m:r>
                    <m:r>
                      <m:rPr>
                        <m:nor/>
                      </m:rPr>
                      <a:rPr lang="it-IT" sz="2400">
                        <a:solidFill>
                          <a:schemeClr val="tx1"/>
                        </a:solidFill>
                      </a:rPr>
                      <m:t>stesso</m:t>
                    </m:r>
                    <m:r>
                      <m:rPr>
                        <m:nor/>
                      </m:rPr>
                      <a:rPr lang="it-IT" sz="2400">
                        <a:solidFill>
                          <a:schemeClr val="tx1"/>
                        </a:solidFill>
                      </a:rPr>
                      <m:t> </m:t>
                    </m:r>
                    <m:r>
                      <m:rPr>
                        <m:nor/>
                      </m:rPr>
                      <a:rPr lang="it-IT" sz="2400">
                        <a:solidFill>
                          <a:schemeClr val="tx1"/>
                        </a:solidFill>
                      </a:rPr>
                      <m:t>asse</m:t>
                    </m:r>
                    <m:r>
                      <m:rPr>
                        <m:nor/>
                      </m:rPr>
                      <a:rPr lang="it-IT" sz="2400">
                        <a:solidFill>
                          <a:schemeClr val="tx1"/>
                        </a:solidFill>
                      </a:rPr>
                      <m:t>, </m:t>
                    </m:r>
                    <m:r>
                      <m:rPr>
                        <m:nor/>
                      </m:rPr>
                      <a:rPr lang="it-IT" sz="2400">
                        <a:solidFill>
                          <a:schemeClr val="tx1"/>
                        </a:solidFill>
                      </a:rPr>
                      <m:t>avremo</m:t>
                    </m:r>
                    <m:r>
                      <m:rPr>
                        <m:nor/>
                      </m:rPr>
                      <a:rPr lang="it-IT" sz="2400">
                        <a:solidFill>
                          <a:schemeClr val="tx1"/>
                        </a:solidFill>
                      </a:rPr>
                      <m:t> </m:t>
                    </m:r>
                    <m:r>
                      <a:rPr lang="it-IT" sz="2400" i="1">
                        <a:solidFill>
                          <a:schemeClr val="tx1"/>
                        </a:solidFill>
                        <a:latin typeface="Cambria Math" panose="02040503050406030204" pitchFamily="18" charset="0"/>
                      </a:rPr>
                      <m:t>𝑃</m:t>
                    </m:r>
                    <m:d>
                      <m:dPr>
                        <m:ctrlPr>
                          <a:rPr lang="it-IT" sz="2400" i="1">
                            <a:solidFill>
                              <a:schemeClr val="tx1"/>
                            </a:solidFill>
                            <a:latin typeface="Cambria Math" panose="02040503050406030204" pitchFamily="18" charset="0"/>
                          </a:rPr>
                        </m:ctrlPr>
                      </m:dPr>
                      <m:e>
                        <m:acc>
                          <m:accPr>
                            <m:chr m:val="⃗"/>
                            <m:ctrlPr>
                              <a:rPr lang="it-IT" sz="2400" i="1">
                                <a:solidFill>
                                  <a:schemeClr val="tx1"/>
                                </a:solidFill>
                                <a:latin typeface="Cambria Math" panose="02040503050406030204" pitchFamily="18" charset="0"/>
                              </a:rPr>
                            </m:ctrlPr>
                          </m:accPr>
                          <m:e>
                            <m:r>
                              <a:rPr lang="it-IT" sz="2400" i="1">
                                <a:solidFill>
                                  <a:schemeClr val="tx1"/>
                                </a:solidFill>
                                <a:latin typeface="Cambria Math" panose="02040503050406030204" pitchFamily="18" charset="0"/>
                              </a:rPr>
                              <m:t>𝑏</m:t>
                            </m:r>
                          </m:e>
                        </m:acc>
                        <m:r>
                          <a:rPr lang="it-IT" sz="2400" i="1">
                            <a:solidFill>
                              <a:schemeClr val="tx1"/>
                            </a:solidFill>
                            <a:latin typeface="Cambria Math" panose="02040503050406030204" pitchFamily="18" charset="0"/>
                          </a:rPr>
                          <m:t>,</m:t>
                        </m:r>
                        <m:acc>
                          <m:accPr>
                            <m:chr m:val="⃗"/>
                            <m:ctrlPr>
                              <a:rPr lang="it-IT" sz="2400" i="1">
                                <a:solidFill>
                                  <a:schemeClr val="tx1"/>
                                </a:solidFill>
                                <a:latin typeface="Cambria Math" panose="02040503050406030204" pitchFamily="18" charset="0"/>
                              </a:rPr>
                            </m:ctrlPr>
                          </m:accPr>
                          <m:e>
                            <m:r>
                              <a:rPr lang="it-IT" sz="2400" i="1">
                                <a:solidFill>
                                  <a:schemeClr val="tx1"/>
                                </a:solidFill>
                                <a:latin typeface="Cambria Math" panose="02040503050406030204" pitchFamily="18" charset="0"/>
                              </a:rPr>
                              <m:t>𝑏</m:t>
                            </m:r>
                          </m:e>
                        </m:acc>
                      </m:e>
                    </m:d>
                    <m:r>
                      <a:rPr lang="it-IT" sz="2400" i="1">
                        <a:solidFill>
                          <a:schemeClr val="tx1"/>
                        </a:solidFill>
                        <a:latin typeface="Cambria Math" panose="02040503050406030204" pitchFamily="18" charset="0"/>
                      </a:rPr>
                      <m:t>=−1</m:t>
                    </m:r>
                    <m:r>
                      <m:rPr>
                        <m:nor/>
                      </m:rPr>
                      <a:rPr lang="it-IT" sz="2400">
                        <a:solidFill>
                          <a:schemeClr val="tx1"/>
                        </a:solidFill>
                      </a:rPr>
                      <m:t>, </m:t>
                    </m:r>
                    <m:r>
                      <m:rPr>
                        <m:nor/>
                      </m:rPr>
                      <a:rPr lang="it-IT" sz="2400">
                        <a:solidFill>
                          <a:schemeClr val="tx1"/>
                        </a:solidFill>
                      </a:rPr>
                      <m:t>e</m:t>
                    </m:r>
                    <m:r>
                      <m:rPr>
                        <m:nor/>
                      </m:rPr>
                      <a:rPr lang="it-IT" sz="2400">
                        <a:solidFill>
                          <a:schemeClr val="tx1"/>
                        </a:solidFill>
                      </a:rPr>
                      <m:t> </m:t>
                    </m:r>
                    <m:r>
                      <m:rPr>
                        <m:nor/>
                      </m:rPr>
                      <a:rPr lang="it-IT" sz="2400">
                        <a:solidFill>
                          <a:schemeClr val="tx1"/>
                        </a:solidFill>
                      </a:rPr>
                      <m:t>saremo</m:t>
                    </m:r>
                    <m:r>
                      <m:rPr>
                        <m:nor/>
                      </m:rPr>
                      <a:rPr lang="it-IT" sz="2400">
                        <a:solidFill>
                          <a:schemeClr val="tx1"/>
                        </a:solidFill>
                      </a:rPr>
                      <m:t> </m:t>
                    </m:r>
                    <m:r>
                      <m:rPr>
                        <m:nor/>
                      </m:rPr>
                      <a:rPr lang="it-IT" sz="2400">
                        <a:solidFill>
                          <a:schemeClr val="tx1"/>
                        </a:solidFill>
                      </a:rPr>
                      <m:t>quindi</m:t>
                    </m:r>
                    <m:r>
                      <m:rPr>
                        <m:nor/>
                      </m:rPr>
                      <a:rPr lang="it-IT" sz="2400">
                        <a:solidFill>
                          <a:schemeClr val="tx1"/>
                        </a:solidFill>
                      </a:rPr>
                      <m:t> </m:t>
                    </m:r>
                    <m:r>
                      <m:rPr>
                        <m:nor/>
                      </m:rPr>
                      <a:rPr lang="it-IT" sz="2400">
                        <a:solidFill>
                          <a:schemeClr val="tx1"/>
                        </a:solidFill>
                      </a:rPr>
                      <m:t>certi</m:t>
                    </m:r>
                    <m:r>
                      <m:rPr>
                        <m:nor/>
                      </m:rPr>
                      <a:rPr lang="it-IT" sz="2400">
                        <a:solidFill>
                          <a:schemeClr val="tx1"/>
                        </a:solidFill>
                      </a:rPr>
                      <m:t> </m:t>
                    </m:r>
                    <m:r>
                      <m:rPr>
                        <m:nor/>
                      </m:rPr>
                      <a:rPr lang="it-IT" sz="2400">
                        <a:solidFill>
                          <a:schemeClr val="tx1"/>
                        </a:solidFill>
                      </a:rPr>
                      <m:t>che</m:t>
                    </m:r>
                    <m:r>
                      <m:rPr>
                        <m:nor/>
                      </m:rPr>
                      <a:rPr lang="it-IT" sz="2400">
                        <a:solidFill>
                          <a:schemeClr val="tx1"/>
                        </a:solidFill>
                      </a:rPr>
                      <m:t> </m:t>
                    </m:r>
                    <m:r>
                      <m:rPr>
                        <m:nor/>
                      </m:rPr>
                      <a:rPr lang="it-IT" sz="2400">
                        <a:solidFill>
                          <a:schemeClr val="tx1"/>
                        </a:solidFill>
                      </a:rPr>
                      <m:t>le</m:t>
                    </m:r>
                    <m:r>
                      <m:rPr>
                        <m:nor/>
                      </m:rPr>
                      <a:rPr lang="it-IT" sz="2400">
                        <a:solidFill>
                          <a:schemeClr val="tx1"/>
                        </a:solidFill>
                      </a:rPr>
                      <m:t> </m:t>
                    </m:r>
                    <m:r>
                      <m:rPr>
                        <m:nor/>
                      </m:rPr>
                      <a:rPr lang="it-IT" sz="2400">
                        <a:solidFill>
                          <a:schemeClr val="tx1"/>
                        </a:solidFill>
                      </a:rPr>
                      <m:t>due</m:t>
                    </m:r>
                    <m:r>
                      <m:rPr>
                        <m:nor/>
                      </m:rPr>
                      <a:rPr lang="it-IT" sz="2400">
                        <a:solidFill>
                          <a:schemeClr val="tx1"/>
                        </a:solidFill>
                      </a:rPr>
                      <m:t> </m:t>
                    </m:r>
                    <m:r>
                      <m:rPr>
                        <m:nor/>
                      </m:rPr>
                      <a:rPr lang="it-IT" sz="2400">
                        <a:solidFill>
                          <a:schemeClr val="tx1"/>
                        </a:solidFill>
                      </a:rPr>
                      <m:t>misure</m:t>
                    </m:r>
                    <m:r>
                      <m:rPr>
                        <m:nor/>
                      </m:rPr>
                      <a:rPr lang="it-IT" sz="2400">
                        <a:solidFill>
                          <a:schemeClr val="tx1"/>
                        </a:solidFill>
                      </a:rPr>
                      <m:t> </m:t>
                    </m:r>
                    <m:r>
                      <m:rPr>
                        <m:nor/>
                      </m:rPr>
                      <a:rPr lang="it-IT" sz="2400">
                        <a:solidFill>
                          <a:schemeClr val="tx1"/>
                        </a:solidFill>
                      </a:rPr>
                      <m:t>daranno</m:t>
                    </m:r>
                    <m:r>
                      <m:rPr>
                        <m:nor/>
                      </m:rPr>
                      <a:rPr lang="it-IT" sz="2400">
                        <a:solidFill>
                          <a:schemeClr val="tx1"/>
                        </a:solidFill>
                      </a:rPr>
                      <m:t> </m:t>
                    </m:r>
                    <m:r>
                      <m:rPr>
                        <m:nor/>
                      </m:rPr>
                      <a:rPr lang="it-IT" sz="2400">
                        <a:solidFill>
                          <a:schemeClr val="tx1"/>
                        </a:solidFill>
                      </a:rPr>
                      <m:t>risultati</m:t>
                    </m:r>
                    <m:r>
                      <m:rPr>
                        <m:nor/>
                      </m:rPr>
                      <a:rPr lang="it-IT" sz="2400">
                        <a:solidFill>
                          <a:schemeClr val="tx1"/>
                        </a:solidFill>
                      </a:rPr>
                      <m:t> </m:t>
                    </m:r>
                    <m:r>
                      <m:rPr>
                        <m:nor/>
                      </m:rPr>
                      <a:rPr lang="it-IT" sz="2400">
                        <a:solidFill>
                          <a:schemeClr val="tx1"/>
                        </a:solidFill>
                      </a:rPr>
                      <m:t>opposti</m:t>
                    </m:r>
                    <m:r>
                      <m:rPr>
                        <m:nor/>
                      </m:rPr>
                      <a:rPr lang="it-IT" sz="2400">
                        <a:solidFill>
                          <a:schemeClr val="tx1"/>
                        </a:solidFill>
                      </a:rPr>
                      <m:t>:</m:t>
                    </m:r>
                  </m:oMath>
                </a14:m>
                <a:endParaRPr lang="it-IT" sz="2400">
                  <a:solidFill>
                    <a:schemeClr val="tx1"/>
                  </a:solidFill>
                </a:endParaRPr>
              </a:p>
              <a:p>
                <a:pPr marL="1944" indent="0" algn="just">
                  <a:buNone/>
                </a:pPr>
                <a14:m>
                  <m:oMathPara xmlns:m="http://schemas.openxmlformats.org/officeDocument/2006/math">
                    <m:oMathParaPr>
                      <m:jc m:val="centerGroup"/>
                    </m:oMathParaPr>
                    <m:oMath xmlns:m="http://schemas.openxmlformats.org/officeDocument/2006/math">
                      <m:r>
                        <a:rPr lang="it-IT" sz="2400" i="1">
                          <a:solidFill>
                            <a:schemeClr val="tx1"/>
                          </a:solidFill>
                          <a:latin typeface="Cambria Math" panose="02040503050406030204" pitchFamily="18" charset="0"/>
                        </a:rPr>
                        <m:t>𝐵</m:t>
                      </m:r>
                      <m:d>
                        <m:dPr>
                          <m:ctrlPr>
                            <a:rPr lang="it-IT" sz="2400" i="1">
                              <a:solidFill>
                                <a:schemeClr val="tx1"/>
                              </a:solidFill>
                              <a:latin typeface="Cambria Math" panose="02040503050406030204" pitchFamily="18" charset="0"/>
                            </a:rPr>
                          </m:ctrlPr>
                        </m:dPr>
                        <m:e>
                          <m:acc>
                            <m:accPr>
                              <m:chr m:val="⃗"/>
                              <m:ctrlPr>
                                <a:rPr lang="it-IT" sz="2400" i="1">
                                  <a:solidFill>
                                    <a:schemeClr val="tx1"/>
                                  </a:solidFill>
                                  <a:latin typeface="Cambria Math" panose="02040503050406030204" pitchFamily="18" charset="0"/>
                                </a:rPr>
                              </m:ctrlPr>
                            </m:accPr>
                            <m:e>
                              <m:r>
                                <a:rPr lang="it-IT" sz="2400" i="1">
                                  <a:solidFill>
                                    <a:schemeClr val="tx1"/>
                                  </a:solidFill>
                                  <a:latin typeface="Cambria Math" panose="02040503050406030204" pitchFamily="18" charset="0"/>
                                </a:rPr>
                                <m:t>𝑏</m:t>
                              </m:r>
                            </m:e>
                          </m:acc>
                          <m:r>
                            <a:rPr lang="it-IT" sz="2400" i="1">
                              <a:solidFill>
                                <a:schemeClr val="tx1"/>
                              </a:solidFill>
                              <a:latin typeface="Cambria Math" panose="02040503050406030204" pitchFamily="18" charset="0"/>
                            </a:rPr>
                            <m:t>,</m:t>
                          </m:r>
                          <m:r>
                            <a:rPr lang="it-IT" sz="2400" i="1">
                              <a:solidFill>
                                <a:schemeClr val="tx1"/>
                              </a:solidFill>
                              <a:latin typeface="Cambria Math" panose="02040503050406030204" pitchFamily="18" charset="0"/>
                            </a:rPr>
                            <m:t>𝜆</m:t>
                          </m:r>
                        </m:e>
                      </m:d>
                      <m:r>
                        <a:rPr lang="it-IT" sz="2400" i="1">
                          <a:solidFill>
                            <a:schemeClr val="tx1"/>
                          </a:solidFill>
                          <a:latin typeface="Cambria Math" panose="02040503050406030204" pitchFamily="18" charset="0"/>
                        </a:rPr>
                        <m:t>=−</m:t>
                      </m:r>
                      <m:r>
                        <a:rPr lang="it-IT" sz="2400" i="1">
                          <a:solidFill>
                            <a:schemeClr val="tx1"/>
                          </a:solidFill>
                          <a:latin typeface="Cambria Math" panose="02040503050406030204" pitchFamily="18" charset="0"/>
                        </a:rPr>
                        <m:t>𝐴</m:t>
                      </m:r>
                      <m:r>
                        <a:rPr lang="it-IT" sz="2400" i="1">
                          <a:solidFill>
                            <a:schemeClr val="tx1"/>
                          </a:solidFill>
                          <a:latin typeface="Cambria Math" panose="02040503050406030204" pitchFamily="18" charset="0"/>
                        </a:rPr>
                        <m:t>(</m:t>
                      </m:r>
                      <m:acc>
                        <m:accPr>
                          <m:chr m:val="⃗"/>
                          <m:ctrlPr>
                            <a:rPr lang="it-IT" sz="2400" i="1">
                              <a:solidFill>
                                <a:schemeClr val="tx1"/>
                              </a:solidFill>
                              <a:latin typeface="Cambria Math" panose="02040503050406030204" pitchFamily="18" charset="0"/>
                            </a:rPr>
                          </m:ctrlPr>
                        </m:accPr>
                        <m:e>
                          <m:r>
                            <a:rPr lang="it-IT" sz="2400" i="1">
                              <a:solidFill>
                                <a:schemeClr val="tx1"/>
                              </a:solidFill>
                              <a:latin typeface="Cambria Math" panose="02040503050406030204" pitchFamily="18" charset="0"/>
                            </a:rPr>
                            <m:t>𝑏</m:t>
                          </m:r>
                        </m:e>
                      </m:acc>
                      <m:r>
                        <a:rPr lang="it-IT" sz="2400" i="1">
                          <a:solidFill>
                            <a:schemeClr val="tx1"/>
                          </a:solidFill>
                          <a:latin typeface="Cambria Math" panose="02040503050406030204" pitchFamily="18" charset="0"/>
                        </a:rPr>
                        <m:t>,</m:t>
                      </m:r>
                      <m:r>
                        <a:rPr lang="it-IT" sz="2400" i="1">
                          <a:solidFill>
                            <a:schemeClr val="tx1"/>
                          </a:solidFill>
                          <a:latin typeface="Cambria Math" panose="02040503050406030204" pitchFamily="18" charset="0"/>
                        </a:rPr>
                        <m:t>𝜆</m:t>
                      </m:r>
                      <m:r>
                        <a:rPr lang="it-IT" sz="2400" i="1">
                          <a:solidFill>
                            <a:schemeClr val="tx1"/>
                          </a:solidFill>
                          <a:latin typeface="Cambria Math" panose="02040503050406030204" pitchFamily="18" charset="0"/>
                        </a:rPr>
                        <m:t>)</m:t>
                      </m:r>
                    </m:oMath>
                  </m:oMathPara>
                </a14:m>
                <a:endParaRPr lang="it-IT" sz="2400">
                  <a:solidFill>
                    <a:schemeClr val="tx1"/>
                  </a:solidFill>
                </a:endParaRPr>
              </a:p>
              <a:p>
                <a:pPr algn="just"/>
                <a14:m>
                  <m:oMath xmlns:m="http://schemas.openxmlformats.org/officeDocument/2006/math">
                    <m:r>
                      <m:rPr>
                        <m:nor/>
                      </m:rPr>
                      <a:rPr lang="it-IT" sz="2400">
                        <a:solidFill>
                          <a:schemeClr val="tx1"/>
                        </a:solidFill>
                      </a:rPr>
                      <m:t>Dunque</m:t>
                    </m:r>
                    <m:r>
                      <m:rPr>
                        <m:nor/>
                      </m:rPr>
                      <a:rPr lang="it-IT" sz="2400">
                        <a:solidFill>
                          <a:schemeClr val="tx1"/>
                        </a:solidFill>
                      </a:rPr>
                      <m:t>, </m:t>
                    </m:r>
                    <m:r>
                      <m:rPr>
                        <m:nor/>
                      </m:rPr>
                      <a:rPr lang="it-IT" sz="2400">
                        <a:solidFill>
                          <a:schemeClr val="tx1"/>
                        </a:solidFill>
                      </a:rPr>
                      <m:t>in</m:t>
                    </m:r>
                    <m:r>
                      <m:rPr>
                        <m:nor/>
                      </m:rPr>
                      <a:rPr lang="it-IT" sz="2400">
                        <a:solidFill>
                          <a:schemeClr val="tx1"/>
                        </a:solidFill>
                      </a:rPr>
                      <m:t> </m:t>
                    </m:r>
                    <m:r>
                      <m:rPr>
                        <m:nor/>
                      </m:rPr>
                      <a:rPr lang="it-IT" sz="2400">
                        <a:solidFill>
                          <a:schemeClr val="tx1"/>
                        </a:solidFill>
                      </a:rPr>
                      <m:t>termini</m:t>
                    </m:r>
                    <m:r>
                      <m:rPr>
                        <m:nor/>
                      </m:rPr>
                      <a:rPr lang="it-IT" sz="2400">
                        <a:solidFill>
                          <a:schemeClr val="tx1"/>
                        </a:solidFill>
                      </a:rPr>
                      <m:t> </m:t>
                    </m:r>
                    <m:r>
                      <m:rPr>
                        <m:nor/>
                      </m:rPr>
                      <a:rPr lang="it-IT" sz="2400">
                        <a:solidFill>
                          <a:schemeClr val="tx1"/>
                        </a:solidFill>
                      </a:rPr>
                      <m:t>probabilistici</m:t>
                    </m:r>
                    <m:r>
                      <m:rPr>
                        <m:nor/>
                      </m:rPr>
                      <a:rPr lang="it-IT" sz="2400">
                        <a:solidFill>
                          <a:schemeClr val="tx1"/>
                        </a:solidFill>
                      </a:rPr>
                      <m:t>, </m:t>
                    </m:r>
                    <m:r>
                      <m:rPr>
                        <m:nor/>
                      </m:rPr>
                      <a:rPr lang="it-IT" sz="2400">
                        <a:solidFill>
                          <a:schemeClr val="tx1"/>
                        </a:solidFill>
                      </a:rPr>
                      <m:t>possiamo</m:t>
                    </m:r>
                    <m:r>
                      <m:rPr>
                        <m:nor/>
                      </m:rPr>
                      <a:rPr lang="it-IT" sz="2400">
                        <a:solidFill>
                          <a:schemeClr val="tx1"/>
                        </a:solidFill>
                      </a:rPr>
                      <m:t> </m:t>
                    </m:r>
                    <m:r>
                      <m:rPr>
                        <m:nor/>
                      </m:rPr>
                      <a:rPr lang="it-IT" sz="2400">
                        <a:solidFill>
                          <a:schemeClr val="tx1"/>
                        </a:solidFill>
                      </a:rPr>
                      <m:t>riscrivere</m:t>
                    </m:r>
                    <m:r>
                      <m:rPr>
                        <m:nor/>
                      </m:rPr>
                      <a:rPr lang="it-IT" sz="2400">
                        <a:solidFill>
                          <a:schemeClr val="tx1"/>
                        </a:solidFill>
                      </a:rPr>
                      <m:t>:</m:t>
                    </m:r>
                  </m:oMath>
                </a14:m>
                <a:endParaRPr lang="it-IT" sz="2400">
                  <a:solidFill>
                    <a:schemeClr val="tx1"/>
                  </a:solidFill>
                </a:endParaRPr>
              </a:p>
              <a:p>
                <a:pPr marL="1944" indent="0" algn="just">
                  <a:buNone/>
                </a:pPr>
                <a14:m>
                  <m:oMathPara xmlns:m="http://schemas.openxmlformats.org/officeDocument/2006/math">
                    <m:oMathParaPr>
                      <m:jc m:val="centerGroup"/>
                    </m:oMathParaPr>
                    <m:oMath xmlns:m="http://schemas.openxmlformats.org/officeDocument/2006/math">
                      <m:r>
                        <a:rPr lang="it-IT" sz="2400" i="1">
                          <a:solidFill>
                            <a:schemeClr val="tx1"/>
                          </a:solidFill>
                          <a:latin typeface="Cambria Math" panose="02040503050406030204" pitchFamily="18" charset="0"/>
                        </a:rPr>
                        <m:t>𝑃</m:t>
                      </m:r>
                      <m:d>
                        <m:dPr>
                          <m:ctrlPr>
                            <a:rPr lang="it-IT" sz="2400" i="1">
                              <a:solidFill>
                                <a:schemeClr val="tx1"/>
                              </a:solidFill>
                              <a:latin typeface="Cambria Math" panose="02040503050406030204" pitchFamily="18" charset="0"/>
                            </a:rPr>
                          </m:ctrlPr>
                        </m:dPr>
                        <m:e>
                          <m:acc>
                            <m:accPr>
                              <m:chr m:val="⃗"/>
                              <m:ctrlPr>
                                <a:rPr lang="it-IT" sz="2400" i="1">
                                  <a:solidFill>
                                    <a:schemeClr val="tx1"/>
                                  </a:solidFill>
                                  <a:latin typeface="Cambria Math" panose="02040503050406030204" pitchFamily="18" charset="0"/>
                                </a:rPr>
                              </m:ctrlPr>
                            </m:accPr>
                            <m:e>
                              <m:r>
                                <a:rPr lang="it-IT" sz="2400" i="1">
                                  <a:solidFill>
                                    <a:schemeClr val="tx1"/>
                                  </a:solidFill>
                                  <a:latin typeface="Cambria Math" panose="02040503050406030204" pitchFamily="18" charset="0"/>
                                </a:rPr>
                                <m:t>𝑎</m:t>
                              </m:r>
                            </m:e>
                          </m:acc>
                          <m:r>
                            <a:rPr lang="it-IT" sz="2400" i="1">
                              <a:solidFill>
                                <a:schemeClr val="tx1"/>
                              </a:solidFill>
                              <a:latin typeface="Cambria Math" panose="02040503050406030204" pitchFamily="18" charset="0"/>
                            </a:rPr>
                            <m:t>,</m:t>
                          </m:r>
                          <m:acc>
                            <m:accPr>
                              <m:chr m:val="⃗"/>
                              <m:ctrlPr>
                                <a:rPr lang="it-IT" sz="2400" i="1">
                                  <a:solidFill>
                                    <a:schemeClr val="tx1"/>
                                  </a:solidFill>
                                  <a:latin typeface="Cambria Math" panose="02040503050406030204" pitchFamily="18" charset="0"/>
                                </a:rPr>
                              </m:ctrlPr>
                            </m:accPr>
                            <m:e>
                              <m:r>
                                <a:rPr lang="it-IT" sz="2400" i="1">
                                  <a:solidFill>
                                    <a:schemeClr val="tx1"/>
                                  </a:solidFill>
                                  <a:latin typeface="Cambria Math" panose="02040503050406030204" pitchFamily="18" charset="0"/>
                                </a:rPr>
                                <m:t>𝑏</m:t>
                              </m:r>
                            </m:e>
                          </m:acc>
                        </m:e>
                      </m:d>
                      <m:r>
                        <a:rPr lang="it-IT" sz="2400" i="1">
                          <a:solidFill>
                            <a:schemeClr val="tx1"/>
                          </a:solidFill>
                          <a:latin typeface="Cambria Math" panose="02040503050406030204" pitchFamily="18" charset="0"/>
                        </a:rPr>
                        <m:t>=−</m:t>
                      </m:r>
                      <m:nary>
                        <m:naryPr>
                          <m:subHide m:val="on"/>
                          <m:supHide m:val="on"/>
                          <m:ctrlPr>
                            <a:rPr lang="it-IT" sz="2400" i="1">
                              <a:solidFill>
                                <a:schemeClr val="tx1"/>
                              </a:solidFill>
                              <a:latin typeface="Cambria Math" panose="02040503050406030204" pitchFamily="18" charset="0"/>
                            </a:rPr>
                          </m:ctrlPr>
                        </m:naryPr>
                        <m:sub/>
                        <m:sup/>
                        <m:e>
                          <m:r>
                            <a:rPr lang="it-IT" sz="2400" i="1">
                              <a:solidFill>
                                <a:schemeClr val="tx1"/>
                              </a:solidFill>
                              <a:latin typeface="Cambria Math" panose="02040503050406030204" pitchFamily="18" charset="0"/>
                            </a:rPr>
                            <m:t>𝐴</m:t>
                          </m:r>
                          <m:d>
                            <m:dPr>
                              <m:ctrlPr>
                                <a:rPr lang="it-IT" sz="2400" i="1">
                                  <a:solidFill>
                                    <a:schemeClr val="tx1"/>
                                  </a:solidFill>
                                  <a:latin typeface="Cambria Math" panose="02040503050406030204" pitchFamily="18" charset="0"/>
                                </a:rPr>
                              </m:ctrlPr>
                            </m:dPr>
                            <m:e>
                              <m:acc>
                                <m:accPr>
                                  <m:chr m:val="⃗"/>
                                  <m:ctrlPr>
                                    <a:rPr lang="it-IT" sz="2400" i="1">
                                      <a:solidFill>
                                        <a:schemeClr val="tx1"/>
                                      </a:solidFill>
                                      <a:latin typeface="Cambria Math" panose="02040503050406030204" pitchFamily="18" charset="0"/>
                                    </a:rPr>
                                  </m:ctrlPr>
                                </m:accPr>
                                <m:e>
                                  <m:r>
                                    <a:rPr lang="it-IT" sz="2400" i="1">
                                      <a:solidFill>
                                        <a:schemeClr val="tx1"/>
                                      </a:solidFill>
                                      <a:latin typeface="Cambria Math" panose="02040503050406030204" pitchFamily="18" charset="0"/>
                                    </a:rPr>
                                    <m:t>𝑎</m:t>
                                  </m:r>
                                </m:e>
                              </m:acc>
                              <m:r>
                                <a:rPr lang="it-IT" sz="2400" i="1">
                                  <a:solidFill>
                                    <a:schemeClr val="tx1"/>
                                  </a:solidFill>
                                  <a:latin typeface="Cambria Math" panose="02040503050406030204" pitchFamily="18" charset="0"/>
                                </a:rPr>
                                <m:t>,</m:t>
                              </m:r>
                              <m:r>
                                <a:rPr lang="it-IT" sz="2400" i="1">
                                  <a:solidFill>
                                    <a:schemeClr val="tx1"/>
                                  </a:solidFill>
                                  <a:latin typeface="Cambria Math" panose="02040503050406030204" pitchFamily="18" charset="0"/>
                                </a:rPr>
                                <m:t>𝜆</m:t>
                              </m:r>
                            </m:e>
                          </m:d>
                          <m:r>
                            <a:rPr lang="it-IT" sz="2400" i="1">
                              <a:solidFill>
                                <a:schemeClr val="tx1"/>
                              </a:solidFill>
                              <a:latin typeface="Cambria Math" panose="02040503050406030204" pitchFamily="18" charset="0"/>
                            </a:rPr>
                            <m:t>𝐴</m:t>
                          </m:r>
                          <m:d>
                            <m:dPr>
                              <m:ctrlPr>
                                <a:rPr lang="it-IT" sz="2400" i="1">
                                  <a:solidFill>
                                    <a:schemeClr val="tx1"/>
                                  </a:solidFill>
                                  <a:latin typeface="Cambria Math" panose="02040503050406030204" pitchFamily="18" charset="0"/>
                                </a:rPr>
                              </m:ctrlPr>
                            </m:dPr>
                            <m:e>
                              <m:acc>
                                <m:accPr>
                                  <m:chr m:val="⃗"/>
                                  <m:ctrlPr>
                                    <a:rPr lang="it-IT" sz="2400" i="1">
                                      <a:solidFill>
                                        <a:schemeClr val="tx1"/>
                                      </a:solidFill>
                                      <a:latin typeface="Cambria Math" panose="02040503050406030204" pitchFamily="18" charset="0"/>
                                    </a:rPr>
                                  </m:ctrlPr>
                                </m:accPr>
                                <m:e>
                                  <m:r>
                                    <a:rPr lang="it-IT" sz="2400" i="1">
                                      <a:solidFill>
                                        <a:schemeClr val="tx1"/>
                                      </a:solidFill>
                                      <a:latin typeface="Cambria Math" panose="02040503050406030204" pitchFamily="18" charset="0"/>
                                    </a:rPr>
                                    <m:t>𝑏</m:t>
                                  </m:r>
                                </m:e>
                              </m:acc>
                              <m:r>
                                <a:rPr lang="it-IT" sz="2400" i="1">
                                  <a:solidFill>
                                    <a:schemeClr val="tx1"/>
                                  </a:solidFill>
                                  <a:latin typeface="Cambria Math" panose="02040503050406030204" pitchFamily="18" charset="0"/>
                                </a:rPr>
                                <m:t>,</m:t>
                              </m:r>
                              <m:r>
                                <a:rPr lang="it-IT" sz="2400" i="1">
                                  <a:solidFill>
                                    <a:schemeClr val="tx1"/>
                                  </a:solidFill>
                                  <a:latin typeface="Cambria Math" panose="02040503050406030204" pitchFamily="18" charset="0"/>
                                </a:rPr>
                                <m:t>𝜆</m:t>
                              </m:r>
                            </m:e>
                          </m:d>
                        </m:e>
                      </m:nary>
                      <m:r>
                        <a:rPr lang="it-IT" sz="2400" i="1">
                          <a:solidFill>
                            <a:schemeClr val="tx1"/>
                          </a:solidFill>
                          <a:latin typeface="Cambria Math" panose="02040503050406030204" pitchFamily="18" charset="0"/>
                        </a:rPr>
                        <m:t>𝜌</m:t>
                      </m:r>
                      <m:d>
                        <m:dPr>
                          <m:ctrlPr>
                            <a:rPr lang="it-IT" sz="2400" i="1">
                              <a:solidFill>
                                <a:schemeClr val="tx1"/>
                              </a:solidFill>
                              <a:latin typeface="Cambria Math" panose="02040503050406030204" pitchFamily="18" charset="0"/>
                            </a:rPr>
                          </m:ctrlPr>
                        </m:dPr>
                        <m:e>
                          <m:r>
                            <a:rPr lang="it-IT" sz="2400" i="1">
                              <a:solidFill>
                                <a:schemeClr val="tx1"/>
                              </a:solidFill>
                              <a:latin typeface="Cambria Math" panose="02040503050406030204" pitchFamily="18" charset="0"/>
                            </a:rPr>
                            <m:t>𝜆</m:t>
                          </m:r>
                        </m:e>
                      </m:d>
                      <m:r>
                        <a:rPr lang="it-IT" sz="2400" i="1">
                          <a:solidFill>
                            <a:schemeClr val="tx1"/>
                          </a:solidFill>
                          <a:latin typeface="Cambria Math" panose="02040503050406030204" pitchFamily="18" charset="0"/>
                        </a:rPr>
                        <m:t>𝑑</m:t>
                      </m:r>
                      <m:r>
                        <a:rPr lang="it-IT" sz="2400" i="1">
                          <a:solidFill>
                            <a:schemeClr val="tx1"/>
                          </a:solidFill>
                          <a:latin typeface="Cambria Math" panose="02040503050406030204" pitchFamily="18" charset="0"/>
                        </a:rPr>
                        <m:t>𝜆</m:t>
                      </m:r>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endParaRPr lang="it-IT" sz="24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293200" cy="4641746"/>
              </a:xfrm>
              <a:blipFill>
                <a:blip r:embed="rId2"/>
                <a:stretch>
                  <a:fillRect l="-1674"/>
                </a:stretch>
              </a:blipFill>
            </p:spPr>
            <p:txBody>
              <a:bodyPr/>
              <a:lstStyle/>
              <a:p>
                <a:r>
                  <a:rPr lang="en-US">
                    <a:noFill/>
                  </a:rPr>
                  <a:t> </a:t>
                </a:r>
              </a:p>
            </p:txBody>
          </p:sp>
        </mc:Fallback>
      </mc:AlternateContent>
    </p:spTree>
    <p:extLst>
      <p:ext uri="{BB962C8B-B14F-4D97-AF65-F5344CB8AC3E}">
        <p14:creationId xmlns:p14="http://schemas.microsoft.com/office/powerpoint/2010/main" val="230111960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di Bell</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4641746"/>
              </a:xfrm>
            </p:spPr>
            <p:txBody>
              <a:bodyPr>
                <a:noAutofit/>
              </a:bodyPr>
              <a:lstStyle/>
              <a:p>
                <a:pPr algn="just">
                  <a:lnSpc>
                    <a:spcPct val="107000"/>
                  </a:lnSpc>
                  <a:spcAft>
                    <a:spcPts val="800"/>
                  </a:spcAft>
                </a:pP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Sia </a:t>
                </a:r>
                <a14:m>
                  <m:oMath xmlns:m="http://schemas.openxmlformats.org/officeDocument/2006/math">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un altro vettore unitario. Consideriamo la differenza:</a:t>
                </a:r>
              </a:p>
              <a:p>
                <a:pPr marL="0" indent="0" algn="just">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subHide m:val="on"/>
                          <m:sup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naryPr>
                        <m:sub/>
                        <m:sup/>
                        <m:e>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𝜌</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𝑑</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r>
                            <a:rPr lang="it-IT" sz="2400" b="0" i="1"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e>
                      </m:nary>
                    </m:oMath>
                  </m:oMathPara>
                </a14:m>
                <a:endPar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endParaRPr>
              </a:p>
              <a:p>
                <a:pPr marL="0" indent="0" algn="just">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subHide m:val="on"/>
                          <m:sup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naryPr>
                        <m:sub/>
                        <m:sup/>
                        <m:e>
                          <m:limLow>
                            <m:limLow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limLowPr>
                            <m:e>
                              <m:groupChr>
                                <m:groupChr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groupChr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e>
                              </m:groupChr>
                            </m:e>
                            <m:li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lim>
                          </m:limLow>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𝜌</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𝑑</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nary>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Nell’eseguire questo raccoglimento abbiamo tenuto conto del fatto che </a:t>
                </a:r>
                <a14:m>
                  <m:oMath xmlns:m="http://schemas.openxmlformats.org/officeDocument/2006/math">
                    <m:sSup>
                      <m:sSup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e>
                        </m:d>
                      </m:e>
                      <m: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Il passaggio precedente può essere tradotto in una disuguaglianza:</a:t>
                </a: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e>
                          </m:d>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subHide m:val="on"/>
                          <m:sup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naryPr>
                        <m:sub/>
                        <m:sup/>
                        <m:e>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𝜌</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𝑑</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nary>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endParaRPr lang="it-IT" sz="32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293200" cy="4641746"/>
              </a:xfrm>
              <a:blipFill>
                <a:blip r:embed="rId2"/>
                <a:stretch>
                  <a:fillRect l="-1674" t="-2891"/>
                </a:stretch>
              </a:blipFill>
            </p:spPr>
            <p:txBody>
              <a:bodyPr/>
              <a:lstStyle/>
              <a:p>
                <a:r>
                  <a:rPr lang="en-US">
                    <a:noFill/>
                  </a:rPr>
                  <a:t> </a:t>
                </a:r>
              </a:p>
            </p:txBody>
          </p:sp>
        </mc:Fallback>
      </mc:AlternateContent>
    </p:spTree>
    <p:extLst>
      <p:ext uri="{BB962C8B-B14F-4D97-AF65-F5344CB8AC3E}">
        <p14:creationId xmlns:p14="http://schemas.microsoft.com/office/powerpoint/2010/main" val="39249495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di Bell</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4641746"/>
              </a:xfrm>
            </p:spPr>
            <p:txBody>
              <a:bodyPr>
                <a:noAutofit/>
              </a:bodyPr>
              <a:lstStyle/>
              <a:p>
                <a:pPr algn="just">
                  <a:lnSpc>
                    <a:spcPct val="107000"/>
                  </a:lnSpc>
                  <a:spcAft>
                    <a:spcPts val="800"/>
                  </a:spcAft>
                </a:pP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Riconoscendo che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subHide m:val="on"/>
                        <m:sup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naryPr>
                      <m:sub/>
                      <m:sup/>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𝜌</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𝑑</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nary>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e che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𝜌</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𝑑</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𝜆</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per normalizzazione:</a:t>
                </a: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borderBox>
                        <m:borderBox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borderBox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e>
                              </m:d>
                            </m:e>
                          </m:d>
                        </m:e>
                      </m:borderBox>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Questa disuguaglianza prende il nome di </a:t>
                </a:r>
                <a:r>
                  <a:rPr lang="it-IT" sz="2400" b="1">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disuguaglianza di Bell</a:t>
                </a: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Nei decenni successivi verranno riproposte diverse forme di tale uguaglianza, tutte rivolte alla discussione della tesi sostenuta da Bell.</a:t>
                </a:r>
              </a:p>
              <a:p>
                <a:pPr algn="just"/>
                <a:endParaRPr lang="it-IT" sz="40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293200" cy="4641746"/>
              </a:xfrm>
              <a:blipFill>
                <a:blip r:embed="rId3"/>
                <a:stretch>
                  <a:fillRect l="-1674" t="-263" r="-864"/>
                </a:stretch>
              </a:blipFill>
            </p:spPr>
            <p:txBody>
              <a:bodyPr/>
              <a:lstStyle/>
              <a:p>
                <a:r>
                  <a:rPr lang="en-US">
                    <a:noFill/>
                  </a:rPr>
                  <a:t> </a:t>
                </a:r>
              </a:p>
            </p:txBody>
          </p:sp>
        </mc:Fallback>
      </mc:AlternateContent>
    </p:spTree>
    <p:extLst>
      <p:ext uri="{BB962C8B-B14F-4D97-AF65-F5344CB8AC3E}">
        <p14:creationId xmlns:p14="http://schemas.microsoft.com/office/powerpoint/2010/main" val="372692881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Concetti basilari di meccanica quantistica</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Durante gli anni ’20 del ’900 si assiste allo sviluppo esplosivo della teoria della meccanica quantistica. Nomi illustri della fisica si adoperano per contribuire alla scrittura di un nuovo linguaggio che permette di capire a fondo ciò che succede nell’universo non osservabile. Come tutte le teorie, però, anche la meccanica quantistica ha dei limiti.</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Nel 1935 Einstein, Podolski e Rosen pubblicano un articolo su </a:t>
            </a:r>
            <a:r>
              <a:rPr lang="it-IT" sz="2400" i="1"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Physical</a:t>
            </a:r>
            <a:r>
              <a:rPr lang="it-IT" sz="2400" i="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Review</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che mette in discussione la completezza della descrizione della realtà fornita dalla teoria quantistica. Il trattato diventa immediatamente argomento di discussione e tuttora si trova tra i 10 </a:t>
            </a:r>
            <a:r>
              <a:rPr lang="it-IT" sz="2400" i="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papers</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più influenti mai pubblicati dal giornale.</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buNone/>
            </a:pPr>
            <a:endParaRPr lang="it-IT" sz="2400">
              <a:solidFill>
                <a:schemeClr val="tx1"/>
              </a:solidFill>
            </a:endParaRPr>
          </a:p>
        </p:txBody>
      </p:sp>
    </p:spTree>
    <p:extLst>
      <p:ext uri="{BB962C8B-B14F-4D97-AF65-F5344CB8AC3E}">
        <p14:creationId xmlns:p14="http://schemas.microsoft.com/office/powerpoint/2010/main" val="10514556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di Bell</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4641746"/>
              </a:xfrm>
            </p:spPr>
            <p:txBody>
              <a:bodyPr>
                <a:noAutofit/>
              </a:bodyPr>
              <a:lstStyle/>
              <a:p>
                <a:pPr algn="just">
                  <a:lnSpc>
                    <a:spcPct val="107000"/>
                  </a:lnSpc>
                  <a:spcAft>
                    <a:spcPts val="800"/>
                  </a:spcAft>
                </a:pP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È facile trovare situazioni in cui la disuguaglianza di Bell viene violata. Ad esempio, se i vettori </a:t>
                </a:r>
                <a14:m>
                  <m:oMath xmlns:m="http://schemas.openxmlformats.org/officeDocument/2006/math">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e </a:t>
                </a:r>
                <a14:m>
                  <m:oMath xmlns:m="http://schemas.openxmlformats.org/officeDocument/2006/math">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sono ortogonali, e </a:t>
                </a:r>
                <a14:m>
                  <m:oMath xmlns:m="http://schemas.openxmlformats.org/officeDocument/2006/math">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è ottenuto ruotando </a:t>
                </a:r>
                <a14:m>
                  <m:oMath xmlns:m="http://schemas.openxmlformats.org/officeDocument/2006/math">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verso </a:t>
                </a:r>
                <a14:m>
                  <m:oMath xmlns:m="http://schemas.openxmlformats.org/officeDocument/2006/math">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di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45°</m:t>
                    </m:r>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a:t>
                </a: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𝑃</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𝑏</m:t>
                              </m:r>
                            </m:e>
                          </m:ac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𝑐</m:t>
                              </m:r>
                            </m:e>
                          </m:acc>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num>
                        <m:den>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Ma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num>
                      <m:den>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it-IT" sz="2400"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num>
                      <m:den>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Si è dimostrato in questo modo che nessun modello che prevede variabili nascoste può essere adatto a descrivere i risultati previsti dalla meccanica quantistica.</a:t>
                </a:r>
              </a:p>
              <a:p>
                <a:pPr marL="1944" indent="0" algn="just">
                  <a:lnSpc>
                    <a:spcPct val="107000"/>
                  </a:lnSpc>
                  <a:spcAft>
                    <a:spcPts val="800"/>
                  </a:spcAft>
                  <a:buNone/>
                </a:pPr>
                <a:endParaRPr lang="it-IT" sz="32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293200" cy="4641746"/>
              </a:xfrm>
              <a:blipFill>
                <a:blip r:embed="rId3"/>
                <a:stretch>
                  <a:fillRect l="-1674" t="-2102" r="-864"/>
                </a:stretch>
              </a:blipFill>
            </p:spPr>
            <p:txBody>
              <a:bodyPr/>
              <a:lstStyle/>
              <a:p>
                <a:r>
                  <a:rPr lang="en-US">
                    <a:noFill/>
                  </a:rPr>
                  <a:t> </a:t>
                </a:r>
              </a:p>
            </p:txBody>
          </p:sp>
        </mc:Fallback>
      </mc:AlternateContent>
    </p:spTree>
    <p:extLst>
      <p:ext uri="{BB962C8B-B14F-4D97-AF65-F5344CB8AC3E}">
        <p14:creationId xmlns:p14="http://schemas.microsoft.com/office/powerpoint/2010/main" val="158456849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CHSH</a:t>
            </a:r>
          </a:p>
        </p:txBody>
      </p:sp>
      <p:pic>
        <p:nvPicPr>
          <p:cNvPr id="4100" name="Picture 4" descr="John F. Clauser | Biography, Nobel Prize, &amp; Facts | Britannica">
            <a:extLst>
              <a:ext uri="{FF2B5EF4-FFF2-40B4-BE49-F238E27FC236}">
                <a16:creationId xmlns:a16="http://schemas.microsoft.com/office/drawing/2014/main" id="{6F29B9AF-BF47-8646-9395-81044EF0311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692958" y="1530000"/>
            <a:ext cx="3402808" cy="237019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4" name="Picture 8" descr="MICHAEL HORNE Obituary (2019) - Dorchester, MA - Boston Globe">
            <a:extLst>
              <a:ext uri="{FF2B5EF4-FFF2-40B4-BE49-F238E27FC236}">
                <a16:creationId xmlns:a16="http://schemas.microsoft.com/office/drawing/2014/main" id="{1D643E27-CAF2-5264-78C7-596569FD00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5651" y="1530002"/>
            <a:ext cx="2370195" cy="237019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6" name="Picture 10" descr="Abner Shimony (1928-2015) » Center for Philosophy &amp; History of Science |  Boston University">
            <a:extLst>
              <a:ext uri="{FF2B5EF4-FFF2-40B4-BE49-F238E27FC236}">
                <a16:creationId xmlns:a16="http://schemas.microsoft.com/office/drawing/2014/main" id="{BA8B7AE1-1D6E-2683-05D0-A7105B5260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2958" y="4074500"/>
            <a:ext cx="3402809" cy="23701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8" name="Picture 12" descr="Richard Holt's Home Page">
            <a:extLst>
              <a:ext uri="{FF2B5EF4-FFF2-40B4-BE49-F238E27FC236}">
                <a16:creationId xmlns:a16="http://schemas.microsoft.com/office/drawing/2014/main" id="{28827246-F0FD-99DF-FEB8-0B2F7F5A2A2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0115" b="12508"/>
          <a:stretch/>
        </p:blipFill>
        <p:spPr bwMode="auto">
          <a:xfrm>
            <a:off x="6475652" y="4074501"/>
            <a:ext cx="2370194" cy="237019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094506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CHSH</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4641746"/>
          </a:xfrm>
        </p:spPr>
        <p:txBody>
          <a:bodyPr>
            <a:noAutofit/>
          </a:bodyPr>
          <a:lstStyle/>
          <a:p>
            <a:pPr algn="just"/>
            <a:r>
              <a:rPr lang="it-IT" sz="2400" dirty="0">
                <a:solidFill>
                  <a:schemeClr val="tx1"/>
                </a:solidFill>
              </a:rPr>
              <a:t>CHSH è una sigla nota per rappresentare il trattato di </a:t>
            </a:r>
            <a:r>
              <a:rPr lang="it-IT" sz="2400" dirty="0" err="1">
                <a:solidFill>
                  <a:schemeClr val="tx1"/>
                </a:solidFill>
              </a:rPr>
              <a:t>Clauser</a:t>
            </a:r>
            <a:r>
              <a:rPr lang="it-IT" sz="2400" dirty="0">
                <a:solidFill>
                  <a:schemeClr val="tx1"/>
                </a:solidFill>
              </a:rPr>
              <a:t>, Horne, </a:t>
            </a:r>
            <a:r>
              <a:rPr lang="it-IT" sz="2400" dirty="0" err="1">
                <a:solidFill>
                  <a:schemeClr val="tx1"/>
                </a:solidFill>
              </a:rPr>
              <a:t>Shimony</a:t>
            </a:r>
            <a:r>
              <a:rPr lang="it-IT" sz="2400" dirty="0">
                <a:solidFill>
                  <a:schemeClr val="tx1"/>
                </a:solidFill>
              </a:rPr>
              <a:t> e Holt del 1969, che ispirandosi al lavoro di Bell ricava una disuguaglianza (nota come disuguaglianza CHSH) per mostrare, con un esempio diverso, le contraddizioni a cui porterebbe una teoria a variabili nascoste. Fu usata come base per la realizzazione di tanti esperimenti rivolti a verificare la tesi di Bell (il più celebre è quello di Aspect).</a:t>
            </a:r>
          </a:p>
          <a:p>
            <a:pPr algn="just"/>
            <a:r>
              <a:rPr lang="it-IT" sz="2400" dirty="0">
                <a:solidFill>
                  <a:schemeClr val="tx1"/>
                </a:solidFill>
                <a:effectLst/>
                <a:ea typeface="Times New Roman" panose="02020603050405020304" pitchFamily="18" charset="0"/>
                <a:cs typeface="Times New Roman" panose="02020603050405020304" pitchFamily="18" charset="0"/>
              </a:rPr>
              <a:t>Attualmente la disuguaglianza CHSH è utilizzata come uno degli esempi più intuitivi per ragionare sulla tesi di Bell. Il più recente trattato di Michael Nielsen e Isaac Chuang “</a:t>
            </a:r>
            <a:r>
              <a:rPr lang="it-IT" sz="2400" i="1" dirty="0">
                <a:solidFill>
                  <a:schemeClr val="tx1"/>
                </a:solidFill>
                <a:effectLst/>
                <a:ea typeface="Times New Roman" panose="02020603050405020304" pitchFamily="18" charset="0"/>
                <a:cs typeface="Times New Roman" panose="02020603050405020304" pitchFamily="18" charset="0"/>
              </a:rPr>
              <a:t>Quantum </a:t>
            </a:r>
            <a:r>
              <a:rPr lang="it-IT" sz="2400" i="1" dirty="0" err="1">
                <a:solidFill>
                  <a:schemeClr val="tx1"/>
                </a:solidFill>
                <a:effectLst/>
                <a:ea typeface="Times New Roman" panose="02020603050405020304" pitchFamily="18" charset="0"/>
                <a:cs typeface="Times New Roman" panose="02020603050405020304" pitchFamily="18" charset="0"/>
              </a:rPr>
              <a:t>Computation</a:t>
            </a:r>
            <a:r>
              <a:rPr lang="it-IT" sz="2400" i="1" dirty="0">
                <a:solidFill>
                  <a:schemeClr val="tx1"/>
                </a:solidFill>
                <a:effectLst/>
                <a:ea typeface="Times New Roman" panose="02020603050405020304" pitchFamily="18" charset="0"/>
                <a:cs typeface="Times New Roman" panose="02020603050405020304" pitchFamily="18" charset="0"/>
              </a:rPr>
              <a:t> and Quantum Information</a:t>
            </a:r>
            <a:r>
              <a:rPr lang="it-IT" sz="2400" dirty="0">
                <a:solidFill>
                  <a:schemeClr val="tx1"/>
                </a:solidFill>
                <a:effectLst/>
                <a:ea typeface="Times New Roman" panose="02020603050405020304" pitchFamily="18" charset="0"/>
                <a:cs typeface="Times New Roman" panose="02020603050405020304" pitchFamily="18" charset="0"/>
              </a:rPr>
              <a:t>” (2010), pubblicato dall’università di Cambridge, vuole ripresentare la disuguaglianza di Bell utilizzando un esempio più pratico.</a:t>
            </a:r>
            <a:endParaRPr lang="it-IT" sz="3200" dirty="0">
              <a:solidFill>
                <a:schemeClr val="tx1"/>
              </a:solidFill>
            </a:endParaRPr>
          </a:p>
          <a:p>
            <a:pPr marL="1944" indent="0" algn="just">
              <a:lnSpc>
                <a:spcPct val="107000"/>
              </a:lnSpc>
              <a:spcAft>
                <a:spcPts val="800"/>
              </a:spcAft>
              <a:buNone/>
            </a:pPr>
            <a:endParaRPr lang="it-IT" sz="3600" dirty="0">
              <a:solidFill>
                <a:schemeClr val="tx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72031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CHSH</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4641746"/>
              </a:xfrm>
            </p:spPr>
            <p:txBody>
              <a:bodyPr>
                <a:normAutofit/>
              </a:bodyPr>
              <a:lstStyle/>
              <a:p>
                <a:pPr algn="just">
                  <a:lnSpc>
                    <a:spcPct val="107000"/>
                  </a:lnSpc>
                  <a:spcAft>
                    <a:spcPts val="800"/>
                  </a:spcAft>
                </a:pPr>
                <a:r>
                  <a:rPr lang="it-IT" sz="2400">
                    <a:solidFill>
                      <a:schemeClr val="tx1"/>
                    </a:solidFill>
                    <a:effectLst/>
                    <a:ea typeface="Times New Roman" panose="02020603050405020304" pitchFamily="18" charset="0"/>
                    <a:cs typeface="Times New Roman" panose="02020603050405020304" pitchFamily="18" charset="0"/>
                  </a:rPr>
                  <a:t>Due personaggi ipotetici, Alice e Bob, sono in due località molto distanti, in modo che tra di loro sia impossibile la comunicazione in tempi brevi. Un terzo collega, Victor, prepara due particelle da spedire ad Alice e Bob. Supponiamo inoltre che ciascuna particella arrivi ai destinatari nello stesso preciso momento.</a:t>
                </a:r>
              </a:p>
              <a:p>
                <a:pPr algn="just"/>
                <a:r>
                  <a:rPr lang="it-IT" sz="2400">
                    <a:solidFill>
                      <a:schemeClr val="tx1"/>
                    </a:solidFill>
                    <a:effectLst/>
                    <a:ea typeface="Times New Roman" panose="02020603050405020304" pitchFamily="18" charset="0"/>
                    <a:cs typeface="Times New Roman" panose="02020603050405020304" pitchFamily="18" charset="0"/>
                  </a:rPr>
                  <a:t>Quando Alice riceve la sua particella può decidere di effettuare una tra due possibili misure, </a:t>
                </a:r>
                <a14:m>
                  <m:oMath xmlns:m="http://schemas.openxmlformats.org/officeDocument/2006/math">
                    <m:sSub>
                      <m:sSubPr>
                        <m:ctrlPr>
                          <a:rPr lang="it-IT" sz="3600" i="1">
                            <a:solidFill>
                              <a:schemeClr val="tx1"/>
                            </a:solidFill>
                            <a:effectLst/>
                            <a:latin typeface="Cambria Math" panose="020405030504060302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it-IT" sz="2400">
                    <a:solidFill>
                      <a:schemeClr val="tx1"/>
                    </a:solidFill>
                    <a:effectLst/>
                    <a:ea typeface="Times New Roman" panose="02020603050405020304" pitchFamily="18" charset="0"/>
                    <a:cs typeface="Times New Roman" panose="02020603050405020304" pitchFamily="18" charset="0"/>
                  </a:rPr>
                  <a:t> o </a:t>
                </a:r>
                <a14:m>
                  <m:oMath xmlns:m="http://schemas.openxmlformats.org/officeDocument/2006/math">
                    <m:sSub>
                      <m:sSubPr>
                        <m:ctrlPr>
                          <a:rPr lang="it-IT" sz="3600" i="1">
                            <a:solidFill>
                              <a:schemeClr val="tx1"/>
                            </a:solidFill>
                            <a:effectLst/>
                            <a:latin typeface="Cambria Math" panose="020405030504060302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oMath>
                </a14:m>
                <a:r>
                  <a:rPr lang="it-IT" sz="2400">
                    <a:solidFill>
                      <a:schemeClr val="tx1"/>
                    </a:solidFill>
                    <a:effectLst/>
                    <a:ea typeface="Times New Roman" panose="02020603050405020304" pitchFamily="18" charset="0"/>
                    <a:cs typeface="Times New Roman" panose="02020603050405020304" pitchFamily="18" charset="0"/>
                  </a:rPr>
                  <a:t>, che possono dare come risultato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it-IT" sz="2400">
                    <a:solidFill>
                      <a:schemeClr val="tx1"/>
                    </a:solidFill>
                    <a:effectLst/>
                    <a:ea typeface="Times New Roman" panose="02020603050405020304" pitchFamily="18" charset="0"/>
                    <a:cs typeface="Times New Roman" panose="02020603050405020304" pitchFamily="18" charset="0"/>
                  </a:rPr>
                  <a:t>. Allo stesso modo Bob può decidere se effettuare la misura </a:t>
                </a:r>
                <a14:m>
                  <m:oMath xmlns:m="http://schemas.openxmlformats.org/officeDocument/2006/math">
                    <m:sSub>
                      <m:sSubPr>
                        <m:ctrlPr>
                          <a:rPr lang="it-IT" sz="3600" i="1">
                            <a:solidFill>
                              <a:schemeClr val="tx1"/>
                            </a:solidFill>
                            <a:effectLst/>
                            <a:latin typeface="Cambria Math" panose="020405030504060302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oMath>
                </a14:m>
                <a:r>
                  <a:rPr lang="it-IT" sz="2400">
                    <a:solidFill>
                      <a:schemeClr val="tx1"/>
                    </a:solidFill>
                    <a:effectLst/>
                    <a:ea typeface="Times New Roman" panose="02020603050405020304" pitchFamily="18" charset="0"/>
                    <a:cs typeface="Times New Roman" panose="02020603050405020304" pitchFamily="18" charset="0"/>
                  </a:rPr>
                  <a:t> o </a:t>
                </a:r>
                <a14:m>
                  <m:oMath xmlns:m="http://schemas.openxmlformats.org/officeDocument/2006/math">
                    <m:sSub>
                      <m:sSubPr>
                        <m:ctrlPr>
                          <a:rPr lang="it-IT" sz="3600" i="1">
                            <a:solidFill>
                              <a:schemeClr val="tx1"/>
                            </a:solidFill>
                            <a:effectLst/>
                            <a:latin typeface="Cambria Math" panose="020405030504060302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oMath>
                </a14:m>
                <a:r>
                  <a:rPr lang="it-IT" sz="2400">
                    <a:solidFill>
                      <a:schemeClr val="tx1"/>
                    </a:solidFill>
                    <a:effectLst/>
                    <a:ea typeface="Times New Roman" panose="02020603050405020304" pitchFamily="18" charset="0"/>
                    <a:cs typeface="Times New Roman" panose="02020603050405020304" pitchFamily="18" charset="0"/>
                  </a:rPr>
                  <a:t>. Ipotizziamo che  le misure che Alice e Bob possono effettuare rappresentino una </a:t>
                </a:r>
                <a:r>
                  <a:rPr lang="it-IT" sz="2400" b="1">
                    <a:solidFill>
                      <a:schemeClr val="tx1"/>
                    </a:solidFill>
                    <a:effectLst/>
                    <a:ea typeface="Times New Roman" panose="02020603050405020304" pitchFamily="18" charset="0"/>
                    <a:cs typeface="Times New Roman" panose="02020603050405020304" pitchFamily="18" charset="0"/>
                  </a:rPr>
                  <a:t>proprietà intrinseca</a:t>
                </a:r>
                <a:r>
                  <a:rPr lang="it-IT" sz="2400">
                    <a:solidFill>
                      <a:schemeClr val="tx1"/>
                    </a:solidFill>
                    <a:effectLst/>
                    <a:ea typeface="Times New Roman" panose="02020603050405020304" pitchFamily="18" charset="0"/>
                    <a:cs typeface="Times New Roman" panose="02020603050405020304" pitchFamily="18" charset="0"/>
                  </a:rPr>
                  <a:t> della particella analizzata.</a:t>
                </a:r>
                <a:endParaRPr lang="it-IT" sz="4400">
                  <a:solidFill>
                    <a:schemeClr val="tx1"/>
                  </a:solidFill>
                  <a:effectLst/>
                  <a:ea typeface="Times New Roman" panose="02020603050405020304" pitchFamily="18" charset="0"/>
                  <a:cs typeface="Times New Roman" panose="02020603050405020304" pitchFamily="18" charset="0"/>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293200" cy="4641746"/>
              </a:xfrm>
              <a:blipFill>
                <a:blip r:embed="rId3"/>
                <a:stretch>
                  <a:fillRect l="-1674" t="-2102" r="-864"/>
                </a:stretch>
              </a:blipFill>
            </p:spPr>
            <p:txBody>
              <a:bodyPr/>
              <a:lstStyle/>
              <a:p>
                <a:r>
                  <a:rPr lang="en-US">
                    <a:noFill/>
                  </a:rPr>
                  <a:t> </a:t>
                </a:r>
              </a:p>
            </p:txBody>
          </p:sp>
        </mc:Fallback>
      </mc:AlternateContent>
    </p:spTree>
    <p:extLst>
      <p:ext uri="{BB962C8B-B14F-4D97-AF65-F5344CB8AC3E}">
        <p14:creationId xmlns:p14="http://schemas.microsoft.com/office/powerpoint/2010/main" val="310955890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CHSH</a:t>
            </a:r>
          </a:p>
        </p:txBody>
      </p:sp>
      <p:pic>
        <p:nvPicPr>
          <p:cNvPr id="3074" name="Picture 2" descr="31: Diagram of the Bell-CHSH Inequality Test Experiment Using... | Download  Scientific Diagram">
            <a:extLst>
              <a:ext uri="{FF2B5EF4-FFF2-40B4-BE49-F238E27FC236}">
                <a16:creationId xmlns:a16="http://schemas.microsoft.com/office/drawing/2014/main" id="{3E0084EB-F2C1-2937-F9A5-CF2273AEF6E7}"/>
              </a:ext>
            </a:extLst>
          </p:cNvPr>
          <p:cNvPicPr>
            <a:picLocks noGrp="1" noChangeAspect="1" noChangeArrowheads="1"/>
          </p:cNvPicPr>
          <p:nvPr>
            <p:ph idx="1"/>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632651" y="1737360"/>
            <a:ext cx="8926697" cy="39389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81609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CHSH</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2463089"/>
              </a:xfrm>
            </p:spPr>
            <p:txBody>
              <a:bodyPr>
                <a:normAutofit/>
              </a:bodyPr>
              <a:lstStyle/>
              <a:p>
                <a:pPr algn="just">
                  <a:lnSpc>
                    <a:spcPct val="107000"/>
                  </a:lnSpc>
                  <a:spcAft>
                    <a:spcPts val="800"/>
                  </a:spcAft>
                </a:pPr>
                <a:r>
                  <a:rPr lang="it-IT" sz="2400">
                    <a:solidFill>
                      <a:schemeClr val="tx1"/>
                    </a:solidFill>
                    <a:effectLst/>
                    <a:ea typeface="Times New Roman" panose="02020603050405020304" pitchFamily="18" charset="0"/>
                    <a:cs typeface="Times New Roman" panose="02020603050405020304" pitchFamily="18" charset="0"/>
                  </a:rPr>
                  <a:t>Consideriamo la seguente combinazione di misure:</a:t>
                </a:r>
              </a:p>
              <a:p>
                <a:pPr marL="1944" indent="0">
                  <a:lnSpc>
                    <a:spcPct val="107000"/>
                  </a:lnSpc>
                  <a:spcAft>
                    <a:spcPts val="800"/>
                  </a:spcAft>
                  <a:buNone/>
                </a:pPr>
                <a14:m>
                  <m:oMathPara xmlns:m="http://schemas.openxmlformats.org/officeDocument/2006/math">
                    <m:oMathParaPr>
                      <m:jc m:val="centerGroup"/>
                    </m:oMathParaPr>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e>
                      </m:d>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e>
                      </m:d>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oMath>
                  </m:oMathPara>
                </a14:m>
                <a:endParaRPr lang="it-IT" sz="2400">
                  <a:solidFill>
                    <a:schemeClr val="tx1"/>
                  </a:solidFill>
                  <a:effectLst/>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ea typeface="Times New Roman" panose="02020603050405020304" pitchFamily="18" charset="0"/>
                    <a:cs typeface="Times New Roman" panose="02020603050405020304" pitchFamily="18" charset="0"/>
                  </a:rPr>
                  <a:t>Dato che i possibili risultati di una misura sono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it-IT" sz="2400">
                    <a:solidFill>
                      <a:schemeClr val="tx1"/>
                    </a:solidFill>
                    <a:effectLst/>
                    <a:ea typeface="Times New Roman" panose="02020603050405020304" pitchFamily="18" charset="0"/>
                    <a:cs typeface="Times New Roman" panose="02020603050405020304" pitchFamily="18" charset="0"/>
                  </a:rPr>
                  <a:t>, avremo </a:t>
                </a:r>
                <a14:m>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oMath>
                </a14:m>
                <a:r>
                  <a:rPr lang="it-IT" sz="2400">
                    <a:solidFill>
                      <a:schemeClr val="tx1"/>
                    </a:solidFill>
                    <a:effectLst/>
                    <a:ea typeface="Times New Roman" panose="02020603050405020304" pitchFamily="18" charset="0"/>
                    <a:cs typeface="Times New Roman" panose="02020603050405020304" pitchFamily="18" charset="0"/>
                  </a:rPr>
                  <a:t>. Dunque, ripetendo le misure un elevato numero di volte (Victor prepara nuove particelle) e prendendo i valori medi possiamo dire con sicurezza che:</a:t>
                </a:r>
              </a:p>
              <a:p>
                <a:pPr algn="just">
                  <a:lnSpc>
                    <a:spcPct val="107000"/>
                  </a:lnSpc>
                  <a:spcAft>
                    <a:spcPts val="800"/>
                  </a:spcAft>
                </a:pPr>
                <a:endParaRPr lang="it-IT" sz="5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293200" cy="2463089"/>
              </a:xfrm>
              <a:blipFill>
                <a:blip r:embed="rId3"/>
                <a:stretch>
                  <a:fillRect l="-1674" t="-3960" r="-8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asellaDiTesto 2">
                <a:extLst>
                  <a:ext uri="{FF2B5EF4-FFF2-40B4-BE49-F238E27FC236}">
                    <a16:creationId xmlns:a16="http://schemas.microsoft.com/office/drawing/2014/main" id="{F4541386-DA7E-3B02-FE6A-596E41EBFC4A}"/>
                  </a:ext>
                </a:extLst>
              </p:cNvPr>
              <p:cNvSpPr txBox="1"/>
              <p:nvPr/>
            </p:nvSpPr>
            <p:spPr>
              <a:xfrm>
                <a:off x="3047319" y="4997440"/>
                <a:ext cx="6094674" cy="59477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borderBox>
                        <m:borderBoxPr>
                          <m:ctrlPr>
                            <a:rPr lang="it-IT" sz="2400" i="1"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borderBoxPr>
                        <m:e>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borderBox>
                    </m:oMath>
                  </m:oMathPara>
                </a14:m>
                <a:endParaRPr lang="it-IT" sz="2400"/>
              </a:p>
            </p:txBody>
          </p:sp>
        </mc:Choice>
        <mc:Fallback xmlns="">
          <p:sp>
            <p:nvSpPr>
              <p:cNvPr id="3" name="CasellaDiTesto 2">
                <a:extLst>
                  <a:ext uri="{FF2B5EF4-FFF2-40B4-BE49-F238E27FC236}">
                    <a16:creationId xmlns:a16="http://schemas.microsoft.com/office/drawing/2014/main" id="{F4541386-DA7E-3B02-FE6A-596E41EBFC4A}"/>
                  </a:ext>
                </a:extLst>
              </p:cNvPr>
              <p:cNvSpPr txBox="1">
                <a:spLocks noRot="1" noChangeAspect="1" noMove="1" noResize="1" noEditPoints="1" noAdjustHandles="1" noChangeArrowheads="1" noChangeShapeType="1" noTextEdit="1"/>
              </p:cNvSpPr>
              <p:nvPr/>
            </p:nvSpPr>
            <p:spPr>
              <a:xfrm>
                <a:off x="3047319" y="4997440"/>
                <a:ext cx="6094674" cy="594778"/>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468703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CHSH</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2463089"/>
          </a:xfrm>
        </p:spPr>
        <p:txBody>
          <a:bodyPr>
            <a:normAutofit/>
          </a:bodyPr>
          <a:lstStyle/>
          <a:p>
            <a:pPr algn="just">
              <a:lnSpc>
                <a:spcPct val="107000"/>
              </a:lnSpc>
              <a:spcAft>
                <a:spcPts val="800"/>
              </a:spcAft>
            </a:pPr>
            <a:r>
              <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La disuguaglianza CHSH viene quindi presentata in questo modo. Essa è stata ricavata assumendo che:</a:t>
            </a:r>
          </a:p>
          <a:p>
            <a:pPr marL="792900" lvl="1" indent="-342900" algn="just">
              <a:lnSpc>
                <a:spcPct val="107000"/>
              </a:lnSpc>
              <a:buFont typeface="+mj-lt"/>
              <a:buAutoNum type="arabicParenR"/>
            </a:pPr>
            <a:r>
              <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Le proprietà fisiche misurate da Alice e Bob esistono indipendentemente dal fatto che siano o meno misurate (realismo);</a:t>
            </a:r>
          </a:p>
          <a:p>
            <a:pPr marL="792900" lvl="1" indent="-342900" algn="just">
              <a:lnSpc>
                <a:spcPct val="107000"/>
              </a:lnSpc>
              <a:spcAft>
                <a:spcPts val="800"/>
              </a:spcAft>
              <a:buFont typeface="+mj-lt"/>
              <a:buAutoNum type="arabicParenR"/>
            </a:pPr>
            <a:r>
              <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La scelta di Alice non può influenzare quella di Bob e viceversa (località).</a:t>
            </a:r>
          </a:p>
          <a:p>
            <a:pPr algn="just">
              <a:lnSpc>
                <a:spcPct val="107000"/>
              </a:lnSpc>
              <a:spcAft>
                <a:spcPts val="800"/>
              </a:spcAft>
            </a:pPr>
            <a:endParaRPr lang="it-IT" sz="5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CasellaDiTesto 2">
                <a:extLst>
                  <a:ext uri="{FF2B5EF4-FFF2-40B4-BE49-F238E27FC236}">
                    <a16:creationId xmlns:a16="http://schemas.microsoft.com/office/drawing/2014/main" id="{F4541386-DA7E-3B02-FE6A-596E41EBFC4A}"/>
                  </a:ext>
                </a:extLst>
              </p:cNvPr>
              <p:cNvSpPr txBox="1"/>
              <p:nvPr/>
            </p:nvSpPr>
            <p:spPr>
              <a:xfrm>
                <a:off x="3047319" y="4997440"/>
                <a:ext cx="6094674" cy="59477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borderBox>
                        <m:borderBoxPr>
                          <m:ctrlPr>
                            <a:rPr lang="it-IT" sz="2400" i="1"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borderBoxPr>
                        <m:e>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borderBox>
                    </m:oMath>
                  </m:oMathPara>
                </a14:m>
                <a:endParaRPr lang="it-IT" sz="2400"/>
              </a:p>
            </p:txBody>
          </p:sp>
        </mc:Choice>
        <mc:Fallback xmlns="">
          <p:sp>
            <p:nvSpPr>
              <p:cNvPr id="3" name="CasellaDiTesto 2">
                <a:extLst>
                  <a:ext uri="{FF2B5EF4-FFF2-40B4-BE49-F238E27FC236}">
                    <a16:creationId xmlns:a16="http://schemas.microsoft.com/office/drawing/2014/main" id="{F4541386-DA7E-3B02-FE6A-596E41EBFC4A}"/>
                  </a:ext>
                </a:extLst>
              </p:cNvPr>
              <p:cNvSpPr txBox="1">
                <a:spLocks noRot="1" noChangeAspect="1" noMove="1" noResize="1" noEditPoints="1" noAdjustHandles="1" noChangeArrowheads="1" noChangeShapeType="1" noTextEdit="1"/>
              </p:cNvSpPr>
              <p:nvPr/>
            </p:nvSpPr>
            <p:spPr>
              <a:xfrm>
                <a:off x="3047319" y="4997440"/>
                <a:ext cx="6094674" cy="594778"/>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4960147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CHSH</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065433" cy="4641746"/>
              </a:xfrm>
            </p:spPr>
            <p:txBody>
              <a:bodyPr>
                <a:normAutofit/>
              </a:bodyPr>
              <a:lstStyle/>
              <a:p>
                <a:pPr algn="just">
                  <a:lnSpc>
                    <a:spcPct val="107000"/>
                  </a:lnSpc>
                  <a:spcAft>
                    <a:spcPts val="800"/>
                  </a:spcAft>
                </a:pP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Si può mostrare come la meccanica quantistica possa violare la disuguaglianza appena presentata. Victor prepara, ad esempio, un paio di </a:t>
                </a:r>
                <a:r>
                  <a:rPr lang="it-IT" sz="2400" b="1" err="1">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qubit</a:t>
                </a: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 (bit quantistici) correlati attraverso lo stato di singoletto:</a:t>
                </a: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e>
                          </m:d>
                        </m:num>
                        <m:den>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den>
                      </m:f>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Definiamo ora le misure di Alice e Bob in termini di spin. Supponiamo che (omettendo ancora una volta il termine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ℏ/2</m:t>
                    </m:r>
                  </m:oMath>
                </a14:m>
                <a:r>
                  <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a:t>
                </a: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𝜎</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𝑧</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  </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𝜎</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sub>
                      </m:sSub>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𝜎</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𝜎</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𝑧</m:t>
                              </m:r>
                            </m:sub>
                          </m:sSub>
                        </m:num>
                        <m:den>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den>
                      </m:f>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  </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𝜎</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𝜎</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𝑧</m:t>
                              </m:r>
                            </m:sub>
                          </m:sSub>
                        </m:num>
                        <m:den>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den>
                      </m:f>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32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065433" cy="4641746"/>
              </a:xfrm>
              <a:blipFill>
                <a:blip r:embed="rId3"/>
                <a:stretch>
                  <a:fillRect l="-1708" t="-2102" r="-826"/>
                </a:stretch>
              </a:blipFill>
            </p:spPr>
            <p:txBody>
              <a:bodyPr/>
              <a:lstStyle/>
              <a:p>
                <a:r>
                  <a:rPr lang="en-US">
                    <a:noFill/>
                  </a:rPr>
                  <a:t> </a:t>
                </a:r>
              </a:p>
            </p:txBody>
          </p:sp>
        </mc:Fallback>
      </mc:AlternateContent>
      <p:grpSp>
        <p:nvGrpSpPr>
          <p:cNvPr id="14" name="Gruppo 13">
            <a:extLst>
              <a:ext uri="{FF2B5EF4-FFF2-40B4-BE49-F238E27FC236}">
                <a16:creationId xmlns:a16="http://schemas.microsoft.com/office/drawing/2014/main" id="{D34785F1-7805-0702-2A83-B5D8268BB5F7}"/>
              </a:ext>
            </a:extLst>
          </p:cNvPr>
          <p:cNvGrpSpPr/>
          <p:nvPr/>
        </p:nvGrpSpPr>
        <p:grpSpPr>
          <a:xfrm>
            <a:off x="9605174" y="4637143"/>
            <a:ext cx="1524595" cy="1644387"/>
            <a:chOff x="6941490" y="2514145"/>
            <a:chExt cx="4212132" cy="4068001"/>
          </a:xfrm>
        </p:grpSpPr>
        <p:cxnSp>
          <p:nvCxnSpPr>
            <p:cNvPr id="15" name="Connettore 2 14">
              <a:extLst>
                <a:ext uri="{FF2B5EF4-FFF2-40B4-BE49-F238E27FC236}">
                  <a16:creationId xmlns:a16="http://schemas.microsoft.com/office/drawing/2014/main" id="{57EC9E33-5EFA-55CB-F1AB-99AF984D31A0}"/>
                </a:ext>
              </a:extLst>
            </p:cNvPr>
            <p:cNvCxnSpPr/>
            <p:nvPr/>
          </p:nvCxnSpPr>
          <p:spPr>
            <a:xfrm flipV="1">
              <a:off x="8980996" y="2576280"/>
              <a:ext cx="0" cy="40058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ttore 2 15">
              <a:extLst>
                <a:ext uri="{FF2B5EF4-FFF2-40B4-BE49-F238E27FC236}">
                  <a16:creationId xmlns:a16="http://schemas.microsoft.com/office/drawing/2014/main" id="{B9D10637-ACD6-7560-6BC1-D49371C696DF}"/>
                </a:ext>
              </a:extLst>
            </p:cNvPr>
            <p:cNvCxnSpPr/>
            <p:nvPr/>
          </p:nvCxnSpPr>
          <p:spPr>
            <a:xfrm>
              <a:off x="6941490" y="4647439"/>
              <a:ext cx="42108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uppo 16">
              <a:extLst>
                <a:ext uri="{FF2B5EF4-FFF2-40B4-BE49-F238E27FC236}">
                  <a16:creationId xmlns:a16="http://schemas.microsoft.com/office/drawing/2014/main" id="{1246B863-5342-A8C5-336F-F0B4774D635E}"/>
                </a:ext>
              </a:extLst>
            </p:cNvPr>
            <p:cNvGrpSpPr/>
            <p:nvPr/>
          </p:nvGrpSpPr>
          <p:grpSpPr>
            <a:xfrm>
              <a:off x="8479910" y="2514145"/>
              <a:ext cx="2673712" cy="3008524"/>
              <a:chOff x="8479910" y="2514145"/>
              <a:chExt cx="2673712" cy="3008524"/>
            </a:xfrm>
          </p:grpSpPr>
          <mc:AlternateContent xmlns:mc="http://schemas.openxmlformats.org/markup-compatibility/2006" xmlns:p14="http://schemas.microsoft.com/office/powerpoint/2010/main">
            <mc:Choice Requires="p14">
              <p:contentPart p14:bwMode="auto" r:id="rId4">
                <p14:nvContentPartPr>
                  <p14:cNvPr id="18" name="Input penna 17">
                    <a:extLst>
                      <a:ext uri="{FF2B5EF4-FFF2-40B4-BE49-F238E27FC236}">
                        <a16:creationId xmlns:a16="http://schemas.microsoft.com/office/drawing/2014/main" id="{A62448AC-EBD0-1697-C6DC-26222957FA2B}"/>
                      </a:ext>
                    </a:extLst>
                  </p14:cNvPr>
                  <p14:cNvContentPartPr/>
                  <p14:nvPr/>
                </p14:nvContentPartPr>
                <p14:xfrm>
                  <a:off x="8905645" y="3792665"/>
                  <a:ext cx="430985" cy="847745"/>
                </p14:xfrm>
              </p:contentPart>
            </mc:Choice>
            <mc:Fallback xmlns="">
              <p:pic>
                <p:nvPicPr>
                  <p:cNvPr id="18" name="Input penna 17">
                    <a:extLst>
                      <a:ext uri="{FF2B5EF4-FFF2-40B4-BE49-F238E27FC236}">
                        <a16:creationId xmlns:a16="http://schemas.microsoft.com/office/drawing/2014/main" id="{A62448AC-EBD0-1697-C6DC-26222957FA2B}"/>
                      </a:ext>
                    </a:extLst>
                  </p:cNvPr>
                  <p:cNvPicPr/>
                  <p:nvPr/>
                </p:nvPicPr>
                <p:blipFill>
                  <a:blip r:embed="rId5"/>
                  <a:stretch>
                    <a:fillRect/>
                  </a:stretch>
                </p:blipFill>
                <p:spPr>
                  <a:xfrm>
                    <a:off x="8893728" y="3781979"/>
                    <a:ext cx="454818" cy="869117"/>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9" name="Input penna 18">
                    <a:extLst>
                      <a:ext uri="{FF2B5EF4-FFF2-40B4-BE49-F238E27FC236}">
                        <a16:creationId xmlns:a16="http://schemas.microsoft.com/office/drawing/2014/main" id="{0E5AEB9D-89A7-0DD8-6F1F-D30E88C6DD2B}"/>
                      </a:ext>
                    </a:extLst>
                  </p14:cNvPr>
                  <p14:cNvContentPartPr/>
                  <p14:nvPr/>
                </p14:nvContentPartPr>
                <p14:xfrm>
                  <a:off x="9365287" y="3948683"/>
                  <a:ext cx="64078" cy="79841"/>
                </p14:xfrm>
              </p:contentPart>
            </mc:Choice>
            <mc:Fallback xmlns="">
              <p:pic>
                <p:nvPicPr>
                  <p:cNvPr id="19" name="Input penna 18">
                    <a:extLst>
                      <a:ext uri="{FF2B5EF4-FFF2-40B4-BE49-F238E27FC236}">
                        <a16:creationId xmlns:a16="http://schemas.microsoft.com/office/drawing/2014/main" id="{0E5AEB9D-89A7-0DD8-6F1F-D30E88C6DD2B}"/>
                      </a:ext>
                    </a:extLst>
                  </p:cNvPr>
                  <p:cNvPicPr/>
                  <p:nvPr/>
                </p:nvPicPr>
                <p:blipFill>
                  <a:blip r:embed="rId7"/>
                  <a:stretch>
                    <a:fillRect/>
                  </a:stretch>
                </p:blipFill>
                <p:spPr>
                  <a:xfrm>
                    <a:off x="9353457" y="3938038"/>
                    <a:ext cx="87738" cy="101132"/>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0" name="Input penna 19">
                    <a:extLst>
                      <a:ext uri="{FF2B5EF4-FFF2-40B4-BE49-F238E27FC236}">
                        <a16:creationId xmlns:a16="http://schemas.microsoft.com/office/drawing/2014/main" id="{0DDAB6F6-E4E6-4901-6867-579D79B38286}"/>
                      </a:ext>
                    </a:extLst>
                  </p14:cNvPr>
                  <p14:cNvContentPartPr/>
                  <p14:nvPr/>
                </p14:nvContentPartPr>
                <p14:xfrm>
                  <a:off x="8994810" y="4641788"/>
                  <a:ext cx="698452" cy="20351"/>
                </p14:xfrm>
              </p:contentPart>
            </mc:Choice>
            <mc:Fallback xmlns="">
              <p:pic>
                <p:nvPicPr>
                  <p:cNvPr id="20" name="Input penna 19">
                    <a:extLst>
                      <a:ext uri="{FF2B5EF4-FFF2-40B4-BE49-F238E27FC236}">
                        <a16:creationId xmlns:a16="http://schemas.microsoft.com/office/drawing/2014/main" id="{0DDAB6F6-E4E6-4901-6867-579D79B38286}"/>
                      </a:ext>
                    </a:extLst>
                  </p:cNvPr>
                  <p:cNvPicPr/>
                  <p:nvPr/>
                </p:nvPicPr>
                <p:blipFill>
                  <a:blip r:embed="rId9"/>
                  <a:stretch>
                    <a:fillRect/>
                  </a:stretch>
                </p:blipFill>
                <p:spPr>
                  <a:xfrm>
                    <a:off x="8982888" y="4631170"/>
                    <a:ext cx="722297" cy="41587"/>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1" name="Input penna 20">
                    <a:extLst>
                      <a:ext uri="{FF2B5EF4-FFF2-40B4-BE49-F238E27FC236}">
                        <a16:creationId xmlns:a16="http://schemas.microsoft.com/office/drawing/2014/main" id="{F8DE84B8-AA4C-7508-E1D4-6D58B590E55F}"/>
                      </a:ext>
                    </a:extLst>
                  </p14:cNvPr>
                  <p14:cNvContentPartPr/>
                  <p14:nvPr/>
                </p14:nvContentPartPr>
                <p14:xfrm>
                  <a:off x="9597620" y="4373935"/>
                  <a:ext cx="409220" cy="375059"/>
                </p14:xfrm>
              </p:contentPart>
            </mc:Choice>
            <mc:Fallback xmlns="">
              <p:pic>
                <p:nvPicPr>
                  <p:cNvPr id="21" name="Input penna 20">
                    <a:extLst>
                      <a:ext uri="{FF2B5EF4-FFF2-40B4-BE49-F238E27FC236}">
                        <a16:creationId xmlns:a16="http://schemas.microsoft.com/office/drawing/2014/main" id="{F8DE84B8-AA4C-7508-E1D4-6D58B590E55F}"/>
                      </a:ext>
                    </a:extLst>
                  </p:cNvPr>
                  <p:cNvPicPr/>
                  <p:nvPr/>
                </p:nvPicPr>
                <p:blipFill>
                  <a:blip r:embed="rId11"/>
                  <a:stretch>
                    <a:fillRect/>
                  </a:stretch>
                </p:blipFill>
                <p:spPr>
                  <a:xfrm>
                    <a:off x="9585701" y="4363244"/>
                    <a:ext cx="433058" cy="3964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2" name="Input penna 21">
                    <a:extLst>
                      <a:ext uri="{FF2B5EF4-FFF2-40B4-BE49-F238E27FC236}">
                        <a16:creationId xmlns:a16="http://schemas.microsoft.com/office/drawing/2014/main" id="{51BF80C8-C8DC-D9A4-73E3-ACC091AF9117}"/>
                      </a:ext>
                    </a:extLst>
                  </p14:cNvPr>
                  <p14:cNvContentPartPr/>
                  <p14:nvPr/>
                </p14:nvContentPartPr>
                <p14:xfrm>
                  <a:off x="8479910" y="4680447"/>
                  <a:ext cx="1359110" cy="842222"/>
                </p14:xfrm>
              </p:contentPart>
            </mc:Choice>
            <mc:Fallback xmlns="">
              <p:pic>
                <p:nvPicPr>
                  <p:cNvPr id="22" name="Input penna 21">
                    <a:extLst>
                      <a:ext uri="{FF2B5EF4-FFF2-40B4-BE49-F238E27FC236}">
                        <a16:creationId xmlns:a16="http://schemas.microsoft.com/office/drawing/2014/main" id="{51BF80C8-C8DC-D9A4-73E3-ACC091AF9117}"/>
                      </a:ext>
                    </a:extLst>
                  </p:cNvPr>
                  <p:cNvPicPr/>
                  <p:nvPr/>
                </p:nvPicPr>
                <p:blipFill>
                  <a:blip r:embed="rId13"/>
                  <a:stretch>
                    <a:fillRect/>
                  </a:stretch>
                </p:blipFill>
                <p:spPr>
                  <a:xfrm>
                    <a:off x="8467979" y="4669775"/>
                    <a:ext cx="1382971" cy="863567"/>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3" name="Input penna 22">
                    <a:extLst>
                      <a:ext uri="{FF2B5EF4-FFF2-40B4-BE49-F238E27FC236}">
                        <a16:creationId xmlns:a16="http://schemas.microsoft.com/office/drawing/2014/main" id="{A0BF40EC-825A-45F0-3970-E22D91C68622}"/>
                      </a:ext>
                    </a:extLst>
                  </p14:cNvPr>
                  <p14:cNvContentPartPr/>
                  <p14:nvPr/>
                </p14:nvContentPartPr>
                <p14:xfrm>
                  <a:off x="11019246" y="4800568"/>
                  <a:ext cx="134376" cy="169824"/>
                </p14:xfrm>
              </p:contentPart>
            </mc:Choice>
            <mc:Fallback xmlns="">
              <p:pic>
                <p:nvPicPr>
                  <p:cNvPr id="23" name="Input penna 22">
                    <a:extLst>
                      <a:ext uri="{FF2B5EF4-FFF2-40B4-BE49-F238E27FC236}">
                        <a16:creationId xmlns:a16="http://schemas.microsoft.com/office/drawing/2014/main" id="{A0BF40EC-825A-45F0-3970-E22D91C68622}"/>
                      </a:ext>
                    </a:extLst>
                  </p:cNvPr>
                  <p:cNvPicPr/>
                  <p:nvPr/>
                </p:nvPicPr>
                <p:blipFill>
                  <a:blip r:embed="rId15"/>
                  <a:stretch>
                    <a:fillRect/>
                  </a:stretch>
                </p:blipFill>
                <p:spPr>
                  <a:xfrm>
                    <a:off x="11007389" y="4789898"/>
                    <a:ext cx="158089" cy="191163"/>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4" name="Input penna 23">
                    <a:extLst>
                      <a:ext uri="{FF2B5EF4-FFF2-40B4-BE49-F238E27FC236}">
                        <a16:creationId xmlns:a16="http://schemas.microsoft.com/office/drawing/2014/main" id="{6F194B8B-A1E7-DEB2-991F-EB7F51F8FA3B}"/>
                      </a:ext>
                    </a:extLst>
                  </p14:cNvPr>
                  <p14:cNvContentPartPr/>
                  <p14:nvPr/>
                </p14:nvContentPartPr>
                <p14:xfrm>
                  <a:off x="8708476" y="2514145"/>
                  <a:ext cx="127257" cy="212626"/>
                </p14:xfrm>
              </p:contentPart>
            </mc:Choice>
            <mc:Fallback xmlns="">
              <p:pic>
                <p:nvPicPr>
                  <p:cNvPr id="24" name="Input penna 23">
                    <a:extLst>
                      <a:ext uri="{FF2B5EF4-FFF2-40B4-BE49-F238E27FC236}">
                        <a16:creationId xmlns:a16="http://schemas.microsoft.com/office/drawing/2014/main" id="{6F194B8B-A1E7-DEB2-991F-EB7F51F8FA3B}"/>
                      </a:ext>
                    </a:extLst>
                  </p:cNvPr>
                  <p:cNvPicPr/>
                  <p:nvPr/>
                </p:nvPicPr>
                <p:blipFill>
                  <a:blip r:embed="rId17"/>
                  <a:stretch>
                    <a:fillRect/>
                  </a:stretch>
                </p:blipFill>
                <p:spPr>
                  <a:xfrm>
                    <a:off x="8696546" y="2503514"/>
                    <a:ext cx="151118" cy="233889"/>
                  </a:xfrm>
                  <a:prstGeom prst="rect">
                    <a:avLst/>
                  </a:prstGeom>
                </p:spPr>
              </p:pic>
            </mc:Fallback>
          </mc:AlternateContent>
        </p:grpSp>
      </p:grpSp>
    </p:spTree>
    <p:extLst>
      <p:ext uri="{BB962C8B-B14F-4D97-AF65-F5344CB8AC3E}">
        <p14:creationId xmlns:p14="http://schemas.microsoft.com/office/powerpoint/2010/main" val="337237820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CHSH</a:t>
            </a:r>
          </a:p>
        </p:txBody>
      </p:sp>
      <p:grpSp>
        <p:nvGrpSpPr>
          <p:cNvPr id="18" name="Gruppo 17">
            <a:extLst>
              <a:ext uri="{FF2B5EF4-FFF2-40B4-BE49-F238E27FC236}">
                <a16:creationId xmlns:a16="http://schemas.microsoft.com/office/drawing/2014/main" id="{32A63768-3F97-BEAE-22EF-9B79F12EB640}"/>
              </a:ext>
            </a:extLst>
          </p:cNvPr>
          <p:cNvGrpSpPr/>
          <p:nvPr/>
        </p:nvGrpSpPr>
        <p:grpSpPr>
          <a:xfrm>
            <a:off x="7028957" y="2378973"/>
            <a:ext cx="4212132" cy="4068001"/>
            <a:chOff x="6941490" y="2514145"/>
            <a:chExt cx="4212132" cy="4068001"/>
          </a:xfrm>
        </p:grpSpPr>
        <p:cxnSp>
          <p:nvCxnSpPr>
            <p:cNvPr id="3" name="Connettore 2 2">
              <a:extLst>
                <a:ext uri="{FF2B5EF4-FFF2-40B4-BE49-F238E27FC236}">
                  <a16:creationId xmlns:a16="http://schemas.microsoft.com/office/drawing/2014/main" id="{2C30B796-8307-5CFE-125E-9B61F2F2FC0D}"/>
                </a:ext>
              </a:extLst>
            </p:cNvPr>
            <p:cNvCxnSpPr/>
            <p:nvPr/>
          </p:nvCxnSpPr>
          <p:spPr>
            <a:xfrm flipV="1">
              <a:off x="8980996" y="2576280"/>
              <a:ext cx="0" cy="40058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Connettore 2 3">
              <a:extLst>
                <a:ext uri="{FF2B5EF4-FFF2-40B4-BE49-F238E27FC236}">
                  <a16:creationId xmlns:a16="http://schemas.microsoft.com/office/drawing/2014/main" id="{60CDE141-306E-0DE7-9231-C27D4542FF35}"/>
                </a:ext>
              </a:extLst>
            </p:cNvPr>
            <p:cNvCxnSpPr/>
            <p:nvPr/>
          </p:nvCxnSpPr>
          <p:spPr>
            <a:xfrm>
              <a:off x="6941490" y="4647439"/>
              <a:ext cx="42108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uppo 16">
              <a:extLst>
                <a:ext uri="{FF2B5EF4-FFF2-40B4-BE49-F238E27FC236}">
                  <a16:creationId xmlns:a16="http://schemas.microsoft.com/office/drawing/2014/main" id="{2DDE665B-CB9C-A664-7690-54D1863EAABA}"/>
                </a:ext>
              </a:extLst>
            </p:cNvPr>
            <p:cNvGrpSpPr/>
            <p:nvPr/>
          </p:nvGrpSpPr>
          <p:grpSpPr>
            <a:xfrm>
              <a:off x="8479910" y="2514145"/>
              <a:ext cx="2673712" cy="3008524"/>
              <a:chOff x="8479910" y="2514145"/>
              <a:chExt cx="2673712" cy="3008524"/>
            </a:xfrm>
          </p:grpSpPr>
          <mc:AlternateContent xmlns:mc="http://schemas.openxmlformats.org/markup-compatibility/2006" xmlns:p14="http://schemas.microsoft.com/office/powerpoint/2010/main">
            <mc:Choice Requires="p14">
              <p:contentPart p14:bwMode="auto" r:id="rId3">
                <p14:nvContentPartPr>
                  <p14:cNvPr id="5" name="Input penna 4">
                    <a:extLst>
                      <a:ext uri="{FF2B5EF4-FFF2-40B4-BE49-F238E27FC236}">
                        <a16:creationId xmlns:a16="http://schemas.microsoft.com/office/drawing/2014/main" id="{8803CF6E-E0D7-1FBF-70F7-AE310725C9A1}"/>
                      </a:ext>
                    </a:extLst>
                  </p14:cNvPr>
                  <p14:cNvContentPartPr/>
                  <p14:nvPr/>
                </p14:nvContentPartPr>
                <p14:xfrm>
                  <a:off x="8905645" y="3792665"/>
                  <a:ext cx="430985" cy="847745"/>
                </p14:xfrm>
              </p:contentPart>
            </mc:Choice>
            <mc:Fallback xmlns="">
              <p:pic>
                <p:nvPicPr>
                  <p:cNvPr id="5" name="Input penna 4">
                    <a:extLst>
                      <a:ext uri="{FF2B5EF4-FFF2-40B4-BE49-F238E27FC236}">
                        <a16:creationId xmlns:a16="http://schemas.microsoft.com/office/drawing/2014/main" id="{8803CF6E-E0D7-1FBF-70F7-AE310725C9A1}"/>
                      </a:ext>
                    </a:extLst>
                  </p:cNvPr>
                  <p:cNvPicPr/>
                  <p:nvPr/>
                </p:nvPicPr>
                <p:blipFill>
                  <a:blip r:embed="rId4"/>
                  <a:stretch>
                    <a:fillRect/>
                  </a:stretch>
                </p:blipFill>
                <p:spPr>
                  <a:xfrm>
                    <a:off x="8901324" y="3788345"/>
                    <a:ext cx="439626" cy="856384"/>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put penna 5">
                    <a:extLst>
                      <a:ext uri="{FF2B5EF4-FFF2-40B4-BE49-F238E27FC236}">
                        <a16:creationId xmlns:a16="http://schemas.microsoft.com/office/drawing/2014/main" id="{54D0BFAD-AD64-826A-CECD-654C75A40701}"/>
                      </a:ext>
                    </a:extLst>
                  </p14:cNvPr>
                  <p14:cNvContentPartPr/>
                  <p14:nvPr/>
                </p14:nvContentPartPr>
                <p14:xfrm>
                  <a:off x="9365287" y="3948683"/>
                  <a:ext cx="64078" cy="79841"/>
                </p14:xfrm>
              </p:contentPart>
            </mc:Choice>
            <mc:Fallback xmlns="">
              <p:pic>
                <p:nvPicPr>
                  <p:cNvPr id="6" name="Input penna 5">
                    <a:extLst>
                      <a:ext uri="{FF2B5EF4-FFF2-40B4-BE49-F238E27FC236}">
                        <a16:creationId xmlns:a16="http://schemas.microsoft.com/office/drawing/2014/main" id="{54D0BFAD-AD64-826A-CECD-654C75A40701}"/>
                      </a:ext>
                    </a:extLst>
                  </p:cNvPr>
                  <p:cNvPicPr/>
                  <p:nvPr/>
                </p:nvPicPr>
                <p:blipFill>
                  <a:blip r:embed="rId6"/>
                  <a:stretch>
                    <a:fillRect/>
                  </a:stretch>
                </p:blipFill>
                <p:spPr>
                  <a:xfrm>
                    <a:off x="9360943" y="3944367"/>
                    <a:ext cx="72767" cy="88472"/>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put penna 6">
                    <a:extLst>
                      <a:ext uri="{FF2B5EF4-FFF2-40B4-BE49-F238E27FC236}">
                        <a16:creationId xmlns:a16="http://schemas.microsoft.com/office/drawing/2014/main" id="{5E55E8DC-FAE4-441E-6E72-2DA2DFD81533}"/>
                      </a:ext>
                    </a:extLst>
                  </p14:cNvPr>
                  <p14:cNvContentPartPr/>
                  <p14:nvPr/>
                </p14:nvContentPartPr>
                <p14:xfrm>
                  <a:off x="8994810" y="4641788"/>
                  <a:ext cx="698452" cy="20351"/>
                </p14:xfrm>
              </p:contentPart>
            </mc:Choice>
            <mc:Fallback xmlns="">
              <p:pic>
                <p:nvPicPr>
                  <p:cNvPr id="7" name="Input penna 6">
                    <a:extLst>
                      <a:ext uri="{FF2B5EF4-FFF2-40B4-BE49-F238E27FC236}">
                        <a16:creationId xmlns:a16="http://schemas.microsoft.com/office/drawing/2014/main" id="{5E55E8DC-FAE4-441E-6E72-2DA2DFD81533}"/>
                      </a:ext>
                    </a:extLst>
                  </p:cNvPr>
                  <p:cNvPicPr/>
                  <p:nvPr/>
                </p:nvPicPr>
                <p:blipFill>
                  <a:blip r:embed="rId8"/>
                  <a:stretch>
                    <a:fillRect/>
                  </a:stretch>
                </p:blipFill>
                <p:spPr>
                  <a:xfrm>
                    <a:off x="8990487" y="4637427"/>
                    <a:ext cx="707097" cy="29073"/>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Input penna 7">
                    <a:extLst>
                      <a:ext uri="{FF2B5EF4-FFF2-40B4-BE49-F238E27FC236}">
                        <a16:creationId xmlns:a16="http://schemas.microsoft.com/office/drawing/2014/main" id="{41C410ED-74D8-44EA-B8BA-F0F98A4D7E14}"/>
                      </a:ext>
                    </a:extLst>
                  </p14:cNvPr>
                  <p14:cNvContentPartPr/>
                  <p14:nvPr/>
                </p14:nvContentPartPr>
                <p14:xfrm>
                  <a:off x="9597620" y="4373935"/>
                  <a:ext cx="409220" cy="375059"/>
                </p14:xfrm>
              </p:contentPart>
            </mc:Choice>
            <mc:Fallback xmlns="">
              <p:pic>
                <p:nvPicPr>
                  <p:cNvPr id="8" name="Input penna 7">
                    <a:extLst>
                      <a:ext uri="{FF2B5EF4-FFF2-40B4-BE49-F238E27FC236}">
                        <a16:creationId xmlns:a16="http://schemas.microsoft.com/office/drawing/2014/main" id="{41C410ED-74D8-44EA-B8BA-F0F98A4D7E14}"/>
                      </a:ext>
                    </a:extLst>
                  </p:cNvPr>
                  <p:cNvPicPr/>
                  <p:nvPr/>
                </p:nvPicPr>
                <p:blipFill>
                  <a:blip r:embed="rId10"/>
                  <a:stretch>
                    <a:fillRect/>
                  </a:stretch>
                </p:blipFill>
                <p:spPr>
                  <a:xfrm>
                    <a:off x="9593297" y="4369607"/>
                    <a:ext cx="417865" cy="383714"/>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Input penna 8">
                    <a:extLst>
                      <a:ext uri="{FF2B5EF4-FFF2-40B4-BE49-F238E27FC236}">
                        <a16:creationId xmlns:a16="http://schemas.microsoft.com/office/drawing/2014/main" id="{93CC1929-729D-804B-96B5-E1E90F6BF44B}"/>
                      </a:ext>
                    </a:extLst>
                  </p14:cNvPr>
                  <p14:cNvContentPartPr/>
                  <p14:nvPr/>
                </p14:nvContentPartPr>
                <p14:xfrm>
                  <a:off x="8479910" y="4680447"/>
                  <a:ext cx="1359110" cy="842222"/>
                </p14:xfrm>
              </p:contentPart>
            </mc:Choice>
            <mc:Fallback xmlns="">
              <p:pic>
                <p:nvPicPr>
                  <p:cNvPr id="9" name="Input penna 8">
                    <a:extLst>
                      <a:ext uri="{FF2B5EF4-FFF2-40B4-BE49-F238E27FC236}">
                        <a16:creationId xmlns:a16="http://schemas.microsoft.com/office/drawing/2014/main" id="{93CC1929-729D-804B-96B5-E1E90F6BF44B}"/>
                      </a:ext>
                    </a:extLst>
                  </p:cNvPr>
                  <p:cNvPicPr/>
                  <p:nvPr/>
                </p:nvPicPr>
                <p:blipFill>
                  <a:blip r:embed="rId12"/>
                  <a:stretch>
                    <a:fillRect/>
                  </a:stretch>
                </p:blipFill>
                <p:spPr>
                  <a:xfrm>
                    <a:off x="8475590" y="4676128"/>
                    <a:ext cx="1367751" cy="8508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Input penna 9">
                    <a:extLst>
                      <a:ext uri="{FF2B5EF4-FFF2-40B4-BE49-F238E27FC236}">
                        <a16:creationId xmlns:a16="http://schemas.microsoft.com/office/drawing/2014/main" id="{86EE3641-A6F5-4165-D447-44ED18921E76}"/>
                      </a:ext>
                    </a:extLst>
                  </p14:cNvPr>
                  <p14:cNvContentPartPr/>
                  <p14:nvPr/>
                </p14:nvContentPartPr>
                <p14:xfrm>
                  <a:off x="11019246" y="4800568"/>
                  <a:ext cx="134376" cy="169824"/>
                </p14:xfrm>
              </p:contentPart>
            </mc:Choice>
            <mc:Fallback xmlns="">
              <p:pic>
                <p:nvPicPr>
                  <p:cNvPr id="10" name="Input penna 9">
                    <a:extLst>
                      <a:ext uri="{FF2B5EF4-FFF2-40B4-BE49-F238E27FC236}">
                        <a16:creationId xmlns:a16="http://schemas.microsoft.com/office/drawing/2014/main" id="{86EE3641-A6F5-4165-D447-44ED18921E76}"/>
                      </a:ext>
                    </a:extLst>
                  </p:cNvPr>
                  <p:cNvPicPr/>
                  <p:nvPr/>
                </p:nvPicPr>
                <p:blipFill>
                  <a:blip r:embed="rId14"/>
                  <a:stretch>
                    <a:fillRect/>
                  </a:stretch>
                </p:blipFill>
                <p:spPr>
                  <a:xfrm>
                    <a:off x="11014923" y="4796250"/>
                    <a:ext cx="143022" cy="178459"/>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Input penna 12">
                    <a:extLst>
                      <a:ext uri="{FF2B5EF4-FFF2-40B4-BE49-F238E27FC236}">
                        <a16:creationId xmlns:a16="http://schemas.microsoft.com/office/drawing/2014/main" id="{6DC556BC-C53B-D004-DE89-5B2156356350}"/>
                      </a:ext>
                    </a:extLst>
                  </p14:cNvPr>
                  <p14:cNvContentPartPr/>
                  <p14:nvPr/>
                </p14:nvContentPartPr>
                <p14:xfrm>
                  <a:off x="8708476" y="2514145"/>
                  <a:ext cx="127257" cy="212626"/>
                </p14:xfrm>
              </p:contentPart>
            </mc:Choice>
            <mc:Fallback xmlns="">
              <p:pic>
                <p:nvPicPr>
                  <p:cNvPr id="13" name="Input penna 12">
                    <a:extLst>
                      <a:ext uri="{FF2B5EF4-FFF2-40B4-BE49-F238E27FC236}">
                        <a16:creationId xmlns:a16="http://schemas.microsoft.com/office/drawing/2014/main" id="{6DC556BC-C53B-D004-DE89-5B2156356350}"/>
                      </a:ext>
                    </a:extLst>
                  </p:cNvPr>
                  <p:cNvPicPr/>
                  <p:nvPr/>
                </p:nvPicPr>
                <p:blipFill>
                  <a:blip r:embed="rId16"/>
                  <a:stretch>
                    <a:fillRect/>
                  </a:stretch>
                </p:blipFill>
                <p:spPr>
                  <a:xfrm>
                    <a:off x="8704138" y="2509835"/>
                    <a:ext cx="135934" cy="221246"/>
                  </a:xfrm>
                  <a:prstGeom prst="rect">
                    <a:avLst/>
                  </a:prstGeom>
                </p:spPr>
              </p:pic>
            </mc:Fallback>
          </mc:AlternateContent>
        </p:grpSp>
      </p:gr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C5EADDBE-B764-9232-3F4E-5B0925D6F8E4}"/>
                  </a:ext>
                </a:extLst>
              </p:cNvPr>
              <p:cNvSpPr txBox="1">
                <a:spLocks/>
              </p:cNvSpPr>
              <p:nvPr/>
            </p:nvSpPr>
            <p:spPr>
              <a:xfrm>
                <a:off x="1235236" y="2719344"/>
                <a:ext cx="6112158" cy="4258464"/>
              </a:xfrm>
              <a:prstGeom prst="rect">
                <a:avLst/>
              </a:prstGeom>
            </p:spPr>
            <p:txBody>
              <a:bodyPr vert="horz" wrap="square" lIns="0" tIns="0" rIns="91440" bIns="0" rtlCol="0">
                <a:normAutofit/>
              </a:bodyPr>
              <a:lstStyle>
                <a:lvl1pPr marL="450000" indent="-448056" algn="l" defTabSz="914400" rtl="0" eaLnBrk="1" latinLnBrk="0" hangingPunct="1">
                  <a:lnSpc>
                    <a:spcPct val="120000"/>
                  </a:lnSpc>
                  <a:spcBef>
                    <a:spcPts val="1000"/>
                  </a:spcBef>
                  <a:buFont typeface="Calibri Light" panose="020F0302020204030204" pitchFamily="34" charset="0"/>
                  <a:buChar char="→"/>
                  <a:defRPr sz="2200" kern="1200">
                    <a:solidFill>
                      <a:schemeClr val="tx2">
                        <a:alpha val="55000"/>
                      </a:schemeClr>
                    </a:solidFill>
                    <a:latin typeface="+mn-lt"/>
                    <a:ea typeface="+mn-ea"/>
                    <a:cs typeface="+mn-cs"/>
                  </a:defRPr>
                </a:lvl1pPr>
                <a:lvl2pPr marL="90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2pPr>
                <a:lvl3pPr marL="135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3pPr>
                <a:lvl4pPr marL="180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4pPr>
                <a:lvl5pPr marL="225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9580" indent="-449580">
                  <a:lnSpc>
                    <a:spcPct val="107000"/>
                  </a:lnSpc>
                  <a:spcAft>
                    <a:spcPts val="800"/>
                  </a:spcAft>
                </a:pPr>
                <a14:m>
                  <m:oMath xmlns:m="http://schemas.openxmlformats.org/officeDocument/2006/math">
                    <m:d>
                      <m:dPr>
                        <m:begChr m:val="⟨"/>
                        <m:endChr m:val="⟩"/>
                        <m:ctrlPr>
                          <a:rPr lang="it-IT" sz="2400" i="1"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num>
                      <m:den>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den>
                    </m:f>
                  </m:oMath>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449580" indent="-449580">
                  <a:lnSpc>
                    <a:spcPct val="107000"/>
                  </a:lnSpc>
                  <a:spcAft>
                    <a:spcPts val="800"/>
                  </a:spcAft>
                </a:pPr>
                <a14:m>
                  <m:oMath xmlns:m="http://schemas.openxmlformats.org/officeDocument/2006/math">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num>
                      <m:den>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den>
                    </m:f>
                  </m:oMath>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449580" indent="-449580">
                  <a:lnSpc>
                    <a:spcPct val="107000"/>
                  </a:lnSpc>
                  <a:spcAft>
                    <a:spcPts val="800"/>
                  </a:spcAft>
                </a:pPr>
                <a14:m>
                  <m:oMath xmlns:m="http://schemas.openxmlformats.org/officeDocument/2006/math">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num>
                      <m:den>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den>
                    </m:f>
                  </m:oMath>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449580" indent="-449580">
                  <a:lnSpc>
                    <a:spcPct val="107000"/>
                  </a:lnSpc>
                  <a:spcAft>
                    <a:spcPts val="800"/>
                  </a:spcAft>
                </a:pPr>
                <a14:m>
                  <m:oMath xmlns:m="http://schemas.openxmlformats.org/officeDocument/2006/math">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num>
                      <m:den>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den>
                    </m:f>
                  </m:oMath>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0" indent="0">
                  <a:lnSpc>
                    <a:spcPct val="107000"/>
                  </a:lnSpc>
                  <a:spcAft>
                    <a:spcPts val="800"/>
                  </a:spcAft>
                  <a:buNone/>
                </a:pPr>
                <a:endParaRPr lang="it-IT" sz="3600">
                  <a:solidFill>
                    <a:schemeClr val="tx1"/>
                  </a:solidFill>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3200">
                  <a:solidFill>
                    <a:schemeClr val="tx1"/>
                  </a:solidFill>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40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endParaRPr>
              </a:p>
            </p:txBody>
          </p:sp>
        </mc:Choice>
        <mc:Fallback xmlns="">
          <p:sp>
            <p:nvSpPr>
              <p:cNvPr id="12" name="Content Placeholder 11">
                <a:extLst>
                  <a:ext uri="{FF2B5EF4-FFF2-40B4-BE49-F238E27FC236}">
                    <a16:creationId xmlns:a16="http://schemas.microsoft.com/office/drawing/2014/main" id="{C5EADDBE-B764-9232-3F4E-5B0925D6F8E4}"/>
                  </a:ext>
                </a:extLst>
              </p:cNvPr>
              <p:cNvSpPr txBox="1">
                <a:spLocks noRot="1" noChangeAspect="1" noMove="1" noResize="1" noEditPoints="1" noAdjustHandles="1" noChangeArrowheads="1" noChangeShapeType="1" noTextEdit="1"/>
              </p:cNvSpPr>
              <p:nvPr/>
            </p:nvSpPr>
            <p:spPr>
              <a:xfrm>
                <a:off x="1235236" y="2719344"/>
                <a:ext cx="6112158" cy="4258464"/>
              </a:xfrm>
              <a:prstGeom prst="rect">
                <a:avLst/>
              </a:prstGeom>
              <a:blipFill>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Content Placeholder 11">
                <a:extLst>
                  <a:ext uri="{FF2B5EF4-FFF2-40B4-BE49-F238E27FC236}">
                    <a16:creationId xmlns:a16="http://schemas.microsoft.com/office/drawing/2014/main" id="{BA3B722B-D3E4-1A41-22F1-8FF17F0BE739}"/>
                  </a:ext>
                </a:extLst>
              </p:cNvPr>
              <p:cNvSpPr>
                <a:spLocks noGrp="1"/>
              </p:cNvSpPr>
              <p:nvPr>
                <p:ph idx="1"/>
              </p:nvPr>
            </p:nvSpPr>
            <p:spPr>
              <a:xfrm>
                <a:off x="441960" y="1515965"/>
                <a:ext cx="11065433" cy="984145"/>
              </a:xfrm>
            </p:spPr>
            <p:txBody>
              <a:bodyPr>
                <a:normAutofit/>
              </a:bodyPr>
              <a:lstStyle/>
              <a:p>
                <a:pPr algn="just">
                  <a:lnSpc>
                    <a:spcPct val="107000"/>
                  </a:lnSpc>
                  <a:spcAft>
                    <a:spcPts val="800"/>
                  </a:spcAft>
                </a:pPr>
                <a:r>
                  <a:rPr lang="it-IT" sz="2400">
                    <a:solidFill>
                      <a:schemeClr val="tx1"/>
                    </a:solidFill>
                    <a:effectLst/>
                    <a:ea typeface="Times New Roman" panose="02020603050405020304" pitchFamily="18" charset="0"/>
                    <a:cs typeface="Times New Roman" panose="02020603050405020304" pitchFamily="18" charset="0"/>
                  </a:rPr>
                  <a:t>Notiamo che in questo modo, ricordando che </a:t>
                </a:r>
                <a14:m>
                  <m:oMath xmlns:m="http://schemas.openxmlformats.org/officeDocument/2006/math">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𝜎</m:t>
                                </m:r>
                              </m:e>
                            </m:acc>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𝑛</m:t>
                                </m:r>
                              </m:e>
                            </m:acc>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𝜎</m:t>
                                </m:r>
                              </m:e>
                            </m:acc>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𝑛</m:t>
                                </m:r>
                              </m:e>
                            </m:acc>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func>
                      <m:func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funcPr>
                      <m:fName>
                        <m:r>
                          <m:rPr>
                            <m:sty m:val="p"/>
                          </m:rPr>
                          <a:rPr lang="it-IT" sz="240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cos</m:t>
                        </m:r>
                      </m:fName>
                      <m:e>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𝜃</m:t>
                            </m:r>
                          </m:e>
                        </m:d>
                      </m:e>
                    </m:func>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it-IT" sz="2400">
                    <a:solidFill>
                      <a:schemeClr val="tx1"/>
                    </a:solidFill>
                    <a:effectLst/>
                    <a:ea typeface="Times New Roman" panose="02020603050405020304" pitchFamily="18" charset="0"/>
                    <a:cs typeface="Times New Roman" panose="02020603050405020304" pitchFamily="18" charset="0"/>
                  </a:rPr>
                  <a:t>con </a:t>
                </a:r>
                <a14:m>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𝑛</m:t>
                            </m:r>
                          </m:e>
                        </m:acc>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oMath>
                </a14:m>
                <a:r>
                  <a:rPr lang="it-IT" sz="2400">
                    <a:solidFill>
                      <a:schemeClr val="tx1"/>
                    </a:solidFill>
                    <a:effectLst/>
                    <a:ea typeface="Times New Roman" panose="02020603050405020304" pitchFamily="18" charset="0"/>
                    <a:cs typeface="Times New Roman" panose="02020603050405020304" pitchFamily="18" charset="0"/>
                  </a:rPr>
                  <a:t> e </a:t>
                </a:r>
                <a14:m>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𝑛</m:t>
                            </m:r>
                          </m:e>
                        </m:acc>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oMath>
                </a14:m>
                <a:r>
                  <a:rPr lang="it-IT" sz="2400">
                    <a:solidFill>
                      <a:schemeClr val="tx1"/>
                    </a:solidFill>
                    <a:effectLst/>
                    <a:ea typeface="Times New Roman" panose="02020603050405020304" pitchFamily="18" charset="0"/>
                    <a:cs typeface="Times New Roman" panose="02020603050405020304" pitchFamily="18" charset="0"/>
                  </a:rPr>
                  <a:t> versori unitari e indicando con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𝜃</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it-IT" sz="2400">
                    <a:solidFill>
                      <a:schemeClr val="tx1"/>
                    </a:solidFill>
                    <a:effectLst/>
                    <a:ea typeface="Times New Roman" panose="02020603050405020304" pitchFamily="18" charset="0"/>
                    <a:cs typeface="Times New Roman" panose="02020603050405020304" pitchFamily="18" charset="0"/>
                  </a:rPr>
                  <a:t>l’angolo compreso tra di essi</a:t>
                </a:r>
                <a:r>
                  <a:rPr lang="it-IT" sz="2400">
                    <a:solidFill>
                      <a:schemeClr val="tx1"/>
                    </a:solidFill>
                    <a:ea typeface="Times New Roman" panose="02020603050405020304" pitchFamily="18" charset="0"/>
                    <a:cs typeface="Times New Roman" panose="02020603050405020304" pitchFamily="18" charset="0"/>
                  </a:rPr>
                  <a:t>:</a:t>
                </a:r>
                <a:endParaRPr lang="it-IT" sz="2400">
                  <a:solidFill>
                    <a:schemeClr val="tx1"/>
                  </a:solidFill>
                  <a:effectLst/>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32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endParaRPr>
              </a:p>
            </p:txBody>
          </p:sp>
        </mc:Choice>
        <mc:Fallback xmlns="">
          <p:sp>
            <p:nvSpPr>
              <p:cNvPr id="20" name="Content Placeholder 11">
                <a:extLst>
                  <a:ext uri="{FF2B5EF4-FFF2-40B4-BE49-F238E27FC236}">
                    <a16:creationId xmlns:a16="http://schemas.microsoft.com/office/drawing/2014/main" id="{BA3B722B-D3E4-1A41-22F1-8FF17F0BE739}"/>
                  </a:ext>
                </a:extLst>
              </p:cNvPr>
              <p:cNvSpPr>
                <a:spLocks noGrp="1" noRot="1" noChangeAspect="1" noMove="1" noResize="1" noEditPoints="1" noAdjustHandles="1" noChangeArrowheads="1" noChangeShapeType="1" noTextEdit="1"/>
              </p:cNvSpPr>
              <p:nvPr>
                <p:ph idx="1"/>
              </p:nvPr>
            </p:nvSpPr>
            <p:spPr>
              <a:xfrm>
                <a:off x="441960" y="1515965"/>
                <a:ext cx="11065433" cy="984145"/>
              </a:xfrm>
              <a:blipFill>
                <a:blip r:embed="rId18"/>
                <a:stretch>
                  <a:fillRect l="-1708" t="-13665" r="-826"/>
                </a:stretch>
              </a:blipFill>
            </p:spPr>
            <p:txBody>
              <a:bodyPr/>
              <a:lstStyle/>
              <a:p>
                <a:r>
                  <a:rPr lang="en-US">
                    <a:noFill/>
                  </a:rPr>
                  <a:t> </a:t>
                </a:r>
              </a:p>
            </p:txBody>
          </p:sp>
        </mc:Fallback>
      </mc:AlternateContent>
    </p:spTree>
    <p:extLst>
      <p:ext uri="{BB962C8B-B14F-4D97-AF65-F5344CB8AC3E}">
        <p14:creationId xmlns:p14="http://schemas.microsoft.com/office/powerpoint/2010/main" val="390200845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disuguaglianza CHSH</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2463089"/>
              </a:xfrm>
            </p:spPr>
            <p:txBody>
              <a:bodyPr>
                <a:normAutofit/>
              </a:bodyPr>
              <a:lstStyle/>
              <a:p>
                <a:pPr algn="just">
                  <a:lnSpc>
                    <a:spcPct val="107000"/>
                  </a:lnSpc>
                  <a:spcAft>
                    <a:spcPts val="800"/>
                  </a:spcAft>
                </a:pPr>
                <a:r>
                  <a:rPr lang="it-IT" sz="2400">
                    <a:solidFill>
                      <a:schemeClr val="tx1"/>
                    </a:solidFill>
                    <a:effectLst/>
                    <a:ea typeface="Times New Roman" panose="02020603050405020304" pitchFamily="18" charset="0"/>
                    <a:cs typeface="Times New Roman" panose="02020603050405020304" pitchFamily="18" charset="0"/>
                  </a:rPr>
                  <a:t>Risulta in questo modo evidente che </a:t>
                </a:r>
                <a14:m>
                  <m:oMath xmlns:m="http://schemas.openxmlformats.org/officeDocument/2006/math">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𝐵</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rad>
                      <m:radPr>
                        <m:degHide m:val="on"/>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&gt;2</m:t>
                    </m:r>
                  </m:oMath>
                </a14:m>
                <a:r>
                  <a:rPr lang="it-IT" sz="2400">
                    <a:solidFill>
                      <a:schemeClr val="tx1"/>
                    </a:solidFill>
                    <a:effectLst/>
                    <a:ea typeface="Times New Roman" panose="02020603050405020304" pitchFamily="18" charset="0"/>
                    <a:cs typeface="Times New Roman" panose="02020603050405020304" pitchFamily="18" charset="0"/>
                  </a:rPr>
                  <a:t>, contraddicendo la disuguaglianza di Bell e confutando almeno una delle due ipotesi 1) o 2) poste preliminarmente.</a:t>
                </a:r>
              </a:p>
              <a:p>
                <a:pPr marL="1944" indent="0" algn="just">
                  <a:lnSpc>
                    <a:spcPct val="107000"/>
                  </a:lnSpc>
                  <a:spcAft>
                    <a:spcPts val="800"/>
                  </a:spcAft>
                  <a:buNone/>
                </a:pPr>
                <a:endParaRPr lang="it-IT" sz="6600">
                  <a:solidFill>
                    <a:schemeClr val="tx1"/>
                  </a:solidFill>
                  <a:effectLst/>
                  <a:ea typeface="Times New Roman" panose="02020603050405020304" pitchFamily="18" charset="0"/>
                  <a:cs typeface="Times New Roman" panose="02020603050405020304" pitchFamily="18" charset="0"/>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293200" cy="2463089"/>
              </a:xfrm>
              <a:blipFill>
                <a:blip r:embed="rId3"/>
                <a:stretch>
                  <a:fillRect l="-1674" t="-2723" r="-864"/>
                </a:stretch>
              </a:blipFill>
            </p:spPr>
            <p:txBody>
              <a:bodyPr/>
              <a:lstStyle/>
              <a:p>
                <a:r>
                  <a:rPr lang="en-US">
                    <a:noFill/>
                  </a:rPr>
                  <a:t> </a:t>
                </a:r>
              </a:p>
            </p:txBody>
          </p:sp>
        </mc:Fallback>
      </mc:AlternateContent>
    </p:spTree>
    <p:extLst>
      <p:ext uri="{BB962C8B-B14F-4D97-AF65-F5344CB8AC3E}">
        <p14:creationId xmlns:p14="http://schemas.microsoft.com/office/powerpoint/2010/main" val="168304115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Concetti basilari di meccanica quantistica</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690421"/>
                <a:ext cx="11293200" cy="4120168"/>
              </a:xfrm>
            </p:spPr>
            <p:txBody>
              <a:bodyPr>
                <a:noAutofit/>
              </a:bodyPr>
              <a:lstStyle/>
              <a:p>
                <a:pPr marL="1944" indent="0" algn="just">
                  <a:lnSpc>
                    <a:spcPct val="107000"/>
                  </a:lnSpc>
                  <a:spcAft>
                    <a:spcPts val="800"/>
                  </a:spcAft>
                  <a:buNone/>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La sezione introduttiva dell'articolo definisce una teoria completa come "una teoria nella quale ogni elemento di realtà ritrova la sua controparte". Per studiarne la completezza, gli autori procedono a descrivere alcuni concetti basilari della meccanica quantistica, prendendo come esempio una particella che ha un singolo grado di libertà:</a:t>
                </a:r>
              </a:p>
              <a:p>
                <a:pPr marL="342900" lvl="0" indent="-342900" algn="just">
                  <a:lnSpc>
                    <a:spcPct val="107000"/>
                  </a:lnSpc>
                  <a:buFont typeface="Symbol" panose="05050102010706020507" pitchFamily="18" charset="2"/>
                  <a:buChar char=""/>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La </a:t>
                </a:r>
                <a:r>
                  <a:rPr lang="it-IT" sz="2400" b="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funzione d’onda</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descrive lo stato del sistema ed è funzione delle variabili scelte per descrivere il comportamento della particella.</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buFont typeface="Symbol" panose="05050102010706020507" pitchFamily="18" charset="2"/>
                  <a:buChar char=""/>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Gli </a:t>
                </a:r>
                <a:r>
                  <a:rPr lang="it-IT" sz="2400" b="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operatori</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agiscono sulla funzione d'onda e corrispondono alle osservabili fisiche proprie della particella.</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Quando lo stato in cui si trova il sistema è autofunzione di un operatore, l'azione di quest'ultimo si riduce a quella di un </a:t>
                </a:r>
                <a:r>
                  <a:rPr lang="it-IT" sz="2400" b="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autovalore</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su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Questo numero corrisponde alla misura della grandezza correlata all'operatore quando il sistema si trova nello stato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24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690421"/>
                <a:ext cx="11293200" cy="4120168"/>
              </a:xfrm>
              <a:blipFill>
                <a:blip r:embed="rId2"/>
                <a:stretch>
                  <a:fillRect l="-1674" t="-1923" r="-864" b="-20414"/>
                </a:stretch>
              </a:blipFill>
            </p:spPr>
            <p:txBody>
              <a:bodyPr/>
              <a:lstStyle/>
              <a:p>
                <a:r>
                  <a:rPr lang="it-IT">
                    <a:noFill/>
                  </a:rPr>
                  <a:t> </a:t>
                </a:r>
              </a:p>
            </p:txBody>
          </p:sp>
        </mc:Fallback>
      </mc:AlternateContent>
    </p:spTree>
    <p:extLst>
      <p:ext uri="{BB962C8B-B14F-4D97-AF65-F5344CB8AC3E}">
        <p14:creationId xmlns:p14="http://schemas.microsoft.com/office/powerpoint/2010/main" val="154395521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37302-6E4D-05CB-F321-544705C0D615}"/>
              </a:ext>
            </a:extLst>
          </p:cNvPr>
          <p:cNvSpPr>
            <a:spLocks noGrp="1"/>
          </p:cNvSpPr>
          <p:nvPr>
            <p:ph type="title"/>
          </p:nvPr>
        </p:nvSpPr>
        <p:spPr/>
        <p:txBody>
          <a:bodyPr/>
          <a:lstStyle/>
          <a:p>
            <a:r>
              <a:rPr lang="it-IT" i="0"/>
              <a:t>Esperimenti di Bell</a:t>
            </a:r>
          </a:p>
        </p:txBody>
      </p:sp>
    </p:spTree>
    <p:extLst>
      <p:ext uri="{BB962C8B-B14F-4D97-AF65-F5344CB8AC3E}">
        <p14:creationId xmlns:p14="http://schemas.microsoft.com/office/powerpoint/2010/main" val="366105775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I primi esperimenti</a:t>
            </a:r>
          </a:p>
        </p:txBody>
      </p:sp>
      <p:pic>
        <p:nvPicPr>
          <p:cNvPr id="6150" name="Picture 6" descr="Joint Colloquia">
            <a:extLst>
              <a:ext uri="{FF2B5EF4-FFF2-40B4-BE49-F238E27FC236}">
                <a16:creationId xmlns:a16="http://schemas.microsoft.com/office/drawing/2014/main" id="{1E2BBA58-F639-84FC-66BD-C2564066A85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56461" y="1735138"/>
            <a:ext cx="5675903" cy="37830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97535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I primi esperimenti</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5122800"/>
          </a:xfrm>
        </p:spPr>
        <p:txBody>
          <a:bodyPr>
            <a:normAutofit/>
          </a:bodyPr>
          <a:lstStyle/>
          <a:p>
            <a:pPr algn="just">
              <a:lnSpc>
                <a:spcPct val="107000"/>
              </a:lnSpc>
              <a:spcAft>
                <a:spcPts val="800"/>
              </a:spcAft>
            </a:pPr>
            <a:r>
              <a:rPr lang="it-IT" sz="2400" dirty="0">
                <a:solidFill>
                  <a:schemeClr val="tx1"/>
                </a:solidFill>
                <a:effectLst/>
                <a:ea typeface="Times New Roman" panose="02020603050405020304" pitchFamily="18" charset="0"/>
                <a:cs typeface="Times New Roman" panose="02020603050405020304" pitchFamily="18" charset="0"/>
              </a:rPr>
              <a:t>A partire dagli anni 70 vennero realizzati numerosi esperimenti di osservazione di una coppia di particelle soggette a correlazione per discutere la validità della tesi di Bell. La maggior parte degli esperimenti vennero realizzati studiando come proprietà intrinseca non tanto lo spin, come pensava Bell stesso, ma la direzione di polarizzazione di una coppia di </a:t>
            </a:r>
            <a:r>
              <a:rPr lang="it-IT" sz="2400" b="1" dirty="0">
                <a:solidFill>
                  <a:schemeClr val="tx1"/>
                </a:solidFill>
                <a:effectLst/>
                <a:ea typeface="Times New Roman" panose="02020603050405020304" pitchFamily="18" charset="0"/>
                <a:cs typeface="Times New Roman" panose="02020603050405020304" pitchFamily="18" charset="0"/>
              </a:rPr>
              <a:t>fotoni</a:t>
            </a:r>
            <a:r>
              <a:rPr lang="it-IT" sz="2400" dirty="0">
                <a:solidFill>
                  <a:schemeClr val="tx1"/>
                </a:solidFill>
                <a:effectLst/>
                <a:ea typeface="Times New Roman" panose="02020603050405020304" pitchFamily="18" charset="0"/>
                <a:cs typeface="Times New Roman" panose="02020603050405020304" pitchFamily="18" charset="0"/>
              </a:rPr>
              <a:t>.</a:t>
            </a:r>
          </a:p>
          <a:p>
            <a:pPr algn="just">
              <a:lnSpc>
                <a:spcPct val="107000"/>
              </a:lnSpc>
              <a:spcAft>
                <a:spcPts val="800"/>
              </a:spcAft>
            </a:pPr>
            <a:r>
              <a:rPr lang="it-IT" sz="2400" dirty="0">
                <a:solidFill>
                  <a:schemeClr val="tx1"/>
                </a:solidFill>
                <a:effectLst/>
                <a:ea typeface="Times New Roman" panose="02020603050405020304" pitchFamily="18" charset="0"/>
                <a:cs typeface="Times New Roman" panose="02020603050405020304" pitchFamily="18" charset="0"/>
              </a:rPr>
              <a:t>I due esperimenti più celebri furono quelli di </a:t>
            </a:r>
            <a:r>
              <a:rPr lang="it-IT" sz="2400" dirty="0" err="1">
                <a:solidFill>
                  <a:schemeClr val="tx1"/>
                </a:solidFill>
                <a:effectLst/>
                <a:ea typeface="Times New Roman" panose="02020603050405020304" pitchFamily="18" charset="0"/>
                <a:cs typeface="Times New Roman" panose="02020603050405020304" pitchFamily="18" charset="0"/>
              </a:rPr>
              <a:t>Freedman</a:t>
            </a:r>
            <a:r>
              <a:rPr lang="it-IT" sz="2400" dirty="0">
                <a:solidFill>
                  <a:schemeClr val="tx1"/>
                </a:solidFill>
                <a:effectLst/>
                <a:ea typeface="Times New Roman" panose="02020603050405020304" pitchFamily="18" charset="0"/>
                <a:cs typeface="Times New Roman" panose="02020603050405020304" pitchFamily="18" charset="0"/>
              </a:rPr>
              <a:t> e </a:t>
            </a:r>
            <a:r>
              <a:rPr lang="it-IT" sz="2400" dirty="0" err="1">
                <a:solidFill>
                  <a:schemeClr val="tx1"/>
                </a:solidFill>
                <a:effectLst/>
                <a:ea typeface="Times New Roman" panose="02020603050405020304" pitchFamily="18" charset="0"/>
                <a:cs typeface="Times New Roman" panose="02020603050405020304" pitchFamily="18" charset="0"/>
              </a:rPr>
              <a:t>Clauser</a:t>
            </a:r>
            <a:r>
              <a:rPr lang="it-IT" sz="2400" dirty="0">
                <a:solidFill>
                  <a:schemeClr val="tx1"/>
                </a:solidFill>
                <a:effectLst/>
                <a:ea typeface="Times New Roman" panose="02020603050405020304" pitchFamily="18" charset="0"/>
                <a:cs typeface="Times New Roman" panose="02020603050405020304" pitchFamily="18" charset="0"/>
              </a:rPr>
              <a:t> (1972) e di Aspect (1982). I risultati di tutti gli esperimenti dedicati sono, con buona approssimazione, </a:t>
            </a:r>
            <a:r>
              <a:rPr lang="it-IT" sz="2400" b="1" dirty="0">
                <a:solidFill>
                  <a:schemeClr val="tx1"/>
                </a:solidFill>
                <a:effectLst/>
                <a:ea typeface="Times New Roman" panose="02020603050405020304" pitchFamily="18" charset="0"/>
                <a:cs typeface="Times New Roman" panose="02020603050405020304" pitchFamily="18" charset="0"/>
              </a:rPr>
              <a:t>in accordo con quanto viene predetto dalla meccanica quantistica</a:t>
            </a:r>
            <a:r>
              <a:rPr lang="it-IT" sz="2400" dirty="0">
                <a:solidFill>
                  <a:schemeClr val="tx1"/>
                </a:solidFill>
                <a:effectLst/>
                <a:ea typeface="Times New Roman" panose="02020603050405020304" pitchFamily="18" charset="0"/>
                <a:cs typeface="Times New Roman" panose="02020603050405020304" pitchFamily="18" charset="0"/>
              </a:rPr>
              <a:t>. Viene quindi sostenuta la tesi di Bell, negando la possibilità di esistenza di variabili nascoste deterministiche</a:t>
            </a:r>
            <a:r>
              <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rPr>
              <a:t>.</a:t>
            </a:r>
          </a:p>
          <a:p>
            <a:pPr algn="just">
              <a:lnSpc>
                <a:spcPct val="107000"/>
              </a:lnSpc>
              <a:spcAft>
                <a:spcPts val="800"/>
              </a:spcAft>
            </a:pPr>
            <a:endParaRPr lang="it-IT" sz="8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340951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I primi esperimenti</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5122800"/>
          </a:xfrm>
        </p:spPr>
        <p:txBody>
          <a:bodyPr>
            <a:normAutofit/>
          </a:bodyPr>
          <a:lstStyle/>
          <a:p>
            <a:pPr algn="just">
              <a:lnSpc>
                <a:spcPct val="107000"/>
              </a:lnSpc>
              <a:spcAft>
                <a:spcPts val="800"/>
              </a:spcAft>
            </a:pPr>
            <a:r>
              <a:rPr lang="it-IT" sz="2400">
                <a:solidFill>
                  <a:schemeClr val="tx1"/>
                </a:solidFill>
                <a:effectLst/>
                <a:ea typeface="Times New Roman" panose="02020603050405020304" pitchFamily="18" charset="0"/>
                <a:cs typeface="Times New Roman" panose="02020603050405020304" pitchFamily="18" charset="0"/>
              </a:rPr>
              <a:t>Tuttavia gli esperimenti realizzabili presentano grandi limitazioni pratiche. Ad esempio, se un esperimento prevede due misure su due diverse particelle, perché esse siano confrontabili tali misure devono essere perfettamente sincronizzate. Tutti gli esperimenti effettuati nel corso del tempo sembrano però comunque violare le disuguaglianze di Bell.</a:t>
            </a:r>
          </a:p>
          <a:p>
            <a:pPr algn="just">
              <a:lnSpc>
                <a:spcPct val="107000"/>
              </a:lnSpc>
              <a:spcAft>
                <a:spcPts val="800"/>
              </a:spcAft>
            </a:pPr>
            <a:r>
              <a:rPr lang="it-IT" sz="2400">
                <a:solidFill>
                  <a:schemeClr val="tx1"/>
                </a:solidFill>
                <a:effectLst/>
                <a:ea typeface="Times New Roman" panose="02020603050405020304" pitchFamily="18" charset="0"/>
                <a:cs typeface="Times New Roman" panose="02020603050405020304" pitchFamily="18" charset="0"/>
              </a:rPr>
              <a:t>È  quindi diffusa l’idea che se gli esperimenti presentano esito positivo, anche con apparati sperimentali imperfetti, essi presenterebbero lo stesso esito se la strumentazione a disposizione permettesse lo svolgimento perfetto degli esperimenti.</a:t>
            </a:r>
            <a:endParaRPr lang="it-IT" sz="9600">
              <a:solidFill>
                <a:schemeClr val="tx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1998098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I primi esperimenti</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5122800"/>
          </a:xfrm>
        </p:spPr>
        <p:txBody>
          <a:bodyPr>
            <a:normAutofit/>
          </a:bodyPr>
          <a:lstStyle/>
          <a:p>
            <a:pPr algn="just">
              <a:lnSpc>
                <a:spcPct val="107000"/>
              </a:lnSpc>
              <a:spcAft>
                <a:spcPts val="800"/>
              </a:spcAft>
            </a:pPr>
            <a:r>
              <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Questo diffuso punto di vista diffuso ha portato alla creazione di una nuova branca della fisica chiamata teoria dell'informazione quantistica. Uno dei suoi principali successi è stata la dimostrazione che la violazione delle disuguaglianze di Bell permette la possibilità di usare in modo sicuro l'informazione utilizzando la cosiddetta crittografia quantistica attraverso stati correlati di coppie di particelle.</a:t>
            </a:r>
          </a:p>
        </p:txBody>
      </p:sp>
    </p:spTree>
    <p:extLst>
      <p:ext uri="{BB962C8B-B14F-4D97-AF65-F5344CB8AC3E}">
        <p14:creationId xmlns:p14="http://schemas.microsoft.com/office/powerpoint/2010/main" val="140038421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err="1"/>
              <a:t>Loopholes</a:t>
            </a:r>
            <a:endParaRPr lang="it-IT" sz="5400" i="0"/>
          </a:p>
        </p:txBody>
      </p:sp>
      <p:pic>
        <p:nvPicPr>
          <p:cNvPr id="7170" name="Picture 2" descr="BIG Bell Test: un esperimento globale di fisica quantistica - Focus.it">
            <a:extLst>
              <a:ext uri="{FF2B5EF4-FFF2-40B4-BE49-F238E27FC236}">
                <a16:creationId xmlns:a16="http://schemas.microsoft.com/office/drawing/2014/main" id="{39B6059A-2071-7F6D-C661-B8956C001C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7161" y="1530000"/>
            <a:ext cx="7117678" cy="474511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944205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err="1"/>
              <a:t>Loopholes</a:t>
            </a:r>
            <a:endParaRPr lang="it-IT" sz="5400" i="0"/>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5122800"/>
          </a:xfrm>
        </p:spPr>
        <p:txBody>
          <a:bodyPr>
            <a:normAutofit/>
          </a:bodyPr>
          <a:lstStyle/>
          <a:p>
            <a:pPr algn="just">
              <a:lnSpc>
                <a:spcPct val="107000"/>
              </a:lnSpc>
              <a:spcAft>
                <a:spcPts val="800"/>
              </a:spcAft>
            </a:pPr>
            <a:r>
              <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Nonostante l’esito positivo di tutti gli esperimenti, nel corso degli anni, sono state presentate diverse critiche (</a:t>
            </a:r>
            <a:r>
              <a:rPr lang="it-IT" sz="2400" i="1" err="1">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loopholes</a:t>
            </a:r>
            <a:r>
              <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 verso questo tipo di esperimenti. Alcune di essi sono:</a:t>
            </a:r>
          </a:p>
          <a:p>
            <a:pPr lvl="1" algn="just">
              <a:lnSpc>
                <a:spcPct val="107000"/>
              </a:lnSpc>
              <a:spcAft>
                <a:spcPts val="800"/>
              </a:spcAft>
            </a:pPr>
            <a:r>
              <a:rPr lang="it-IT" sz="2400" err="1">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Detection</a:t>
            </a:r>
            <a:r>
              <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 loophole;</a:t>
            </a:r>
          </a:p>
          <a:p>
            <a:pPr lvl="1" algn="just">
              <a:lnSpc>
                <a:spcPct val="107000"/>
              </a:lnSpc>
              <a:spcAft>
                <a:spcPts val="800"/>
              </a:spcAft>
            </a:pPr>
            <a:r>
              <a:rPr lang="it-IT" sz="2400" err="1">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Locality</a:t>
            </a:r>
            <a:r>
              <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 loophole;</a:t>
            </a:r>
          </a:p>
          <a:p>
            <a:pPr lvl="1" algn="just">
              <a:lnSpc>
                <a:spcPct val="107000"/>
              </a:lnSpc>
              <a:spcAft>
                <a:spcPts val="800"/>
              </a:spcAft>
            </a:pPr>
            <a:r>
              <a:rPr lang="it-IT" sz="2400" err="1">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Coincidence</a:t>
            </a:r>
            <a:r>
              <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 loophole;</a:t>
            </a:r>
          </a:p>
          <a:p>
            <a:pPr lvl="1" algn="just">
              <a:lnSpc>
                <a:spcPct val="107000"/>
              </a:lnSpc>
              <a:spcAft>
                <a:spcPts val="800"/>
              </a:spcAft>
            </a:pPr>
            <a:r>
              <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Memory loophole;</a:t>
            </a:r>
          </a:p>
          <a:p>
            <a:pPr lvl="1" algn="just">
              <a:lnSpc>
                <a:spcPct val="107000"/>
              </a:lnSpc>
              <a:spcAft>
                <a:spcPts val="800"/>
              </a:spcAft>
            </a:pPr>
            <a:r>
              <a:rPr lang="it-IT" sz="2400" err="1">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Superdeterminismo</a:t>
            </a:r>
            <a:r>
              <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61321005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err="1"/>
              <a:t>Detection</a:t>
            </a:r>
            <a:r>
              <a:rPr lang="it-IT" sz="5400" i="0"/>
              <a:t> loophole</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5122800"/>
              </a:xfrm>
            </p:spPr>
            <p:txBody>
              <a:bodyPr>
                <a:normAutofit/>
              </a:bodyPr>
              <a:lstStyle/>
              <a:p>
                <a:pPr algn="just">
                  <a:lnSpc>
                    <a:spcPct val="107000"/>
                  </a:lnSpc>
                  <a:spcAft>
                    <a:spcPts val="800"/>
                  </a:spcAft>
                </a:pPr>
                <a:r>
                  <a:rPr lang="it-IT" sz="2400">
                    <a:solidFill>
                      <a:schemeClr val="tx1"/>
                    </a:solidFill>
                    <a:ea typeface="Times New Roman" panose="02020603050405020304" pitchFamily="18" charset="0"/>
                    <a:cs typeface="Times New Roman" panose="02020603050405020304" pitchFamily="18" charset="0"/>
                  </a:rPr>
                  <a:t>U</a:t>
                </a:r>
                <a:r>
                  <a:rPr lang="it-IT" sz="2400">
                    <a:solidFill>
                      <a:schemeClr val="tx1"/>
                    </a:solidFill>
                    <a:effectLst/>
                    <a:ea typeface="Times New Roman" panose="02020603050405020304" pitchFamily="18" charset="0"/>
                    <a:cs typeface="Times New Roman" panose="02020603050405020304" pitchFamily="18" charset="0"/>
                  </a:rPr>
                  <a:t>n problema tipico nella misurazione dei fotoni consiste nel fatto che, nella pratica, solo una parte dei fotoni emessi viene rilevata. Non si può in questo modo escludere che, se tutti i fotoni fossero misurati, la disuguaglianza di Bell possa essere rispettata ed è quindi necessario, per sostenere la tesi, misurare una frazione sufficientemente larga di fotoni.</a:t>
                </a:r>
              </a:p>
              <a:p>
                <a:pPr algn="just">
                  <a:lnSpc>
                    <a:spcPct val="107000"/>
                  </a:lnSpc>
                  <a:spcAft>
                    <a:spcPts val="800"/>
                  </a:spcAft>
                </a:pPr>
                <a:r>
                  <a:rPr lang="it-IT" sz="2400">
                    <a:solidFill>
                      <a:schemeClr val="tx1"/>
                    </a:solidFill>
                    <a:effectLst/>
                    <a:ea typeface="Times New Roman" panose="02020603050405020304" pitchFamily="18" charset="0"/>
                    <a:cs typeface="Times New Roman" panose="02020603050405020304" pitchFamily="18" charset="0"/>
                  </a:rPr>
                  <a:t>Il rapporto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𝜂</m:t>
                    </m:r>
                  </m:oMath>
                </a14:m>
                <a:r>
                  <a:rPr lang="it-IT" sz="2400">
                    <a:solidFill>
                      <a:schemeClr val="tx1"/>
                    </a:solidFill>
                    <a:effectLst/>
                    <a:ea typeface="Times New Roman" panose="02020603050405020304" pitchFamily="18" charset="0"/>
                    <a:cs typeface="Times New Roman" panose="02020603050405020304" pitchFamily="18" charset="0"/>
                  </a:rPr>
                  <a:t> tra fotoni misurati ed emessi viene detto efficienza dell’esperimento. Venne dimostrato da </a:t>
                </a:r>
                <a:r>
                  <a:rPr lang="it-IT" sz="2400" err="1">
                    <a:solidFill>
                      <a:schemeClr val="tx1"/>
                    </a:solidFill>
                    <a:effectLst/>
                    <a:ea typeface="Times New Roman" panose="02020603050405020304" pitchFamily="18" charset="0"/>
                    <a:cs typeface="Times New Roman" panose="02020603050405020304" pitchFamily="18" charset="0"/>
                  </a:rPr>
                  <a:t>Garg</a:t>
                </a:r>
                <a:r>
                  <a:rPr lang="it-IT" sz="2400">
                    <a:solidFill>
                      <a:schemeClr val="tx1"/>
                    </a:solidFill>
                    <a:effectLst/>
                    <a:ea typeface="Times New Roman" panose="02020603050405020304" pitchFamily="18" charset="0"/>
                    <a:cs typeface="Times New Roman" panose="02020603050405020304" pitchFamily="18" charset="0"/>
                  </a:rPr>
                  <a:t> e </a:t>
                </a:r>
                <a:r>
                  <a:rPr lang="it-IT" sz="2400" err="1">
                    <a:solidFill>
                      <a:schemeClr val="tx1"/>
                    </a:solidFill>
                    <a:effectLst/>
                    <a:ea typeface="Times New Roman" panose="02020603050405020304" pitchFamily="18" charset="0"/>
                    <a:cs typeface="Times New Roman" panose="02020603050405020304" pitchFamily="18" charset="0"/>
                  </a:rPr>
                  <a:t>Mermin</a:t>
                </a:r>
                <a:r>
                  <a:rPr lang="it-IT" sz="2400">
                    <a:solidFill>
                      <a:schemeClr val="tx1"/>
                    </a:solidFill>
                    <a:effectLst/>
                    <a:ea typeface="Times New Roman" panose="02020603050405020304" pitchFamily="18" charset="0"/>
                    <a:cs typeface="Times New Roman" panose="02020603050405020304" pitchFamily="18" charset="0"/>
                  </a:rPr>
                  <a:t> che, per particelle completamente correlate, è sufficiente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𝜂</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&gt;2</m:t>
                    </m:r>
                    <m:d>
                      <m:dPr>
                        <m:ctrlPr>
                          <a:rPr lang="it-IT" sz="2400" i="1">
                            <a:solidFill>
                              <a:schemeClr val="tx1"/>
                            </a:solidFill>
                            <a:effectLst/>
                            <a:latin typeface="Cambria Math" panose="02040503050406030204" pitchFamily="18" charset="0"/>
                          </a:rPr>
                        </m:ctrlPr>
                      </m:dPr>
                      <m:e>
                        <m:rad>
                          <m:radPr>
                            <m:degHide m:val="on"/>
                            <m:ctrlPr>
                              <a:rPr lang="it-IT" sz="2400" i="1">
                                <a:solidFill>
                                  <a:schemeClr val="tx1"/>
                                </a:solidFill>
                                <a:effectLst/>
                                <a:latin typeface="Cambria Math" panose="02040503050406030204" pitchFamily="18" charset="0"/>
                              </a:rPr>
                            </m:ctrlPr>
                          </m:radPr>
                          <m:deg/>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≈83%</m:t>
                    </m:r>
                  </m:oMath>
                </a14:m>
                <a:r>
                  <a:rPr lang="it-IT" sz="2400">
                    <a:solidFill>
                      <a:schemeClr val="tx1"/>
                    </a:solidFill>
                    <a:effectLst/>
                    <a:ea typeface="Times New Roman" panose="02020603050405020304" pitchFamily="18" charset="0"/>
                    <a:cs typeface="Times New Roman" panose="02020603050405020304" pitchFamily="18" charset="0"/>
                  </a:rPr>
                  <a:t> per violare con sicurezza la disuguaglianza CHSH.</a:t>
                </a:r>
                <a:endParaRPr lang="it-IT" sz="24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293200" cy="5122800"/>
              </a:xfrm>
              <a:blipFill>
                <a:blip r:embed="rId3"/>
                <a:stretch>
                  <a:fillRect l="-1674" t="-1905" r="-864"/>
                </a:stretch>
              </a:blipFill>
            </p:spPr>
            <p:txBody>
              <a:bodyPr/>
              <a:lstStyle/>
              <a:p>
                <a:r>
                  <a:rPr lang="en-US">
                    <a:noFill/>
                  </a:rPr>
                  <a:t> </a:t>
                </a:r>
              </a:p>
            </p:txBody>
          </p:sp>
        </mc:Fallback>
      </mc:AlternateContent>
    </p:spTree>
    <p:extLst>
      <p:ext uri="{BB962C8B-B14F-4D97-AF65-F5344CB8AC3E}">
        <p14:creationId xmlns:p14="http://schemas.microsoft.com/office/powerpoint/2010/main" val="32695812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err="1"/>
              <a:t>Detection</a:t>
            </a:r>
            <a:r>
              <a:rPr lang="it-IT" sz="5400" i="0"/>
              <a:t> loophole</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5122800"/>
          </a:xfrm>
        </p:spPr>
        <p:txBody>
          <a:bodyPr>
            <a:normAutofit/>
          </a:bodyPr>
          <a:lstStyle/>
          <a:p>
            <a:pPr algn="just">
              <a:lnSpc>
                <a:spcPct val="107000"/>
              </a:lnSpc>
              <a:spcAft>
                <a:spcPts val="800"/>
              </a:spcAft>
            </a:pPr>
            <a:r>
              <a:rPr lang="it-IT" sz="2400">
                <a:solidFill>
                  <a:schemeClr val="tx1"/>
                </a:solidFill>
                <a:effectLst/>
                <a:ea typeface="Times New Roman" panose="02020603050405020304" pitchFamily="18" charset="0"/>
                <a:cs typeface="Times New Roman" panose="02020603050405020304" pitchFamily="18" charset="0"/>
              </a:rPr>
              <a:t>Tale efficienza è molto difficile da raggiungere utilizzando coppie di fotoni, vennero perciò utilizzati altri metodi (sistemi di materia, ad esempio trappola ionica o atomi di azoto nel diamante), che però mostrarono di non rispettare il cosiddetto </a:t>
            </a:r>
            <a:r>
              <a:rPr lang="it-IT" sz="2400" i="1" err="1">
                <a:solidFill>
                  <a:schemeClr val="tx1"/>
                </a:solidFill>
                <a:effectLst/>
                <a:ea typeface="Times New Roman" panose="02020603050405020304" pitchFamily="18" charset="0"/>
                <a:cs typeface="Times New Roman" panose="02020603050405020304" pitchFamily="18" charset="0"/>
              </a:rPr>
              <a:t>locality</a:t>
            </a:r>
            <a:r>
              <a:rPr lang="it-IT" sz="2400" i="1">
                <a:solidFill>
                  <a:schemeClr val="tx1"/>
                </a:solidFill>
                <a:effectLst/>
                <a:ea typeface="Times New Roman" panose="02020603050405020304" pitchFamily="18" charset="0"/>
                <a:cs typeface="Times New Roman" panose="02020603050405020304" pitchFamily="18" charset="0"/>
              </a:rPr>
              <a:t> loophole</a:t>
            </a:r>
            <a:r>
              <a:rPr lang="it-IT" sz="2400">
                <a:solidFill>
                  <a:schemeClr val="tx1"/>
                </a:solidFill>
                <a:effectLst/>
                <a:ea typeface="Times New Roman" panose="02020603050405020304" pitchFamily="18" charset="0"/>
                <a:cs typeface="Times New Roman" panose="02020603050405020304" pitchFamily="18" charset="0"/>
              </a:rPr>
              <a:t>.</a:t>
            </a:r>
          </a:p>
          <a:p>
            <a:pPr algn="just">
              <a:lnSpc>
                <a:spcPct val="107000"/>
              </a:lnSpc>
              <a:spcAft>
                <a:spcPts val="800"/>
              </a:spcAft>
            </a:pPr>
            <a:r>
              <a:rPr lang="it-IT" sz="2400">
                <a:solidFill>
                  <a:schemeClr val="tx1"/>
                </a:solidFill>
                <a:effectLst/>
                <a:ea typeface="Times New Roman" panose="02020603050405020304" pitchFamily="18" charset="0"/>
                <a:cs typeface="Times New Roman" panose="02020603050405020304" pitchFamily="18" charset="0"/>
              </a:rPr>
              <a:t>Più recentemente, tuttavia, le configurazioni ottiche sono riuscite a raggiungere efficienze di rivelazione sufficientemente elevate utilizzando </a:t>
            </a:r>
            <a:r>
              <a:rPr lang="it-IT" sz="2400" err="1">
                <a:solidFill>
                  <a:schemeClr val="tx1"/>
                </a:solidFill>
                <a:effectLst/>
                <a:ea typeface="Times New Roman" panose="02020603050405020304" pitchFamily="18" charset="0"/>
                <a:cs typeface="Times New Roman" panose="02020603050405020304" pitchFamily="18" charset="0"/>
              </a:rPr>
              <a:t>fotorivelatori</a:t>
            </a:r>
            <a:r>
              <a:rPr lang="it-IT" sz="2400">
                <a:solidFill>
                  <a:schemeClr val="tx1"/>
                </a:solidFill>
                <a:effectLst/>
                <a:ea typeface="Times New Roman" panose="02020603050405020304" pitchFamily="18" charset="0"/>
                <a:cs typeface="Times New Roman" panose="02020603050405020304" pitchFamily="18" charset="0"/>
              </a:rPr>
              <a:t> superconduttori, e le configurazioni ibride sono riuscite a combinare l'elevata efficienza di rivelazione tipica dei sistemi di materia con la facilità di distribuzione dell'entanglement a distanza tipico dei sistemi fotonici.</a:t>
            </a:r>
            <a:endParaRPr lang="it-IT" sz="32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53335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err="1"/>
              <a:t>Locality</a:t>
            </a:r>
            <a:r>
              <a:rPr lang="it-IT" sz="5400" i="0"/>
              <a:t> loophole</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301984" cy="5122800"/>
          </a:xfrm>
        </p:spPr>
        <p:txBody>
          <a:bodyPr>
            <a:normAutofit/>
          </a:bodyPr>
          <a:lstStyle/>
          <a:p>
            <a:pPr algn="just">
              <a:lnSpc>
                <a:spcPct val="107000"/>
              </a:lnSpc>
              <a:spcAft>
                <a:spcPts val="800"/>
              </a:spcAft>
            </a:pPr>
            <a:r>
              <a:rPr lang="it-IT" sz="2400">
                <a:solidFill>
                  <a:schemeClr val="tx1"/>
                </a:solidFill>
                <a:ea typeface="Times New Roman" panose="02020603050405020304" pitchFamily="18" charset="0"/>
                <a:cs typeface="Times New Roman" panose="02020603050405020304" pitchFamily="18" charset="0"/>
              </a:rPr>
              <a:t>U</a:t>
            </a:r>
            <a:r>
              <a:rPr lang="it-IT" sz="2400">
                <a:solidFill>
                  <a:schemeClr val="tx1"/>
                </a:solidFill>
                <a:effectLst/>
                <a:ea typeface="Times New Roman" panose="02020603050405020304" pitchFamily="18" charset="0"/>
                <a:cs typeface="Times New Roman" panose="02020603050405020304" pitchFamily="18" charset="0"/>
              </a:rPr>
              <a:t>na delle assunzioni necessarie per permettere il corretto svolgimento degli esperimenti è quella della località, ovvero l’ipotesi che la misura su una delle due particelle correlate non influenza il risultato della rispettiva misura sull’altra particella.</a:t>
            </a:r>
          </a:p>
          <a:p>
            <a:pPr algn="just">
              <a:lnSpc>
                <a:spcPct val="107000"/>
              </a:lnSpc>
              <a:spcAft>
                <a:spcPts val="800"/>
              </a:spcAft>
            </a:pPr>
            <a:r>
              <a:rPr lang="it-IT" sz="2400">
                <a:solidFill>
                  <a:schemeClr val="tx1"/>
                </a:solidFill>
                <a:effectLst/>
                <a:ea typeface="Times New Roman" panose="02020603050405020304" pitchFamily="18" charset="0"/>
                <a:cs typeface="Times New Roman" panose="02020603050405020304" pitchFamily="18" charset="0"/>
              </a:rPr>
              <a:t>Dato che la teoria della relatività nega il passaggio di informazione ad una velocità maggiore di quella della luce, per un esperimento svolto correttamente è necessario che il tempo impiegato per effettuare una misurazione e produrre un risultato sia inferiore al tempo impiegato da un segnale luminoso per percorrere la distanza tra i due siti di misurazione.</a:t>
            </a:r>
          </a:p>
          <a:p>
            <a:pPr algn="just">
              <a:lnSpc>
                <a:spcPct val="107000"/>
              </a:lnSpc>
              <a:spcAft>
                <a:spcPts val="800"/>
              </a:spcAft>
            </a:pPr>
            <a:endParaRPr lang="it-IT" sz="32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705736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Concetti basilari di meccanica quantistica</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9400" y="1530000"/>
            <a:ext cx="11293200" cy="4120168"/>
          </a:xfrm>
        </p:spPr>
        <p:txBody>
          <a:bodyPr>
            <a:noAutofit/>
          </a:bodyPr>
          <a:lstStyle/>
          <a:p>
            <a:pPr marL="342900" lvl="0" indent="-342900" algn="just">
              <a:lnSpc>
                <a:spcPct val="107000"/>
              </a:lnSpc>
              <a:buFont typeface="Symbol" panose="05050102010706020507" pitchFamily="18" charset="2"/>
              <a:buChar char=""/>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Quando lo stato del sistema non è autofunzione di un qualche operatore non è possibile determinare il valore dell'osservabile associata senza effettuare misure dirette, che però disturbano il sistema e ne alterano lo stato. </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Studiando l'esempio degli operatori momento e posizione si deduce che entrambi non possono essere conosciuti simultaneamente (principio di indeterminazione di Heisenberg). A livello matematico ciò si verifica quando i due operatori non commutano tra loro.</a:t>
            </a:r>
          </a:p>
          <a:p>
            <a:pPr marL="0" indent="0" algn="just">
              <a:lnSpc>
                <a:spcPct val="107000"/>
              </a:lnSpc>
              <a:spcAft>
                <a:spcPts val="800"/>
              </a:spcAft>
              <a:buNone/>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Da quest'ultimo passaggio si possono trarre due conclusioni alternative: o la descrizione fornita dalla funzione d'onda non è completa oppure le quantità fisiche corrispondenti ai due operatori non commutanti non possono avere una realtà simultanea.</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2400">
              <a:solidFill>
                <a:schemeClr val="tx1"/>
              </a:solidFill>
            </a:endParaRPr>
          </a:p>
        </p:txBody>
      </p:sp>
    </p:spTree>
    <p:extLst>
      <p:ext uri="{BB962C8B-B14F-4D97-AF65-F5344CB8AC3E}">
        <p14:creationId xmlns:p14="http://schemas.microsoft.com/office/powerpoint/2010/main" val="363088802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err="1"/>
              <a:t>Locality</a:t>
            </a:r>
            <a:r>
              <a:rPr lang="it-IT" sz="5400" i="0"/>
              <a:t> loophole</a:t>
            </a:r>
          </a:p>
        </p:txBody>
      </p:sp>
      <p:pic>
        <p:nvPicPr>
          <p:cNvPr id="2" name="Picture 2">
            <a:extLst>
              <a:ext uri="{FF2B5EF4-FFF2-40B4-BE49-F238E27FC236}">
                <a16:creationId xmlns:a16="http://schemas.microsoft.com/office/drawing/2014/main" id="{5E1E7EA4-412C-868B-8C87-33D3462857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0427" y="1392374"/>
            <a:ext cx="6811145" cy="507682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589298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err="1"/>
              <a:t>Coincidence</a:t>
            </a:r>
            <a:r>
              <a:rPr lang="it-IT" sz="5400" i="0"/>
              <a:t> loophole</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301984" cy="5122800"/>
          </a:xfrm>
        </p:spPr>
        <p:txBody>
          <a:bodyPr>
            <a:normAutofit/>
          </a:bodyPr>
          <a:lstStyle/>
          <a:p>
            <a:pPr algn="just">
              <a:lnSpc>
                <a:spcPct val="107000"/>
              </a:lnSpc>
              <a:spcAft>
                <a:spcPts val="800"/>
              </a:spcAft>
            </a:pPr>
            <a:r>
              <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rPr>
              <a:t>I</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n molti esperimenti, in particolare quelli sulla polarizzazione dei fotoni, la correlazione tra due misure viene giudicata in base ai tempi di rilevamento. Se essi sono simili tra di loro, allora si può dire con un certo grado di sicurezza che le due misure possono essere confrontate. Tuttavia se la finestra di rilevamento del sensore risulta troppo larga è più difficile capire quali coppie di misure siano da confrontare. </a:t>
            </a: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Per essere sicuri di effettuare misure realmente correlate è necessario che i sensori abbiano un intervallo di rilevamento sufficientemente corto per distinguere chiaramente gli eventi da misurare.</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40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0277221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Memory loophole</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301984" cy="5122800"/>
          </a:xfrm>
        </p:spPr>
        <p:txBody>
          <a:bodyPr>
            <a:normAutofit/>
          </a:bodyPr>
          <a:lstStyle/>
          <a:p>
            <a:pPr algn="just">
              <a:lnSpc>
                <a:spcPct val="107000"/>
              </a:lnSpc>
              <a:spcAft>
                <a:spcPts val="800"/>
              </a:spcAft>
            </a:pPr>
            <a:r>
              <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rPr>
              <a:t>N</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ella maggior parte degli esperimenti, le misure sono effettuate nello stesso luogo in cui è stata effettuata precedentemente almeno un’altra misura. Una teoria a variabili nascoste (dipendenti o non dipendenti dal tempo) potrebbe allora suggerire che le misure successive siano influenzate dalle precedenti.</a:t>
            </a: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Tuttavia è stato mostrato da più ricercatori, all’inizio degli anni 2000, che se le impostazioni sperimentali vengono scelte casualmente prima di ogni misura allora il risultato dell’esperimento non viene influenzato dalle misurazioni precedenti.</a:t>
            </a:r>
            <a:endParaRPr lang="it-IT" sz="48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4948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err="1"/>
              <a:t>Superdeterminismo</a:t>
            </a:r>
            <a:endParaRPr lang="it-IT" sz="5400" i="0"/>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301984" cy="5122800"/>
          </a:xfrm>
        </p:spPr>
        <p:txBody>
          <a:bodyPr>
            <a:normAutofit/>
          </a:bodyPr>
          <a:lstStyle/>
          <a:p>
            <a:pPr algn="just">
              <a:lnSpc>
                <a:spcPct val="107000"/>
              </a:lnSpc>
              <a:spcAft>
                <a:spcPts val="800"/>
              </a:spcAft>
            </a:pPr>
            <a:r>
              <a:rPr lang="it-IT" sz="2400">
                <a:ln w="0"/>
                <a:solidFill>
                  <a:schemeClr val="tx1"/>
                </a:solidFill>
                <a:effectLst>
                  <a:outerShdw blurRad="38100" dist="19050" dir="2700000" algn="tl" rotWithShape="0">
                    <a:schemeClr val="dk1">
                      <a:alpha val="40000"/>
                    </a:schemeClr>
                  </a:outerShdw>
                </a:effectLst>
                <a:latin typeface="Bell MT" panose="02020503060305020303" pitchFamily="18" charset="0"/>
                <a:ea typeface="Times New Roman" panose="02020603050405020304" pitchFamily="18" charset="0"/>
                <a:cs typeface="Times New Roman" panose="02020603050405020304" pitchFamily="18" charset="0"/>
              </a:rPr>
              <a:t>Per derivare la tesi di Bell è fondamentale che le eventuali variabili nascoste di cui ci domandiamo l’esistenza non siano correlate con l’apparato sperimentale. Si suppone infatti che l’autore dell’esperimento abbia “libero arbitrio” di scegliere il tipo misurazione da effettuare su ogni particella.</a:t>
            </a:r>
          </a:p>
          <a:p>
            <a:pPr algn="just">
              <a:lnSpc>
                <a:spcPct val="107000"/>
              </a:lnSpc>
              <a:spcAft>
                <a:spcPts val="800"/>
              </a:spcAft>
            </a:pPr>
            <a:r>
              <a:rPr lang="it-IT" sz="2400">
                <a:ln w="0"/>
                <a:solidFill>
                  <a:schemeClr val="tx1"/>
                </a:solidFill>
                <a:effectLst>
                  <a:outerShdw blurRad="38100" dist="19050" dir="2700000" algn="tl" rotWithShape="0">
                    <a:schemeClr val="dk1">
                      <a:alpha val="40000"/>
                    </a:schemeClr>
                  </a:outerShdw>
                </a:effectLst>
                <a:latin typeface="Bell MT" panose="02020503060305020303" pitchFamily="18" charset="0"/>
                <a:ea typeface="Times New Roman" panose="02020603050405020304" pitchFamily="18" charset="0"/>
                <a:cs typeface="Times New Roman" panose="02020603050405020304" pitchFamily="18" charset="0"/>
              </a:rPr>
              <a:t>Tuttavia non si può escludere che una teoria a variabili nascoste possa influenzare in modo “</a:t>
            </a:r>
            <a:r>
              <a:rPr lang="it-IT" sz="2400" err="1">
                <a:ln w="0"/>
                <a:solidFill>
                  <a:schemeClr val="tx1"/>
                </a:solidFill>
                <a:effectLst>
                  <a:outerShdw blurRad="38100" dist="19050" dir="2700000" algn="tl" rotWithShape="0">
                    <a:schemeClr val="dk1">
                      <a:alpha val="40000"/>
                    </a:schemeClr>
                  </a:outerShdw>
                </a:effectLst>
                <a:latin typeface="Bell MT" panose="02020503060305020303" pitchFamily="18" charset="0"/>
                <a:ea typeface="Times New Roman" panose="02020603050405020304" pitchFamily="18" charset="0"/>
                <a:cs typeface="Times New Roman" panose="02020603050405020304" pitchFamily="18" charset="0"/>
              </a:rPr>
              <a:t>superdeterministico</a:t>
            </a:r>
            <a:r>
              <a:rPr lang="it-IT" sz="2400">
                <a:ln w="0"/>
                <a:solidFill>
                  <a:schemeClr val="tx1"/>
                </a:solidFill>
                <a:effectLst>
                  <a:outerShdw blurRad="38100" dist="19050" dir="2700000" algn="tl" rotWithShape="0">
                    <a:schemeClr val="dk1">
                      <a:alpha val="40000"/>
                    </a:schemeClr>
                  </a:outerShdw>
                </a:effectLst>
                <a:latin typeface="Bell MT" panose="02020503060305020303" pitchFamily="18" charset="0"/>
                <a:ea typeface="Times New Roman" panose="02020603050405020304" pitchFamily="18" charset="0"/>
                <a:cs typeface="Times New Roman" panose="02020603050405020304" pitchFamily="18" charset="0"/>
              </a:rPr>
              <a:t>” anche l’apparato sperimentale stesso, invalidando le ipotesi su cui si basa la tesi di Bell.</a:t>
            </a:r>
            <a:endParaRPr lang="it-IT" sz="2400">
              <a:ln w="0"/>
              <a:solidFill>
                <a:schemeClr val="tx1"/>
              </a:solidFill>
              <a:effectLst>
                <a:outerShdw blurRad="38100" dist="19050" dir="2700000" algn="tl" rotWithShape="0">
                  <a:schemeClr val="dk1">
                    <a:alpha val="40000"/>
                  </a:schemeClr>
                </a:outerShdw>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4800">
              <a:ln w="0"/>
              <a:solidFill>
                <a:schemeClr val="tx1"/>
              </a:solidFill>
              <a:effectLst>
                <a:outerShdw blurRad="38100" dist="19050" dir="2700000" algn="tl" rotWithShape="0">
                  <a:schemeClr val="dk1">
                    <a:alpha val="40000"/>
                  </a:schemeClr>
                </a:outerShdw>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788497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ricerca dell’esperimento perfetto</a:t>
            </a:r>
          </a:p>
        </p:txBody>
      </p:sp>
      <p:pic>
        <p:nvPicPr>
          <p:cNvPr id="10242" name="Picture 2" descr="Three groups close the loopholes in tests of Bell's theorem: Physics Today:  Vol 69, No 1">
            <a:extLst>
              <a:ext uri="{FF2B5EF4-FFF2-40B4-BE49-F238E27FC236}">
                <a16:creationId xmlns:a16="http://schemas.microsoft.com/office/drawing/2014/main" id="{B7F4BBA8-F663-765C-8779-9A0802A16A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7565" y="1737390"/>
            <a:ext cx="6456870" cy="440707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69197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La ricerca dell’esperimento perfetto</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301984" cy="5122800"/>
          </a:xfrm>
        </p:spPr>
        <p:txBody>
          <a:bodyPr>
            <a:normAutofit/>
          </a:bodyPr>
          <a:lstStyle/>
          <a:p>
            <a:pPr algn="just">
              <a:lnSpc>
                <a:spcPct val="107000"/>
              </a:lnSpc>
              <a:spcAft>
                <a:spcPts val="800"/>
              </a:spcAft>
            </a:pPr>
            <a:r>
              <a:rPr lang="it-IT" sz="28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Una volta accertato che gli esperimenti sostengono risultati che confermano la tesi di Bell, dopo l’importante lavoro di Aspect gli esperimenti successivi furono quasi tutti rivolti alla cosiddetta “chiusura dei loophole”.</a:t>
            </a:r>
            <a:endParaRPr lang="it-IT" sz="28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2400">
              <a:ln w="0"/>
              <a:solidFill>
                <a:schemeClr val="tx1"/>
              </a:solidFill>
              <a:effectLst>
                <a:outerShdw blurRad="38100" dist="19050" dir="2700000" algn="tl" rotWithShape="0">
                  <a:schemeClr val="dk1">
                    <a:alpha val="40000"/>
                  </a:schemeClr>
                </a:outerShdw>
              </a:effectLst>
              <a:latin typeface="Century Schoolbook" panose="020406040505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82730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err="1"/>
              <a:t>Weihs</a:t>
            </a:r>
            <a:r>
              <a:rPr lang="it-IT" sz="5400" i="0"/>
              <a:t> (1998)</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301984" cy="5122800"/>
          </a:xfrm>
        </p:spPr>
        <p:txBody>
          <a:bodyPr>
            <a:norm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Questo esperimento è rivolto alla chiusura del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locality</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loophole” e del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memory</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loophole”, ispirandosi all’esperimento di Aspect (1982). La scelta del rivelatore da utilizzare per ogni misura viene stabilita da un generatore quantistico di numeri casuali, per essere sicuro che la scelta della misura da effettuare non venga influenzata dall’altra particella.</a:t>
            </a: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La disuguaglianza CHSH venne violata di oltre 30 deviazioni standard.</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28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2400">
              <a:ln w="0"/>
              <a:solidFill>
                <a:schemeClr val="tx1"/>
              </a:solidFill>
              <a:effectLst>
                <a:outerShdw blurRad="38100" dist="19050" dir="2700000" algn="tl" rotWithShape="0">
                  <a:schemeClr val="dk1">
                    <a:alpha val="40000"/>
                  </a:schemeClr>
                </a:outerShdw>
              </a:effectLst>
              <a:latin typeface="Century Schoolbook" panose="020406040505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983145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Rowe (2001)</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301984" cy="5122800"/>
              </a:xfrm>
            </p:spPr>
            <p:txBody>
              <a:bodyPr>
                <a:normAutofit/>
              </a:bodyPr>
              <a:lstStyle/>
              <a:p>
                <a:pPr algn="just">
                  <a:lnSpc>
                    <a:spcPct val="107000"/>
                  </a:lnSpc>
                  <a:spcAft>
                    <a:spcPts val="800"/>
                  </a:spcAft>
                </a:pPr>
                <a:r>
                  <a:rPr lang="it-IT" sz="2400" dirty="0">
                    <a:solidFill>
                      <a:schemeClr val="tx1"/>
                    </a:solidFill>
                    <a:latin typeface="Bell MT" panose="02020503060305020303" pitchFamily="18" charset="0"/>
                    <a:ea typeface="Times New Roman" panose="02020603050405020304" pitchFamily="18" charset="0"/>
                    <a:cs typeface="Times New Roman" panose="02020603050405020304" pitchFamily="18" charset="0"/>
                  </a:rPr>
                  <a:t>I</a:t>
                </a: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 “</a:t>
                </a:r>
                <a:r>
                  <a:rPr lang="it-IT" sz="2400" dirty="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detection</a:t>
                </a: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loophole” viene chiuso utilizzando una configurazione a trappola ionica. La trappola ionica è una configurazione che prevede la sospensione di ioni tramite campi elettrici e magnetici, e trova applicazioni in spettrometria di massa e informatica quantistica. I due ioni vengono fisicamente separati, anche a grandi distanze, e connessi da un unico cavo in fibra ottica.</a:t>
                </a:r>
              </a:p>
              <a:p>
                <a:pPr algn="just">
                  <a:lnSpc>
                    <a:spcPct val="107000"/>
                  </a:lnSpc>
                  <a:spcAft>
                    <a:spcPts val="800"/>
                  </a:spcAft>
                </a:pP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Lo stato elettronico di questi ioni è correlato con la direzione di polarizzazione dei fotoni che esso emettono o assorbono. È stato dimostrato, analizzando l’interferenza dei fotoni, che i due ioni presentano correlazione quantistica.</a:t>
                </a:r>
              </a:p>
              <a:p>
                <a:pPr algn="just">
                  <a:lnSpc>
                    <a:spcPct val="107000"/>
                  </a:lnSpc>
                  <a:spcAft>
                    <a:spcPts val="800"/>
                  </a:spcAft>
                </a:pP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Il sistema ibrido utilizzato in questo esperimento permette di raggiungere un’efficienza circa del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90%</m:t>
                    </m:r>
                  </m:oMath>
                </a14:m>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t>
                </a:r>
                <a:endParaRPr lang="it-IT" sz="3200" dirty="0">
                  <a:ln w="0"/>
                  <a:solidFill>
                    <a:schemeClr val="tx1"/>
                  </a:solidFill>
                  <a:effectLst>
                    <a:outerShdw blurRad="38100" dist="19050" dir="2700000" algn="tl" rotWithShape="0">
                      <a:schemeClr val="dk1">
                        <a:alpha val="40000"/>
                      </a:schemeClr>
                    </a:outerShdw>
                  </a:effectLst>
                  <a:latin typeface="Century Schoolbook" panose="02040604050505020304" pitchFamily="18" charset="0"/>
                  <a:ea typeface="Times New Roman" panose="02020603050405020304" pitchFamily="18" charset="0"/>
                  <a:cs typeface="Times New Roman" panose="02020603050405020304" pitchFamily="18" charset="0"/>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301984" cy="5122800"/>
              </a:xfrm>
              <a:blipFill>
                <a:blip r:embed="rId3"/>
                <a:stretch>
                  <a:fillRect l="-1672" t="-1905" r="-809"/>
                </a:stretch>
              </a:blipFill>
            </p:spPr>
            <p:txBody>
              <a:bodyPr/>
              <a:lstStyle/>
              <a:p>
                <a:r>
                  <a:rPr lang="it-IT">
                    <a:noFill/>
                  </a:rPr>
                  <a:t> </a:t>
                </a:r>
              </a:p>
            </p:txBody>
          </p:sp>
        </mc:Fallback>
      </mc:AlternateContent>
    </p:spTree>
    <p:extLst>
      <p:ext uri="{BB962C8B-B14F-4D97-AF65-F5344CB8AC3E}">
        <p14:creationId xmlns:p14="http://schemas.microsoft.com/office/powerpoint/2010/main" val="169493821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Hensen, Giustina, </a:t>
            </a:r>
            <a:r>
              <a:rPr lang="it-IT" sz="5400" i="0" err="1"/>
              <a:t>Shalm</a:t>
            </a:r>
            <a:r>
              <a:rPr lang="it-IT" sz="5400" i="0"/>
              <a:t> (2015)</a:t>
            </a:r>
          </a:p>
        </p:txBody>
      </p:sp>
      <mc:AlternateContent xmlns:mc="http://schemas.openxmlformats.org/markup-compatibility/2006" xmlns:a14="http://schemas.microsoft.com/office/drawing/2010/main">
        <mc:Choice Requires="a14">
          <p:sp>
            <p:nvSpPr>
              <p:cNvPr id="2" name="Content Placeholder 11">
                <a:extLst>
                  <a:ext uri="{FF2B5EF4-FFF2-40B4-BE49-F238E27FC236}">
                    <a16:creationId xmlns:a16="http://schemas.microsoft.com/office/drawing/2014/main" id="{60CD094C-EF93-CA78-BA7B-A8F20DA007CF}"/>
                  </a:ext>
                </a:extLst>
              </p:cNvPr>
              <p:cNvSpPr>
                <a:spLocks noGrp="1"/>
              </p:cNvSpPr>
              <p:nvPr>
                <p:ph idx="1"/>
              </p:nvPr>
            </p:nvSpPr>
            <p:spPr>
              <a:xfrm>
                <a:off x="447675" y="1735138"/>
                <a:ext cx="11303000" cy="5122862"/>
              </a:xfrm>
            </p:spPr>
            <p:txBody>
              <a:bodyPr>
                <a:normAutofit/>
              </a:bodyPr>
              <a:lstStyle/>
              <a:p>
                <a:pPr algn="just">
                  <a:lnSpc>
                    <a:spcPct val="107000"/>
                  </a:lnSpc>
                  <a:spcAft>
                    <a:spcPts val="800"/>
                  </a:spcAft>
                </a:pP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Tre gruppi sperimentali riuscirono a realizzare tre esperimenti considerati ad oggi “</a:t>
                </a:r>
                <a:r>
                  <a:rPr lang="it-IT" sz="2400" i="1"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loophole-free</a:t>
                </a: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(ad eccezione del </a:t>
                </a:r>
                <a:r>
                  <a:rPr lang="it-IT" sz="2400" dirty="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superdeterminismo</a:t>
                </a: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che difficilmente si potrà risolvere per via sperimentale). </a:t>
                </a:r>
              </a:p>
              <a:p>
                <a:pPr algn="just">
                  <a:lnSpc>
                    <a:spcPct val="107000"/>
                  </a:lnSpc>
                  <a:spcAft>
                    <a:spcPts val="800"/>
                  </a:spcAft>
                </a:pP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L’esperimento di Hensen misura gli spin degli elettroni degli atomi di azoto presenti nei diamanti, misurabili attraverso le sue proprietà di fotoluminescenza. I due siti sperimentali sono posti a </a:t>
                </a:r>
                <a14:m>
                  <m:oMath xmlns:m="http://schemas.openxmlformats.org/officeDocument/2006/math">
                    <m:r>
                      <a:rPr lang="it-IT" sz="2400" i="1"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1,3 </m:t>
                    </m:r>
                    <m:r>
                      <a:rPr lang="it-IT" sz="2400" i="1"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𝑘𝑚</m:t>
                    </m:r>
                  </m:oMath>
                </a14:m>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di distanza, e la disuguaglianza CHSH viene violata con un p-</a:t>
                </a:r>
                <a:r>
                  <a:rPr lang="it-IT" sz="2400" dirty="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value</a:t>
                </a: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di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0,039</m:t>
                    </m:r>
                  </m:oMath>
                </a14:m>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a:t>
                </a:r>
                <a:endParaRPr lang="it-IT" sz="4000" dirty="0">
                  <a:ln w="0"/>
                  <a:solidFill>
                    <a:schemeClr val="tx1"/>
                  </a:solidFill>
                  <a:effectLst>
                    <a:outerShdw blurRad="38100" dist="19050" dir="2700000" algn="tl" rotWithShape="0">
                      <a:schemeClr val="dk1">
                        <a:alpha val="40000"/>
                      </a:schemeClr>
                    </a:outerShdw>
                  </a:effectLst>
                  <a:latin typeface="Century Schoolbook" panose="02040604050505020304" pitchFamily="18" charset="0"/>
                  <a:ea typeface="Times New Roman" panose="02020603050405020304" pitchFamily="18" charset="0"/>
                  <a:cs typeface="Times New Roman" panose="02020603050405020304" pitchFamily="18" charset="0"/>
                </a:endParaRPr>
              </a:p>
            </p:txBody>
          </p:sp>
        </mc:Choice>
        <mc:Fallback xmlns="">
          <p:sp>
            <p:nvSpPr>
              <p:cNvPr id="2" name="Content Placeholder 11">
                <a:extLst>
                  <a:ext uri="{FF2B5EF4-FFF2-40B4-BE49-F238E27FC236}">
                    <a16:creationId xmlns:a16="http://schemas.microsoft.com/office/drawing/2014/main" id="{60CD094C-EF93-CA78-BA7B-A8F20DA007CF}"/>
                  </a:ext>
                </a:extLst>
              </p:cNvPr>
              <p:cNvSpPr>
                <a:spLocks noGrp="1" noRot="1" noChangeAspect="1" noMove="1" noResize="1" noEditPoints="1" noAdjustHandles="1" noChangeArrowheads="1" noChangeShapeType="1" noTextEdit="1"/>
              </p:cNvSpPr>
              <p:nvPr>
                <p:ph idx="1"/>
              </p:nvPr>
            </p:nvSpPr>
            <p:spPr>
              <a:xfrm>
                <a:off x="447675" y="1735138"/>
                <a:ext cx="11303000" cy="5122862"/>
              </a:xfrm>
              <a:blipFill>
                <a:blip r:embed="rId3"/>
                <a:stretch>
                  <a:fillRect l="-1671" t="-1905" r="-809"/>
                </a:stretch>
              </a:blipFill>
            </p:spPr>
            <p:txBody>
              <a:bodyPr/>
              <a:lstStyle/>
              <a:p>
                <a:r>
                  <a:rPr lang="it-IT">
                    <a:noFill/>
                  </a:rPr>
                  <a:t> </a:t>
                </a:r>
              </a:p>
            </p:txBody>
          </p:sp>
        </mc:Fallback>
      </mc:AlternateContent>
    </p:spTree>
    <p:extLst>
      <p:ext uri="{BB962C8B-B14F-4D97-AF65-F5344CB8AC3E}">
        <p14:creationId xmlns:p14="http://schemas.microsoft.com/office/powerpoint/2010/main" val="220090991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Hensen, Giustina, </a:t>
            </a:r>
            <a:r>
              <a:rPr lang="it-IT" sz="5400" i="0" err="1"/>
              <a:t>Shalm</a:t>
            </a:r>
            <a:r>
              <a:rPr lang="it-IT" sz="5400" i="0"/>
              <a:t> (2015)</a:t>
            </a:r>
          </a:p>
        </p:txBody>
      </p:sp>
      <mc:AlternateContent xmlns:mc="http://schemas.openxmlformats.org/markup-compatibility/2006" xmlns:a14="http://schemas.microsoft.com/office/drawing/2010/main">
        <mc:Choice Requires="a14">
          <p:sp>
            <p:nvSpPr>
              <p:cNvPr id="2" name="Content Placeholder 11">
                <a:extLst>
                  <a:ext uri="{FF2B5EF4-FFF2-40B4-BE49-F238E27FC236}">
                    <a16:creationId xmlns:a16="http://schemas.microsoft.com/office/drawing/2014/main" id="{60CD094C-EF93-CA78-BA7B-A8F20DA007CF}"/>
                  </a:ext>
                </a:extLst>
              </p:cNvPr>
              <p:cNvSpPr>
                <a:spLocks noGrp="1"/>
              </p:cNvSpPr>
              <p:nvPr>
                <p:ph idx="1"/>
              </p:nvPr>
            </p:nvSpPr>
            <p:spPr>
              <a:xfrm>
                <a:off x="447675" y="1735138"/>
                <a:ext cx="11303000" cy="5122862"/>
              </a:xfrm>
            </p:spPr>
            <p:txBody>
              <a:bodyPr>
                <a:norm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I due esperimenti di Giustina e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Shalm</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invece utilizzarono coppie di fotoni correlati, combinando tre tipi diversi di generatori di numeri casuali per decidere il tipo di misurazione da effettuare per ogni misura.</a:t>
                </a: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Uno di questi generatori, per fare un esempio, utilizza stringhe di bit prese da celebri film. Il p-</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value</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ottenuto risulta nell’ordine di </a:t>
                </a:r>
                <a14:m>
                  <m:oMath xmlns:m="http://schemas.openxmlformats.org/officeDocument/2006/math">
                    <m:sSup>
                      <m:sSup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10</m:t>
                        </m:r>
                      </m:e>
                      <m: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−6</m:t>
                        </m:r>
                      </m:sup>
                    </m:sSup>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riportando quindi un risultato altamente statisticamente significativo.</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it-IT" sz="4000">
                  <a:ln w="0"/>
                  <a:solidFill>
                    <a:schemeClr val="tx1"/>
                  </a:solidFill>
                  <a:effectLst>
                    <a:outerShdw blurRad="38100" dist="19050" dir="2700000" algn="tl" rotWithShape="0">
                      <a:schemeClr val="dk1">
                        <a:alpha val="40000"/>
                      </a:schemeClr>
                    </a:outerShdw>
                  </a:effectLst>
                  <a:latin typeface="Century Schoolbook" panose="02040604050505020304" pitchFamily="18" charset="0"/>
                  <a:ea typeface="Times New Roman" panose="02020603050405020304" pitchFamily="18" charset="0"/>
                  <a:cs typeface="Times New Roman" panose="02020603050405020304" pitchFamily="18" charset="0"/>
                </a:endParaRPr>
              </a:p>
            </p:txBody>
          </p:sp>
        </mc:Choice>
        <mc:Fallback xmlns="">
          <p:sp>
            <p:nvSpPr>
              <p:cNvPr id="2" name="Content Placeholder 11">
                <a:extLst>
                  <a:ext uri="{FF2B5EF4-FFF2-40B4-BE49-F238E27FC236}">
                    <a16:creationId xmlns:a16="http://schemas.microsoft.com/office/drawing/2014/main" id="{60CD094C-EF93-CA78-BA7B-A8F20DA007CF}"/>
                  </a:ext>
                </a:extLst>
              </p:cNvPr>
              <p:cNvSpPr>
                <a:spLocks noGrp="1" noRot="1" noChangeAspect="1" noMove="1" noResize="1" noEditPoints="1" noAdjustHandles="1" noChangeArrowheads="1" noChangeShapeType="1" noTextEdit="1"/>
              </p:cNvSpPr>
              <p:nvPr>
                <p:ph idx="1"/>
              </p:nvPr>
            </p:nvSpPr>
            <p:spPr>
              <a:xfrm>
                <a:off x="447675" y="1735138"/>
                <a:ext cx="11303000" cy="5122862"/>
              </a:xfrm>
              <a:blipFill>
                <a:blip r:embed="rId3"/>
                <a:stretch>
                  <a:fillRect l="-1671" t="-1905" r="-809"/>
                </a:stretch>
              </a:blipFill>
            </p:spPr>
            <p:txBody>
              <a:bodyPr/>
              <a:lstStyle/>
              <a:p>
                <a:r>
                  <a:rPr lang="en-US">
                    <a:noFill/>
                  </a:rPr>
                  <a:t> </a:t>
                </a:r>
              </a:p>
            </p:txBody>
          </p:sp>
        </mc:Fallback>
      </mc:AlternateContent>
    </p:spTree>
    <p:extLst>
      <p:ext uri="{BB962C8B-B14F-4D97-AF65-F5344CB8AC3E}">
        <p14:creationId xmlns:p14="http://schemas.microsoft.com/office/powerpoint/2010/main" val="371379872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Funzione d’onda: completa o incompleta?</a:t>
            </a:r>
          </a:p>
        </p:txBody>
      </p:sp>
      <p:pic>
        <p:nvPicPr>
          <p:cNvPr id="1028" name="Picture 4" descr="Einstein – GROTE DENKERS">
            <a:extLst>
              <a:ext uri="{FF2B5EF4-FFF2-40B4-BE49-F238E27FC236}">
                <a16:creationId xmlns:a16="http://schemas.microsoft.com/office/drawing/2014/main" id="{16025AA6-2617-4319-4422-4355F58334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136" y="1530000"/>
            <a:ext cx="3266667" cy="43486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descr="Nathan Rosen">
            <a:extLst>
              <a:ext uri="{FF2B5EF4-FFF2-40B4-BE49-F238E27FC236}">
                <a16:creationId xmlns:a16="http://schemas.microsoft.com/office/drawing/2014/main" id="{64FD035B-CBDD-9C24-E986-9CF209233F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2925" y="1526554"/>
            <a:ext cx="3266667" cy="435555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0BCE0865-D4C7-5A52-0626-18BE1490A85B}"/>
              </a:ext>
            </a:extLst>
          </p:cNvPr>
          <p:cNvPicPr>
            <a:picLocks noChangeAspect="1"/>
          </p:cNvPicPr>
          <p:nvPr/>
        </p:nvPicPr>
        <p:blipFill>
          <a:blip r:embed="rId4"/>
          <a:stretch>
            <a:fillRect/>
          </a:stretch>
        </p:blipFill>
        <p:spPr>
          <a:xfrm>
            <a:off x="8046714" y="1526554"/>
            <a:ext cx="3626758" cy="4352110"/>
          </a:xfrm>
          <a:prstGeom prst="rect">
            <a:avLst/>
          </a:prstGeom>
          <a:ln>
            <a:noFill/>
          </a:ln>
          <a:effectLst>
            <a:softEdge rad="112500"/>
          </a:effectLst>
        </p:spPr>
      </p:pic>
    </p:spTree>
    <p:extLst>
      <p:ext uri="{BB962C8B-B14F-4D97-AF65-F5344CB8AC3E}">
        <p14:creationId xmlns:p14="http://schemas.microsoft.com/office/powerpoint/2010/main" val="344344866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Big Bell Test (2018)</a:t>
            </a:r>
          </a:p>
        </p:txBody>
      </p:sp>
      <p:sp>
        <p:nvSpPr>
          <p:cNvPr id="2" name="Content Placeholder 11">
            <a:extLst>
              <a:ext uri="{FF2B5EF4-FFF2-40B4-BE49-F238E27FC236}">
                <a16:creationId xmlns:a16="http://schemas.microsoft.com/office/drawing/2014/main" id="{60CD094C-EF93-CA78-BA7B-A8F20DA007CF}"/>
              </a:ext>
            </a:extLst>
          </p:cNvPr>
          <p:cNvSpPr>
            <a:spLocks noGrp="1"/>
          </p:cNvSpPr>
          <p:nvPr>
            <p:ph idx="1"/>
          </p:nvPr>
        </p:nvSpPr>
        <p:spPr>
          <a:xfrm>
            <a:off x="447675" y="1735138"/>
            <a:ext cx="11303000" cy="5122862"/>
          </a:xfrm>
        </p:spPr>
        <p:txBody>
          <a:bodyPr>
            <a:normAutofit/>
          </a:bodyPr>
          <a:lstStyle/>
          <a:p>
            <a:pPr algn="just">
              <a:lnSpc>
                <a:spcPct val="107000"/>
              </a:lnSpc>
              <a:spcAft>
                <a:spcPts val="800"/>
              </a:spcAft>
            </a:pPr>
            <a:r>
              <a:rPr lang="it-IT" sz="2400" dirty="0">
                <a:solidFill>
                  <a:schemeClr val="tx1"/>
                </a:solidFill>
                <a:latin typeface="Bell MT" panose="02020503060305020303" pitchFamily="18" charset="0"/>
                <a:ea typeface="Times New Roman" panose="02020603050405020304" pitchFamily="18" charset="0"/>
                <a:cs typeface="Times New Roman" panose="02020603050405020304" pitchFamily="18" charset="0"/>
              </a:rPr>
              <a:t>C</a:t>
            </a: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oinvolge 12 siti sperimentali situati in tutto il mondo, dove vengono svolti esperimenti utilizzando sia sistemi fotonici che sistemi di materia. Esso vuole chiudere il “</a:t>
            </a:r>
            <a:r>
              <a:rPr lang="it-IT" sz="2400" dirty="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memory</a:t>
            </a: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loophole” utilizzando il principio del libero arbitrio: circa centomila partecipanti provarono un videogioco il cui scopo è quello di generare una stringa binaria volutamente casuale.</a:t>
            </a:r>
          </a:p>
          <a:p>
            <a:pPr algn="just">
              <a:lnSpc>
                <a:spcPct val="107000"/>
              </a:lnSpc>
              <a:spcAft>
                <a:spcPts val="800"/>
              </a:spcAft>
            </a:pP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Fu addirittura fornito agli utenti un feedback in tempo reale per avvisarli se inavvertitamente essi hanno generato pattern ricorrenti nella stringa di dati, incoraggiandoli a rendere la sequenza il più imprevedibile possibile.</a:t>
            </a:r>
          </a:p>
          <a:p>
            <a:pPr algn="just">
              <a:lnSpc>
                <a:spcPct val="107000"/>
              </a:lnSpc>
              <a:spcAft>
                <a:spcPts val="800"/>
              </a:spcAft>
            </a:pPr>
            <a:r>
              <a:rPr lang="it-IT" sz="2400" dirty="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Tutti gli esperimenti realizzati ebbero esito concorde alla tesi di Bell, utilizzando la stringa binaria generata dagli utenti per scegliere il tipo di misurazione da effettuare su ogni particella analizzata.</a:t>
            </a:r>
            <a:endParaRPr lang="it-IT" sz="24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4000" dirty="0">
              <a:ln w="0"/>
              <a:solidFill>
                <a:schemeClr val="tx1"/>
              </a:solidFill>
              <a:effectLst>
                <a:outerShdw blurRad="38100" dist="19050" dir="2700000" algn="tl" rotWithShape="0">
                  <a:schemeClr val="dk1">
                    <a:alpha val="40000"/>
                  </a:schemeClr>
                </a:outerShdw>
              </a:effectLst>
              <a:latin typeface="Century Schoolbook" panose="020406040505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628061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37302-6E4D-05CB-F321-544705C0D615}"/>
              </a:ext>
            </a:extLst>
          </p:cNvPr>
          <p:cNvSpPr>
            <a:spLocks noGrp="1"/>
          </p:cNvSpPr>
          <p:nvPr>
            <p:ph type="title"/>
          </p:nvPr>
        </p:nvSpPr>
        <p:spPr/>
        <p:txBody>
          <a:bodyPr/>
          <a:lstStyle/>
          <a:p>
            <a:r>
              <a:rPr lang="it-IT" i="0"/>
              <a:t>ER=EPR?</a:t>
            </a:r>
          </a:p>
        </p:txBody>
      </p:sp>
    </p:spTree>
    <p:extLst>
      <p:ext uri="{BB962C8B-B14F-4D97-AF65-F5344CB8AC3E}">
        <p14:creationId xmlns:p14="http://schemas.microsoft.com/office/powerpoint/2010/main" val="172911612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Un’audace ipotesi </a:t>
            </a:r>
          </a:p>
        </p:txBody>
      </p:sp>
      <p:pic>
        <p:nvPicPr>
          <p:cNvPr id="3074" name="Picture 2" descr=" ">
            <a:extLst>
              <a:ext uri="{FF2B5EF4-FFF2-40B4-BE49-F238E27FC236}">
                <a16:creationId xmlns:a16="http://schemas.microsoft.com/office/drawing/2014/main" id="{2E557489-2283-EC1C-D142-C106B42BC2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056" y="1728120"/>
            <a:ext cx="5214240" cy="39106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6" name="Picture 4" descr="Juan Maldacena: “Me niego a pensar que mi motivación sea ganar un ...">
            <a:extLst>
              <a:ext uri="{FF2B5EF4-FFF2-40B4-BE49-F238E27FC236}">
                <a16:creationId xmlns:a16="http://schemas.microsoft.com/office/drawing/2014/main" id="{1E2EF28A-8E66-313B-0C50-B3584354DF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45" t="3258" r="3588" b="2754"/>
          <a:stretch/>
        </p:blipFill>
        <p:spPr bwMode="auto">
          <a:xfrm>
            <a:off x="5929135" y="1728120"/>
            <a:ext cx="5814809" cy="39106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691053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Un’audace ipotesi</a:t>
            </a:r>
          </a:p>
        </p:txBody>
      </p:sp>
      <p:sp>
        <p:nvSpPr>
          <p:cNvPr id="2" name="Content Placeholder 11">
            <a:extLst>
              <a:ext uri="{FF2B5EF4-FFF2-40B4-BE49-F238E27FC236}">
                <a16:creationId xmlns:a16="http://schemas.microsoft.com/office/drawing/2014/main" id="{60CD094C-EF93-CA78-BA7B-A8F20DA007CF}"/>
              </a:ext>
            </a:extLst>
          </p:cNvPr>
          <p:cNvSpPr>
            <a:spLocks noGrp="1"/>
          </p:cNvSpPr>
          <p:nvPr>
            <p:ph idx="1"/>
          </p:nvPr>
        </p:nvSpPr>
        <p:spPr>
          <a:xfrm>
            <a:off x="447675" y="1735138"/>
            <a:ext cx="11303000" cy="5122862"/>
          </a:xfrm>
        </p:spPr>
        <p:txBody>
          <a:bodyPr>
            <a:norm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Non molti mesi fa ha fatto la comparsa su giornali, telegiornali e social network la notizia della creazione di un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holographic</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wormhole</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all'interno di un computer quantistico di Google. Nonostante non si tratti di un tunnel spaziotemporale attraverso cui passare da un punto all'altro dell'universo in pochi secondi come ci porterebbe a pensare l'immaginario collettivo, il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wormhole</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quantistico ha segnato un altro importante passo verso una migliore comprensione della meccanica quantistica. </a:t>
            </a: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Quello che molti non sanno è che dietro a questa scoperta si nasconde proprio il lavoro di Einstein Podolski e Rosen, oltre ad un altro lavoro di Einstein e Rosen riguardante la relatività generale.</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4800">
              <a:ln w="0"/>
              <a:solidFill>
                <a:schemeClr val="tx1"/>
              </a:solidFill>
              <a:effectLst>
                <a:outerShdw blurRad="38100" dist="19050" dir="2700000" algn="tl" rotWithShape="0">
                  <a:schemeClr val="dk1">
                    <a:alpha val="40000"/>
                  </a:schemeClr>
                </a:outerShdw>
              </a:effectLst>
              <a:latin typeface="Century Schoolbook" panose="020406040505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383499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Un’audace ipotesi</a:t>
            </a:r>
          </a:p>
        </p:txBody>
      </p:sp>
      <p:sp>
        <p:nvSpPr>
          <p:cNvPr id="2" name="Content Placeholder 11">
            <a:extLst>
              <a:ext uri="{FF2B5EF4-FFF2-40B4-BE49-F238E27FC236}">
                <a16:creationId xmlns:a16="http://schemas.microsoft.com/office/drawing/2014/main" id="{60CD094C-EF93-CA78-BA7B-A8F20DA007CF}"/>
              </a:ext>
            </a:extLst>
          </p:cNvPr>
          <p:cNvSpPr>
            <a:spLocks noGrp="1"/>
          </p:cNvSpPr>
          <p:nvPr>
            <p:ph idx="1"/>
          </p:nvPr>
        </p:nvSpPr>
        <p:spPr>
          <a:xfrm>
            <a:off x="447675" y="1735138"/>
            <a:ext cx="11303000" cy="5122862"/>
          </a:xfrm>
        </p:spPr>
        <p:txBody>
          <a:bodyPr>
            <a:normAutofit/>
          </a:bodyPr>
          <a:lstStyle/>
          <a:p>
            <a:pPr algn="just">
              <a:lnSpc>
                <a:spcPct val="107000"/>
              </a:lnSpc>
              <a:spcAft>
                <a:spcPts val="800"/>
              </a:spcAft>
            </a:pPr>
            <a:r>
              <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rPr>
              <a:t>Nel trattato ER per la prima volta si teorizza </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l’esistenza di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wormholes</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o ponti di Einstein-Rosen. Un concetto strettamente legato a quello di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wormhole</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è quello di singolarità: un punto in cui la massa si concentra fino a curvare lo spazio-tempo così tanto da non riuscire più ad essere descritto dalle equazioni di Einstein. Invece di considerare la singolarità come una curvatura estrema dello spazio-tempo, nel trattato ER gli autori la trattano come un tubo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extradimensionale</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capace di connettere due punti distanti nello spazio e nel tempo.</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Pochi anni dopo, i due insieme a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Podolsky</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pubblicano il trattato EPR, scoprendo il fenomeno dell'entanglement quantistico. Fino a pochi anni fa, a nessuno sarebbe venuto in mente di ipotizzare un parallelo tra i due, ma nel 2013 L.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Susskind</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e J.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Maldacena</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propongono un'idea audace:</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6000">
              <a:ln w="0"/>
              <a:solidFill>
                <a:schemeClr val="tx1"/>
              </a:solidFill>
              <a:effectLst>
                <a:outerShdw blurRad="38100" dist="19050" dir="2700000" algn="tl" rotWithShape="0">
                  <a:schemeClr val="dk1">
                    <a:alpha val="40000"/>
                  </a:schemeClr>
                </a:outerShdw>
              </a:effectLst>
              <a:latin typeface="Century Schoolbook" panose="020406040505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344067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Un’audace ipotesi</a:t>
            </a:r>
          </a:p>
        </p:txBody>
      </p:sp>
      <p:pic>
        <p:nvPicPr>
          <p:cNvPr id="4" name="Content Placeholder 3">
            <a:extLst>
              <a:ext uri="{FF2B5EF4-FFF2-40B4-BE49-F238E27FC236}">
                <a16:creationId xmlns:a16="http://schemas.microsoft.com/office/drawing/2014/main" id="{05DA2D68-4F66-8DE9-0C49-304DD276F4B2}"/>
              </a:ext>
            </a:extLst>
          </p:cNvPr>
          <p:cNvPicPr>
            <a:picLocks noGrp="1" noChangeAspect="1"/>
          </p:cNvPicPr>
          <p:nvPr>
            <p:ph idx="1"/>
          </p:nvPr>
        </p:nvPicPr>
        <p:blipFill rotWithShape="1">
          <a:blip r:embed="rId3"/>
          <a:srcRect l="3290" t="15853" r="4376" b="14662"/>
          <a:stretch/>
        </p:blipFill>
        <p:spPr>
          <a:xfrm>
            <a:off x="676303" y="1681843"/>
            <a:ext cx="10839394" cy="4588328"/>
          </a:xfrm>
          <a:prstGeom prst="rect">
            <a:avLst/>
          </a:prstGeom>
          <a:ln>
            <a:noFill/>
          </a:ln>
          <a:effectLst>
            <a:softEdge rad="112500"/>
          </a:effectLst>
        </p:spPr>
      </p:pic>
      <p:sp>
        <p:nvSpPr>
          <p:cNvPr id="5" name="TextBox 4">
            <a:extLst>
              <a:ext uri="{FF2B5EF4-FFF2-40B4-BE49-F238E27FC236}">
                <a16:creationId xmlns:a16="http://schemas.microsoft.com/office/drawing/2014/main" id="{97FF09BE-EB75-9D08-033C-691B1FA745F5}"/>
              </a:ext>
            </a:extLst>
          </p:cNvPr>
          <p:cNvSpPr txBox="1"/>
          <p:nvPr/>
        </p:nvSpPr>
        <p:spPr>
          <a:xfrm>
            <a:off x="5627762" y="1692202"/>
            <a:ext cx="936475" cy="1446550"/>
          </a:xfrm>
          <a:prstGeom prst="rect">
            <a:avLst/>
          </a:prstGeom>
          <a:noFill/>
        </p:spPr>
        <p:txBody>
          <a:bodyPr wrap="none" rtlCol="0">
            <a:spAutoFit/>
          </a:bodyPr>
          <a:lstStyle/>
          <a:p>
            <a:r>
              <a:rPr lang="it-IT" sz="8800"/>
              <a:t>=</a:t>
            </a:r>
          </a:p>
        </p:txBody>
      </p:sp>
    </p:spTree>
    <p:extLst>
      <p:ext uri="{BB962C8B-B14F-4D97-AF65-F5344CB8AC3E}">
        <p14:creationId xmlns:p14="http://schemas.microsoft.com/office/powerpoint/2010/main" val="10632682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Un’audace ipotesi</a:t>
            </a:r>
          </a:p>
        </p:txBody>
      </p:sp>
      <p:sp>
        <p:nvSpPr>
          <p:cNvPr id="2" name="Content Placeholder 11">
            <a:extLst>
              <a:ext uri="{FF2B5EF4-FFF2-40B4-BE49-F238E27FC236}">
                <a16:creationId xmlns:a16="http://schemas.microsoft.com/office/drawing/2014/main" id="{60CD094C-EF93-CA78-BA7B-A8F20DA007CF}"/>
              </a:ext>
            </a:extLst>
          </p:cNvPr>
          <p:cNvSpPr>
            <a:spLocks noGrp="1"/>
          </p:cNvSpPr>
          <p:nvPr>
            <p:ph idx="1"/>
          </p:nvPr>
        </p:nvSpPr>
        <p:spPr>
          <a:xfrm>
            <a:off x="448056" y="1432368"/>
            <a:ext cx="11303000" cy="5122862"/>
          </a:xfrm>
        </p:spPr>
        <p:txBody>
          <a:bodyPr>
            <a:norm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Ciò che gli scienziati vogliono significare con questa sigla è l'esistenza di una correlazione tra il comportamento di particelle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entangled</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e la creazione di </a:t>
            </a:r>
            <a:r>
              <a:rPr lang="it-IT" sz="2400" err="1">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wormholes</a:t>
            </a: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che collegano due buchi neri.</a:t>
            </a:r>
            <a:endParaRPr lang="it-IT" sz="2400">
              <a:solidFill>
                <a:schemeClr val="tx1"/>
              </a:solidFill>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latin typeface="Century Schoolbook" panose="02040604050505020304" pitchFamily="18" charset="0"/>
                <a:ea typeface="Times New Roman" panose="02020603050405020304" pitchFamily="18" charset="0"/>
                <a:cs typeface="Times New Roman" panose="02020603050405020304" pitchFamily="18" charset="0"/>
              </a:rPr>
              <a:t>Già dagli anni ‘90 si parla di </a:t>
            </a:r>
            <a:r>
              <a:rPr lang="it-IT" sz="2400" err="1">
                <a:solidFill>
                  <a:schemeClr val="tx1"/>
                </a:solidFill>
                <a:latin typeface="Century Schoolbook" panose="02040604050505020304" pitchFamily="18" charset="0"/>
                <a:ea typeface="Times New Roman" panose="02020603050405020304" pitchFamily="18" charset="0"/>
                <a:cs typeface="Times New Roman" panose="02020603050405020304" pitchFamily="18" charset="0"/>
              </a:rPr>
              <a:t>holographic</a:t>
            </a:r>
            <a:r>
              <a:rPr lang="it-IT" sz="2400">
                <a:solidFill>
                  <a:schemeClr val="tx1"/>
                </a:solidFill>
                <a:latin typeface="Century Schoolbook" panose="02040604050505020304" pitchFamily="18" charset="0"/>
                <a:ea typeface="Times New Roman" panose="02020603050405020304" pitchFamily="18" charset="0"/>
                <a:cs typeface="Times New Roman" panose="02020603050405020304" pitchFamily="18" charset="0"/>
              </a:rPr>
              <a:t> </a:t>
            </a:r>
            <a:r>
              <a:rPr lang="it-IT" sz="2400" err="1">
                <a:solidFill>
                  <a:schemeClr val="tx1"/>
                </a:solidFill>
                <a:latin typeface="Century Schoolbook" panose="02040604050505020304" pitchFamily="18" charset="0"/>
                <a:ea typeface="Times New Roman" panose="02020603050405020304" pitchFamily="18" charset="0"/>
                <a:cs typeface="Times New Roman" panose="02020603050405020304" pitchFamily="18" charset="0"/>
              </a:rPr>
              <a:t>principle</a:t>
            </a:r>
            <a:r>
              <a:rPr lang="it-IT" sz="2400">
                <a:solidFill>
                  <a:schemeClr val="tx1"/>
                </a:solidFill>
                <a:latin typeface="Century Schoolbook" panose="02040604050505020304" pitchFamily="18" charset="0"/>
                <a:ea typeface="Times New Roman" panose="02020603050405020304" pitchFamily="18" charset="0"/>
                <a:cs typeface="Times New Roman" panose="02020603050405020304" pitchFamily="18" charset="0"/>
              </a:rPr>
              <a:t>, che consiste nel cercare una dualità fra il tessuto dello spazio-tempo e il mondo quantistico. Secondo questa teoria, gravità e spazio-tempo emergerebbero da effetti quantistici come un ologramma da un disegno bidimensionale.</a:t>
            </a:r>
          </a:p>
          <a:p>
            <a:pPr algn="just">
              <a:lnSpc>
                <a:spcPct val="107000"/>
              </a:lnSpc>
              <a:spcAft>
                <a:spcPts val="800"/>
              </a:spcAft>
            </a:pPr>
            <a:r>
              <a:rPr lang="it-IT" sz="2400">
                <a:solidFill>
                  <a:schemeClr val="tx1"/>
                </a:solidFill>
                <a:latin typeface="Century Schoolbook" panose="02040604050505020304" pitchFamily="18" charset="0"/>
                <a:ea typeface="Times New Roman" panose="02020603050405020304" pitchFamily="18" charset="0"/>
                <a:cs typeface="Times New Roman" panose="02020603050405020304" pitchFamily="18" charset="0"/>
              </a:rPr>
              <a:t>Non potendo studiare direttamente il comportamento di un buco nero, si crea un sistema simile allo spazio-tempo in un ambiente quantistico.</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2400">
              <a:ln w="0"/>
              <a:solidFill>
                <a:schemeClr val="tx1"/>
              </a:solidFill>
              <a:effectLst>
                <a:outerShdw blurRad="38100" dist="19050" dir="2700000" algn="tl" rotWithShape="0">
                  <a:schemeClr val="dk1">
                    <a:alpha val="40000"/>
                  </a:schemeClr>
                </a:outerShdw>
              </a:effectLst>
              <a:latin typeface="Century Schoolbook" panose="020406040505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435868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Il primo quantum wormhole</a:t>
            </a:r>
          </a:p>
        </p:txBody>
      </p:sp>
      <p:pic>
        <p:nvPicPr>
          <p:cNvPr id="4098" name="Picture 2" descr=" ">
            <a:extLst>
              <a:ext uri="{FF2B5EF4-FFF2-40B4-BE49-F238E27FC236}">
                <a16:creationId xmlns:a16="http://schemas.microsoft.com/office/drawing/2014/main" id="{1ABBBA7C-E7C1-32A1-7E13-C70D1E021D0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047" t="-1304" r="20485" b="1304"/>
          <a:stretch/>
        </p:blipFill>
        <p:spPr bwMode="auto">
          <a:xfrm>
            <a:off x="4504950" y="1429889"/>
            <a:ext cx="3520050" cy="39615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0" name="Picture 4" descr="Maria Spiropulu - Complex Quantum Cosmos: Science Puzzles and ...">
            <a:extLst>
              <a:ext uri="{FF2B5EF4-FFF2-40B4-BE49-F238E27FC236}">
                <a16:creationId xmlns:a16="http://schemas.microsoft.com/office/drawing/2014/main" id="{C295963A-5D62-4497-043F-20CF8354D41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1446"/>
          <a:stretch/>
        </p:blipFill>
        <p:spPr bwMode="auto">
          <a:xfrm>
            <a:off x="474948" y="1498274"/>
            <a:ext cx="3587602" cy="39249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2" name="Picture 6" descr="Ping Gao">
            <a:extLst>
              <a:ext uri="{FF2B5EF4-FFF2-40B4-BE49-F238E27FC236}">
                <a16:creationId xmlns:a16="http://schemas.microsoft.com/office/drawing/2014/main" id="{3BD8388D-1F1D-6B06-FCC4-3793960657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7400" y="1448219"/>
            <a:ext cx="2636915" cy="39615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817832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Il primo quantum </a:t>
            </a:r>
            <a:r>
              <a:rPr lang="it-IT" sz="5400" i="0" err="1"/>
              <a:t>wormhole</a:t>
            </a:r>
            <a:endParaRPr lang="it-IT" sz="5400" i="0"/>
          </a:p>
        </p:txBody>
      </p:sp>
      <p:pic>
        <p:nvPicPr>
          <p:cNvPr id="3" name="Content Placeholder 2">
            <a:extLst>
              <a:ext uri="{FF2B5EF4-FFF2-40B4-BE49-F238E27FC236}">
                <a16:creationId xmlns:a16="http://schemas.microsoft.com/office/drawing/2014/main" id="{5367C42F-78D8-D7A7-00EB-9F9528C657C8}"/>
              </a:ext>
            </a:extLst>
          </p:cNvPr>
          <p:cNvPicPr>
            <a:picLocks noGrp="1" noChangeAspect="1"/>
          </p:cNvPicPr>
          <p:nvPr>
            <p:ph idx="1"/>
          </p:nvPr>
        </p:nvPicPr>
        <p:blipFill rotWithShape="1">
          <a:blip r:embed="rId3"/>
          <a:srcRect l="2492" t="13213" r="-2492" b="58169"/>
          <a:stretch/>
        </p:blipFill>
        <p:spPr>
          <a:xfrm>
            <a:off x="669098" y="1530000"/>
            <a:ext cx="4676506" cy="4633854"/>
          </a:xfrm>
          <a:prstGeom prst="rect">
            <a:avLst/>
          </a:prstGeom>
        </p:spPr>
      </p:pic>
      <p:pic>
        <p:nvPicPr>
          <p:cNvPr id="6" name="Picture 5">
            <a:extLst>
              <a:ext uri="{FF2B5EF4-FFF2-40B4-BE49-F238E27FC236}">
                <a16:creationId xmlns:a16="http://schemas.microsoft.com/office/drawing/2014/main" id="{026C8513-749F-5F1C-AD0E-9BA0B505ADEF}"/>
              </a:ext>
            </a:extLst>
          </p:cNvPr>
          <p:cNvPicPr>
            <a:picLocks noChangeAspect="1"/>
          </p:cNvPicPr>
          <p:nvPr/>
        </p:nvPicPr>
        <p:blipFill rotWithShape="1">
          <a:blip r:embed="rId3"/>
          <a:srcRect t="41164" b="40125"/>
          <a:stretch/>
        </p:blipFill>
        <p:spPr>
          <a:xfrm>
            <a:off x="5566644" y="1530000"/>
            <a:ext cx="5961441" cy="4633853"/>
          </a:xfrm>
          <a:prstGeom prst="rect">
            <a:avLst/>
          </a:prstGeom>
        </p:spPr>
      </p:pic>
    </p:spTree>
    <p:extLst>
      <p:ext uri="{BB962C8B-B14F-4D97-AF65-F5344CB8AC3E}">
        <p14:creationId xmlns:p14="http://schemas.microsoft.com/office/powerpoint/2010/main" val="137854326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a:t>Il primo quantum </a:t>
            </a:r>
            <a:r>
              <a:rPr lang="it-IT" sz="5400" i="0" err="1"/>
              <a:t>wormhole</a:t>
            </a:r>
            <a:endParaRPr lang="it-IT" sz="5400" i="0"/>
          </a:p>
        </p:txBody>
      </p:sp>
      <p:pic>
        <p:nvPicPr>
          <p:cNvPr id="4" name="Picture 3">
            <a:extLst>
              <a:ext uri="{FF2B5EF4-FFF2-40B4-BE49-F238E27FC236}">
                <a16:creationId xmlns:a16="http://schemas.microsoft.com/office/drawing/2014/main" id="{FCD20AAC-21E4-8279-1750-45BB9F23F147}"/>
              </a:ext>
            </a:extLst>
          </p:cNvPr>
          <p:cNvPicPr>
            <a:picLocks noChangeAspect="1"/>
          </p:cNvPicPr>
          <p:nvPr/>
        </p:nvPicPr>
        <p:blipFill rotWithShape="1">
          <a:blip r:embed="rId3"/>
          <a:srcRect t="60025" b="21578"/>
          <a:stretch/>
        </p:blipFill>
        <p:spPr>
          <a:xfrm>
            <a:off x="441960" y="1530000"/>
            <a:ext cx="6014794" cy="4444080"/>
          </a:xfrm>
          <a:prstGeom prst="rect">
            <a:avLst/>
          </a:prstGeom>
        </p:spPr>
      </p:pic>
      <p:pic>
        <p:nvPicPr>
          <p:cNvPr id="7" name="Picture 6">
            <a:extLst>
              <a:ext uri="{FF2B5EF4-FFF2-40B4-BE49-F238E27FC236}">
                <a16:creationId xmlns:a16="http://schemas.microsoft.com/office/drawing/2014/main" id="{F4776993-FB2E-6B89-1F28-477393098219}"/>
              </a:ext>
            </a:extLst>
          </p:cNvPr>
          <p:cNvPicPr>
            <a:picLocks noChangeAspect="1"/>
          </p:cNvPicPr>
          <p:nvPr/>
        </p:nvPicPr>
        <p:blipFill rotWithShape="1">
          <a:blip r:embed="rId3"/>
          <a:srcRect l="911" t="78996" r="-911" b="-15843"/>
          <a:stretch/>
        </p:blipFill>
        <p:spPr>
          <a:xfrm>
            <a:off x="6609645" y="1530000"/>
            <a:ext cx="5248433" cy="7766400"/>
          </a:xfrm>
          <a:prstGeom prst="rect">
            <a:avLst/>
          </a:prstGeom>
        </p:spPr>
      </p:pic>
      <p:sp>
        <p:nvSpPr>
          <p:cNvPr id="6" name="Content Placeholder 5">
            <a:extLst>
              <a:ext uri="{FF2B5EF4-FFF2-40B4-BE49-F238E27FC236}">
                <a16:creationId xmlns:a16="http://schemas.microsoft.com/office/drawing/2014/main" id="{46016D1B-8EF3-837D-75EC-4A9EFD9FA657}"/>
              </a:ext>
            </a:extLst>
          </p:cNvPr>
          <p:cNvSpPr>
            <a:spLocks noGrp="1"/>
          </p:cNvSpPr>
          <p:nvPr>
            <p:ph idx="1"/>
          </p:nvPr>
        </p:nvSpPr>
        <p:spPr/>
        <p:txBody>
          <a:bodyPr/>
          <a:lstStyle/>
          <a:p>
            <a:endParaRPr lang="it-IT"/>
          </a:p>
        </p:txBody>
      </p:sp>
    </p:spTree>
    <p:extLst>
      <p:ext uri="{BB962C8B-B14F-4D97-AF65-F5344CB8AC3E}">
        <p14:creationId xmlns:p14="http://schemas.microsoft.com/office/powerpoint/2010/main" val="288540360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Funzione d’onda: completa o incompleta?</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Per capire quale delle due opzioni riportate sopra sia quella vera, inizialmente si ipotizza che la descrizione fornita dalla funzione d’onda sia effettivamente completa. </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Si procede a studiare l’insieme di due sistemi (ad esempio due particelle) che vengono fatti interagire per una durata di tempo limitata t, dopo la quale smettono di influenzarsi reciprocamente. Si studia quindi la funzione d’onda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totale ad un tempo maggiore di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𝑡</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composta da termini riferiti al sistema 1 ed altri al sistema 2.</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24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48056" y="1735200"/>
                <a:ext cx="11293200" cy="4120168"/>
              </a:xfrm>
              <a:blipFill>
                <a:blip r:embed="rId2"/>
                <a:stretch>
                  <a:fillRect l="-1674" t="-2367" r="-864"/>
                </a:stretch>
              </a:blipFill>
            </p:spPr>
            <p:txBody>
              <a:bodyPr/>
              <a:lstStyle/>
              <a:p>
                <a:r>
                  <a:rPr lang="en-US">
                    <a:noFill/>
                  </a:rPr>
                  <a:t> </a:t>
                </a:r>
              </a:p>
            </p:txBody>
          </p:sp>
        </mc:Fallback>
      </mc:AlternateContent>
    </p:spTree>
    <p:extLst>
      <p:ext uri="{BB962C8B-B14F-4D97-AF65-F5344CB8AC3E}">
        <p14:creationId xmlns:p14="http://schemas.microsoft.com/office/powerpoint/2010/main" val="173623031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a:bodyPr>
          <a:lstStyle/>
          <a:p>
            <a:r>
              <a:rPr lang="it-IT" sz="5400" i="0" dirty="0"/>
              <a:t>Bibliografia</a:t>
            </a:r>
          </a:p>
        </p:txBody>
      </p:sp>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48056" y="1735200"/>
            <a:ext cx="11301984" cy="5122800"/>
          </a:xfrm>
        </p:spPr>
        <p:txBody>
          <a:bodyPr>
            <a:normAutofit/>
          </a:bodyPr>
          <a:lstStyle/>
          <a:p>
            <a:pPr algn="just">
              <a:lnSpc>
                <a:spcPct val="107000"/>
              </a:lnSpc>
              <a:spcAft>
                <a:spcPts val="800"/>
              </a:spcAft>
            </a:pPr>
            <a:r>
              <a:rPr lang="en-US" sz="1800" dirty="0"/>
              <a:t>“Can Quantum-Mechanical Description of Physical Reality Be Considered Complete’ ?” </a:t>
            </a:r>
            <a:r>
              <a:rPr lang="en-US" sz="1800" dirty="0" err="1"/>
              <a:t>A.Einstein</a:t>
            </a:r>
            <a:r>
              <a:rPr lang="en-US" sz="1800" dirty="0"/>
              <a:t>, </a:t>
            </a:r>
            <a:r>
              <a:rPr lang="en-US" sz="1800" dirty="0" err="1"/>
              <a:t>B.Podolsky</a:t>
            </a:r>
            <a:r>
              <a:rPr lang="en-US" sz="1800" dirty="0"/>
              <a:t> and </a:t>
            </a:r>
            <a:r>
              <a:rPr lang="en-US" sz="1800" dirty="0" err="1"/>
              <a:t>N.Rosen</a:t>
            </a:r>
            <a:r>
              <a:rPr lang="en-US" sz="1800" dirty="0"/>
              <a:t> 1935</a:t>
            </a:r>
            <a:endParaRPr lang="it-IT" sz="1800" dirty="0">
              <a:ln w="0"/>
              <a:solidFill>
                <a:schemeClr val="tx1"/>
              </a:solidFill>
              <a:effectLst>
                <a:outerShdw blurRad="38100" dist="19050" dir="2700000" algn="tl" rotWithShape="0">
                  <a:schemeClr val="dk1">
                    <a:alpha val="40000"/>
                  </a:schemeClr>
                </a:outerShdw>
              </a:effectLst>
              <a:cs typeface="Times New Roman" panose="02020603050405020304" pitchFamily="18" charset="0"/>
            </a:endParaRPr>
          </a:p>
          <a:p>
            <a:pPr algn="just">
              <a:lnSpc>
                <a:spcPct val="107000"/>
              </a:lnSpc>
              <a:spcAft>
                <a:spcPts val="800"/>
              </a:spcAft>
            </a:pPr>
            <a:r>
              <a:rPr lang="en-US" sz="1800" dirty="0"/>
              <a:t>“Discussion of Experimental Proof for the Paradox of Einstein, Rosen, and </a:t>
            </a:r>
            <a:r>
              <a:rPr lang="en-US" sz="1800" dirty="0" err="1"/>
              <a:t>Podolsky</a:t>
            </a:r>
            <a:r>
              <a:rPr lang="en-US" sz="1800" dirty="0"/>
              <a:t>” </a:t>
            </a:r>
            <a:r>
              <a:rPr lang="en-US" sz="1800" dirty="0" err="1"/>
              <a:t>Y.Aharonov</a:t>
            </a:r>
            <a:r>
              <a:rPr lang="en-US" sz="1800" dirty="0"/>
              <a:t>, </a:t>
            </a:r>
            <a:r>
              <a:rPr lang="en-US" sz="1800" dirty="0" err="1"/>
              <a:t>D.Bohm</a:t>
            </a:r>
            <a:r>
              <a:rPr lang="en-US" sz="1800" dirty="0"/>
              <a:t>, 1957</a:t>
            </a:r>
          </a:p>
          <a:p>
            <a:pPr algn="just">
              <a:lnSpc>
                <a:spcPct val="107000"/>
              </a:lnSpc>
              <a:spcAft>
                <a:spcPts val="800"/>
              </a:spcAft>
            </a:pP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How Physicists Created a Holographic Wormhole in a Quantum Computer – YouTube</a:t>
            </a:r>
            <a:endParaRPr lang="it-IT" sz="1800" u="sng" dirty="0">
              <a:solidFill>
                <a:srgbClr val="0000FF"/>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it-IT" sz="1800" u="sng" dirty="0" err="1">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Physicists</a:t>
            </a:r>
            <a:r>
              <a:rPr lang="it-IT"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 Create a </a:t>
            </a:r>
            <a:r>
              <a:rPr lang="it-IT" sz="1800" u="sng" dirty="0" err="1">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Wormhole</a:t>
            </a:r>
            <a:r>
              <a:rPr lang="it-IT"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 Using a Quantum Computer | Quanta Magazine</a:t>
            </a:r>
            <a:r>
              <a:rPr lang="it-IT"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solidFill>
                <a:schemeClr val="tx1"/>
              </a:solidFill>
            </a:endParaRPr>
          </a:p>
          <a:p>
            <a:pPr algn="just">
              <a:lnSpc>
                <a:spcPct val="107000"/>
              </a:lnSpc>
              <a:spcAft>
                <a:spcPts val="800"/>
              </a:spcAft>
            </a:pPr>
            <a:r>
              <a:rPr lang="it-IT" sz="1800" dirty="0"/>
              <a:t>Lezioni di Metodi Probabilistici della Fisica, </a:t>
            </a:r>
            <a:r>
              <a:rPr lang="it-IT" sz="1800" dirty="0" err="1"/>
              <a:t>E.Onofri</a:t>
            </a:r>
            <a:r>
              <a:rPr lang="it-IT" sz="1800" dirty="0"/>
              <a:t>, 2022</a:t>
            </a:r>
            <a:endParaRPr lang="en-US" sz="1800" dirty="0"/>
          </a:p>
          <a:p>
            <a:pPr algn="just">
              <a:lnSpc>
                <a:spcPct val="107000"/>
              </a:lnSpc>
              <a:spcAft>
                <a:spcPts val="800"/>
              </a:spcAft>
            </a:pPr>
            <a:r>
              <a:rPr lang="en-US" sz="1800" dirty="0"/>
              <a:t>“On the Einstein </a:t>
            </a:r>
            <a:r>
              <a:rPr lang="en-US" sz="1800" dirty="0" err="1"/>
              <a:t>Podolski</a:t>
            </a:r>
            <a:r>
              <a:rPr lang="en-US" sz="1800" dirty="0"/>
              <a:t> Rosen Paradox” J. Bell 1964</a:t>
            </a:r>
          </a:p>
          <a:p>
            <a:pPr algn="just">
              <a:lnSpc>
                <a:spcPct val="107000"/>
              </a:lnSpc>
              <a:spcAft>
                <a:spcPts val="800"/>
              </a:spcAft>
            </a:pPr>
            <a:r>
              <a:rPr lang="en-US" sz="1800" dirty="0"/>
              <a:t>“Quantum Computation and Quantum Information”, Nielsen, Michael A.; Chuang, Isaac L, 2010</a:t>
            </a:r>
          </a:p>
          <a:p>
            <a:pPr algn="just">
              <a:lnSpc>
                <a:spcPct val="107000"/>
              </a:lnSpc>
              <a:spcAft>
                <a:spcPts val="800"/>
              </a:spcAft>
            </a:pPr>
            <a:r>
              <a:rPr lang="en-US" sz="1800" dirty="0">
                <a:hlinkClick r:id="rId5"/>
              </a:rPr>
              <a:t>“Bell’s Theorem”, Wikipedia</a:t>
            </a:r>
            <a:r>
              <a:rPr lang="en-US" sz="1800" dirty="0"/>
              <a:t>, </a:t>
            </a:r>
            <a:r>
              <a:rPr lang="en-US" sz="1800" dirty="0">
                <a:hlinkClick r:id="rId6"/>
              </a:rPr>
              <a:t>“Bell Test”, Wikipedia</a:t>
            </a:r>
            <a:r>
              <a:rPr lang="en-US" sz="1800" dirty="0"/>
              <a:t> (</a:t>
            </a:r>
            <a:r>
              <a:rPr lang="en-US" sz="1800" dirty="0" err="1"/>
              <a:t>fonti</a:t>
            </a:r>
            <a:r>
              <a:rPr lang="en-US" sz="1800" dirty="0"/>
              <a:t> citate a fine </a:t>
            </a:r>
            <a:r>
              <a:rPr lang="en-US" sz="1800" dirty="0" err="1"/>
              <a:t>pagina</a:t>
            </a:r>
            <a:r>
              <a:rPr lang="en-US" sz="1800" dirty="0"/>
              <a:t>)</a:t>
            </a:r>
          </a:p>
        </p:txBody>
      </p:sp>
    </p:spTree>
    <p:extLst>
      <p:ext uri="{BB962C8B-B14F-4D97-AF65-F5344CB8AC3E}">
        <p14:creationId xmlns:p14="http://schemas.microsoft.com/office/powerpoint/2010/main" val="170251663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24EC40A-6BBB-89A3-57B7-90C7EB116987}"/>
              </a:ext>
            </a:extLst>
          </p:cNvPr>
          <p:cNvSpPr>
            <a:spLocks noGrp="1"/>
          </p:cNvSpPr>
          <p:nvPr>
            <p:ph type="title"/>
          </p:nvPr>
        </p:nvSpPr>
        <p:spPr/>
        <p:txBody>
          <a:bodyPr>
            <a:normAutofit fontScale="90000"/>
          </a:bodyPr>
          <a:lstStyle/>
          <a:p>
            <a:r>
              <a:rPr lang="it-IT" sz="5400" i="0"/>
              <a:t>Funzione d’onda: completa o incompleta?</a:t>
            </a:r>
          </a:p>
        </p:txBody>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F4120C92-130B-AE20-79CF-FD67703A2AF6}"/>
                  </a:ext>
                </a:extLst>
              </p:cNvPr>
              <p:cNvSpPr>
                <a:spLocks noGrp="1"/>
              </p:cNvSpPr>
              <p:nvPr>
                <p:ph idx="1"/>
              </p:nvPr>
            </p:nvSpPr>
            <p:spPr>
              <a:xfrm>
                <a:off x="450744" y="1530000"/>
                <a:ext cx="11293200" cy="4120168"/>
              </a:xfrm>
            </p:spPr>
            <p:txBody>
              <a:bodyPr>
                <a:noAutofit/>
              </a:bodyPr>
              <a:lstStyle/>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Quando si misura una prima osservabile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sul sistema 1 la funzione d’onda totale è descritta dalla composizione lineare di autofunzioni di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𝑢</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prese come base, moltiplicate per coefficienti che dipendono dalle variabili che descrivono il secondo sistema:</a:t>
                </a:r>
                <a:endParaRPr lang="it-IT" sz="2400">
                  <a:solidFill>
                    <a:schemeClr val="tx1"/>
                  </a:solidFill>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14:m>
                  <m:oMathPara xmlns:m="http://schemas.openxmlformats.org/officeDocument/2006/math">
                    <m:oMathParaPr>
                      <m:jc m:val="centerGroup"/>
                    </m:oMathParaPr>
                    <m:oMath xmlns:m="http://schemas.openxmlformats.org/officeDocument/2006/math">
                      <m:sSub>
                        <m:sSubPr>
                          <m:ctrlPr>
                            <a:rPr lang="it-IT" sz="2400" i="1"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𝑡𝑜𝑡</m:t>
                          </m:r>
                        </m:sub>
                      </m:sSub>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e>
                      </m:d>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nary>
                        <m:naryPr>
                          <m:chr m:val="∑"/>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naryPr>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𝑛</m:t>
                          </m:r>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up>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up>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d>
                            <m:d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sub>
                              </m:sSub>
                            </m:e>
                          </m:d>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𝑢</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𝑛</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e>
                      </m:nary>
                    </m:oMath>
                  </m:oMathPara>
                </a14:m>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Se la misura di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restituisce l’autovalore </a:t>
                </a:r>
                <a14:m>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𝑘</m:t>
                        </m:r>
                      </m:sub>
                    </m:sSub>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la funzione d’onda totale collassa nello stato </a:t>
                </a:r>
                <a14:m>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𝑢</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𝑘</m:t>
                        </m:r>
                      </m:sub>
                    </m:sSub>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per quanto riguarda il sistema 1, mentre la funzione d'onda del sistema 2 è descritta dal coefficiente del termine </a:t>
                </a:r>
                <a14:m>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𝑢</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𝑘</m:t>
                        </m:r>
                      </m:sub>
                    </m:sSub>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Effettuando una misura di </a:t>
                </a:r>
                <a14:m>
                  <m:oMath xmlns:m="http://schemas.openxmlformats.org/officeDocument/2006/math">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sul primo sistema si ha quindi quest’ultimo nello stato </a:t>
                </a:r>
                <a14:m>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𝑢</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𝑘</m:t>
                        </m:r>
                      </m:sub>
                    </m:sSub>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 mentre il secondo nello stato </a:t>
                </a:r>
                <a14:m>
                  <m:oMath xmlns:m="http://schemas.openxmlformats.org/officeDocument/2006/math">
                    <m:sSub>
                      <m:sSubPr>
                        <m:ctrlP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𝜓</m:t>
                        </m:r>
                      </m:e>
                      <m:sub>
                        <m:r>
                          <a:rPr lang="it-IT" sz="24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𝑘</m:t>
                        </m:r>
                      </m:sub>
                    </m:sSub>
                  </m:oMath>
                </a14:m>
                <a:r>
                  <a:rPr lang="it-IT" sz="2400">
                    <a:solidFill>
                      <a:schemeClr val="tx1"/>
                    </a:solidFill>
                    <a:effectLst/>
                    <a:latin typeface="Bell MT" panose="02020503060305020303" pitchFamily="18" charset="0"/>
                    <a:ea typeface="Times New Roman" panose="02020603050405020304" pitchFamily="18" charset="0"/>
                    <a:cs typeface="Times New Roman" panose="02020603050405020304" pitchFamily="18" charset="0"/>
                  </a:rPr>
                  <a:t>.</a:t>
                </a:r>
                <a:endParaRPr lang="it-IT" sz="24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p>
                <a:pPr marL="1944" indent="0" algn="just">
                  <a:lnSpc>
                    <a:spcPct val="107000"/>
                  </a:lnSpc>
                  <a:spcAft>
                    <a:spcPts val="800"/>
                  </a:spcAft>
                  <a:buNone/>
                </a:pPr>
                <a:endParaRPr lang="it-IT" sz="2400">
                  <a:solidFill>
                    <a:schemeClr val="tx1"/>
                  </a:solidFill>
                  <a:latin typeface="Bell MT" panose="02020503060305020303" pitchFamily="18" charset="0"/>
                  <a:ea typeface="Times New Roman" panose="02020603050405020304" pitchFamily="18" charset="0"/>
                  <a:cs typeface="Times New Roman" panose="02020603050405020304" pitchFamily="18" charset="0"/>
                </a:endParaRPr>
              </a:p>
              <a:p>
                <a:pPr marL="1944" indent="0" algn="just">
                  <a:buNone/>
                </a:pPr>
                <a:endParaRPr lang="it-IT" sz="2400">
                  <a:solidFill>
                    <a:schemeClr val="tx1"/>
                  </a:solidFill>
                </a:endParaRPr>
              </a:p>
            </p:txBody>
          </p:sp>
        </mc:Choice>
        <mc:Fallback xmlns="">
          <p:sp>
            <p:nvSpPr>
              <p:cNvPr id="12" name="Content Placeholder 11">
                <a:extLst>
                  <a:ext uri="{FF2B5EF4-FFF2-40B4-BE49-F238E27FC236}">
                    <a16:creationId xmlns:a16="http://schemas.microsoft.com/office/drawing/2014/main" id="{F4120C92-130B-AE20-79CF-FD67703A2AF6}"/>
                  </a:ext>
                </a:extLst>
              </p:cNvPr>
              <p:cNvSpPr>
                <a:spLocks noGrp="1" noRot="1" noChangeAspect="1" noMove="1" noResize="1" noEditPoints="1" noAdjustHandles="1" noChangeArrowheads="1" noChangeShapeType="1" noTextEdit="1"/>
              </p:cNvSpPr>
              <p:nvPr>
                <p:ph idx="1"/>
              </p:nvPr>
            </p:nvSpPr>
            <p:spPr>
              <a:xfrm>
                <a:off x="450744" y="1530000"/>
                <a:ext cx="11293200" cy="4120168"/>
              </a:xfrm>
              <a:blipFill>
                <a:blip r:embed="rId2"/>
                <a:stretch>
                  <a:fillRect l="-1673" t="-2367" r="-809" b="-28846"/>
                </a:stretch>
              </a:blipFill>
            </p:spPr>
            <p:txBody>
              <a:bodyPr/>
              <a:lstStyle/>
              <a:p>
                <a:r>
                  <a:rPr lang="en-US">
                    <a:noFill/>
                  </a:rPr>
                  <a:t> </a:t>
                </a:r>
              </a:p>
            </p:txBody>
          </p:sp>
        </mc:Fallback>
      </mc:AlternateContent>
    </p:spTree>
    <p:extLst>
      <p:ext uri="{BB962C8B-B14F-4D97-AF65-F5344CB8AC3E}">
        <p14:creationId xmlns:p14="http://schemas.microsoft.com/office/powerpoint/2010/main" val="28534578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theme/theme1.xml><?xml version="1.0" encoding="utf-8"?>
<a:theme xmlns:a="http://schemas.openxmlformats.org/drawingml/2006/main" name="ThinLineVTI">
  <a:themeElements>
    <a:clrScheme name="AnalogousFromRegularSeedLeftStep">
      <a:dk1>
        <a:srgbClr val="000000"/>
      </a:dk1>
      <a:lt1>
        <a:srgbClr val="FFFFFF"/>
      </a:lt1>
      <a:dk2>
        <a:srgbClr val="311C20"/>
      </a:dk2>
      <a:lt2>
        <a:srgbClr val="F0F1F3"/>
      </a:lt2>
      <a:accent1>
        <a:srgbClr val="CF972C"/>
      </a:accent1>
      <a:accent2>
        <a:srgbClr val="CE481E"/>
      </a:accent2>
      <a:accent3>
        <a:srgbClr val="E0304F"/>
      </a:accent3>
      <a:accent4>
        <a:srgbClr val="CE1E87"/>
      </a:accent4>
      <a:accent5>
        <a:srgbClr val="DE30E0"/>
      </a:accent5>
      <a:accent6>
        <a:srgbClr val="831ECE"/>
      </a:accent6>
      <a:hlink>
        <a:srgbClr val="436EC0"/>
      </a:hlink>
      <a:folHlink>
        <a:srgbClr val="7F7F7F"/>
      </a:folHlink>
    </a:clrScheme>
    <a:fontScheme name="Custom 3">
      <a:majorFont>
        <a:latin typeface="Bell MT"/>
        <a:ea typeface=""/>
        <a:cs typeface=""/>
      </a:majorFont>
      <a:minorFont>
        <a:latin typeface="Bell MT"/>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inLineVTI" id="{DA2A884B-D36C-4F63-9FE8-3C89F2B99A40}" vid="{62C1F77B-42AE-47B9-869B-5CE48C8ED844}"/>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38dc0300-b541-43c9-b308-20107bd3fc6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2A38CC8C5D0D534F87DAB95876750BB1" ma:contentTypeVersion="6" ma:contentTypeDescription="Creare un nuovo documento." ma:contentTypeScope="" ma:versionID="bc751a2c414f393d60e7c77f1528da6c">
  <xsd:schema xmlns:xsd="http://www.w3.org/2001/XMLSchema" xmlns:xs="http://www.w3.org/2001/XMLSchema" xmlns:p="http://schemas.microsoft.com/office/2006/metadata/properties" xmlns:ns3="38dc0300-b541-43c9-b308-20107bd3fc67" xmlns:ns4="e067a8a7-14c3-4225-9f3b-910e26d37f54" targetNamespace="http://schemas.microsoft.com/office/2006/metadata/properties" ma:root="true" ma:fieldsID="cacd63ec64714c880cae3e163b460d5c" ns3:_="" ns4:_="">
    <xsd:import namespace="38dc0300-b541-43c9-b308-20107bd3fc67"/>
    <xsd:import namespace="e067a8a7-14c3-4225-9f3b-910e26d37f54"/>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dc0300-b541-43c9-b308-20107bd3fc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067a8a7-14c3-4225-9f3b-910e26d37f54" elementFormDefault="qualified">
    <xsd:import namespace="http://schemas.microsoft.com/office/2006/documentManagement/types"/>
    <xsd:import namespace="http://schemas.microsoft.com/office/infopath/2007/PartnerControls"/>
    <xsd:element name="SharedWithUsers" ma:index="1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Condiviso con dettagli" ma:internalName="SharedWithDetails" ma:readOnly="true">
      <xsd:simpleType>
        <xsd:restriction base="dms:Note">
          <xsd:maxLength value="255"/>
        </xsd:restriction>
      </xsd:simpleType>
    </xsd:element>
    <xsd:element name="SharingHintHash" ma:index="12" nillable="true" ma:displayName="Hash suggerimento condivisione"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462527-8B9D-462B-A28F-74D7CE669967}">
  <ds:schemaRefs>
    <ds:schemaRef ds:uri="http://www.w3.org/XML/1998/namespace"/>
    <ds:schemaRef ds:uri="38dc0300-b541-43c9-b308-20107bd3fc67"/>
    <ds:schemaRef ds:uri="http://purl.org/dc/terms/"/>
    <ds:schemaRef ds:uri="http://schemas.openxmlformats.org/package/2006/metadata/core-properties"/>
    <ds:schemaRef ds:uri="http://purl.org/dc/elements/1.1/"/>
    <ds:schemaRef ds:uri="http://schemas.microsoft.com/office/2006/documentManagement/types"/>
    <ds:schemaRef ds:uri="e067a8a7-14c3-4225-9f3b-910e26d37f54"/>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3FFDD0B3-D6F7-4C79-BF45-F74D44A5D351}">
  <ds:schemaRefs>
    <ds:schemaRef ds:uri="38dc0300-b541-43c9-b308-20107bd3fc67"/>
    <ds:schemaRef ds:uri="e067a8a7-14c3-4225-9f3b-910e26d37f5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E981EA0-F35F-4652-9540-A0F5D9B30A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5620</Words>
  <Application>Microsoft Office PowerPoint</Application>
  <PresentationFormat>Widescreen</PresentationFormat>
  <Paragraphs>306</Paragraphs>
  <Slides>80</Slides>
  <Notes>41</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80</vt:i4>
      </vt:variant>
    </vt:vector>
  </HeadingPairs>
  <TitlesOfParts>
    <vt:vector size="88" baseType="lpstr">
      <vt:lpstr>Arial</vt:lpstr>
      <vt:lpstr>Bell MT</vt:lpstr>
      <vt:lpstr>Calibri</vt:lpstr>
      <vt:lpstr>Calibri Light</vt:lpstr>
      <vt:lpstr>Cambria Math</vt:lpstr>
      <vt:lpstr>Century Schoolbook</vt:lpstr>
      <vt:lpstr>Symbol</vt:lpstr>
      <vt:lpstr>ThinLineVTI</vt:lpstr>
      <vt:lpstr>LOOPHOLES, WORMHOLES E BUCHI NELL’ACQUA</vt:lpstr>
      <vt:lpstr>Il trattato EPR</vt:lpstr>
      <vt:lpstr>Concetti basilari di meccanica quantistica</vt:lpstr>
      <vt:lpstr>Concetti basilari di meccanica quantistica</vt:lpstr>
      <vt:lpstr>Concetti basilari di meccanica quantistica</vt:lpstr>
      <vt:lpstr>Concetti basilari di meccanica quantistica</vt:lpstr>
      <vt:lpstr>Funzione d’onda: completa o incompleta?</vt:lpstr>
      <vt:lpstr>Funzione d’onda: completa o incompleta?</vt:lpstr>
      <vt:lpstr>Funzione d’onda: completa o incompleta?</vt:lpstr>
      <vt:lpstr>Funzione d’onda: completa o incompleta?</vt:lpstr>
      <vt:lpstr>Funzione d’onda: completa o incompleta?</vt:lpstr>
      <vt:lpstr>Funzione d’onda: completa o incompleta?</vt:lpstr>
      <vt:lpstr>Funzione d’onda: completa o incompleta?</vt:lpstr>
      <vt:lpstr>Funzione d’onda: completa o incompleta?</vt:lpstr>
      <vt:lpstr>Funzione d’onda: completa o incompleta?</vt:lpstr>
      <vt:lpstr>La fisica post-EPR</vt:lpstr>
      <vt:lpstr>Bohm e Aharonov: dall’astrazione al laboratorio</vt:lpstr>
      <vt:lpstr>Bohm e Aharonov: dall’astrazione al laboratorio</vt:lpstr>
      <vt:lpstr>Bohm e Aharonov: dall’astrazione al laboratorio</vt:lpstr>
      <vt:lpstr>Bohm e Aharonov: dall’astrazione al laboratorio</vt:lpstr>
      <vt:lpstr>Bohm e Aharonov: dall’astrazione al laboratorio</vt:lpstr>
      <vt:lpstr>Bohm e Aharonov: dall’astrazione al laboratorio</vt:lpstr>
      <vt:lpstr>Da elettroni a fotoni</vt:lpstr>
      <vt:lpstr>Da elettroni a fotoni</vt:lpstr>
      <vt:lpstr>Da elettroni a fotoni</vt:lpstr>
      <vt:lpstr>The unavoidable paradox</vt:lpstr>
      <vt:lpstr>The unavoidable paradox</vt:lpstr>
      <vt:lpstr>The unavoidable paradox</vt:lpstr>
      <vt:lpstr>La discussione di Bell</vt:lpstr>
      <vt:lpstr>EPR secondo Bell</vt:lpstr>
      <vt:lpstr>EPR secondo Bell</vt:lpstr>
      <vt:lpstr>EPR secondo Bell</vt:lpstr>
      <vt:lpstr>EPR secondo Bell</vt:lpstr>
      <vt:lpstr>La disuguaglianza di Bell</vt:lpstr>
      <vt:lpstr>La disuguaglianza di Bell</vt:lpstr>
      <vt:lpstr>La disuguaglianza di Bell</vt:lpstr>
      <vt:lpstr>La disuguaglianza di Bell</vt:lpstr>
      <vt:lpstr>La disuguaglianza di Bell</vt:lpstr>
      <vt:lpstr>La disuguaglianza di Bell</vt:lpstr>
      <vt:lpstr>La disuguaglianza di Bell</vt:lpstr>
      <vt:lpstr>La disuguaglianza CHSH</vt:lpstr>
      <vt:lpstr>La disuguaglianza CHSH</vt:lpstr>
      <vt:lpstr>La disuguaglianza CHSH</vt:lpstr>
      <vt:lpstr>La disuguaglianza CHSH</vt:lpstr>
      <vt:lpstr>La disuguaglianza CHSH</vt:lpstr>
      <vt:lpstr>La disuguaglianza CHSH</vt:lpstr>
      <vt:lpstr>La disuguaglianza CHSH</vt:lpstr>
      <vt:lpstr>La disuguaglianza CHSH</vt:lpstr>
      <vt:lpstr>La disuguaglianza CHSH</vt:lpstr>
      <vt:lpstr>Esperimenti di Bell</vt:lpstr>
      <vt:lpstr>I primi esperimenti</vt:lpstr>
      <vt:lpstr>I primi esperimenti</vt:lpstr>
      <vt:lpstr>I primi esperimenti</vt:lpstr>
      <vt:lpstr>I primi esperimenti</vt:lpstr>
      <vt:lpstr>Loopholes</vt:lpstr>
      <vt:lpstr>Loopholes</vt:lpstr>
      <vt:lpstr>Detection loophole</vt:lpstr>
      <vt:lpstr>Detection loophole</vt:lpstr>
      <vt:lpstr>Locality loophole</vt:lpstr>
      <vt:lpstr>Locality loophole</vt:lpstr>
      <vt:lpstr>Coincidence loophole</vt:lpstr>
      <vt:lpstr>Memory loophole</vt:lpstr>
      <vt:lpstr>Superdeterminismo</vt:lpstr>
      <vt:lpstr>La ricerca dell’esperimento perfetto</vt:lpstr>
      <vt:lpstr>La ricerca dell’esperimento perfetto</vt:lpstr>
      <vt:lpstr>Weihs (1998)</vt:lpstr>
      <vt:lpstr>Rowe (2001)</vt:lpstr>
      <vt:lpstr>Hensen, Giustina, Shalm (2015)</vt:lpstr>
      <vt:lpstr>Hensen, Giustina, Shalm (2015)</vt:lpstr>
      <vt:lpstr>Big Bell Test (2018)</vt:lpstr>
      <vt:lpstr>ER=EPR?</vt:lpstr>
      <vt:lpstr>Un’audace ipotesi </vt:lpstr>
      <vt:lpstr>Un’audace ipotesi</vt:lpstr>
      <vt:lpstr>Un’audace ipotesi</vt:lpstr>
      <vt:lpstr>Un’audace ipotesi</vt:lpstr>
      <vt:lpstr>Un’audace ipotesi</vt:lpstr>
      <vt:lpstr>Il primo quantum wormhole</vt:lpstr>
      <vt:lpstr>Il primo quantum wormhole</vt:lpstr>
      <vt:lpstr>Il primo quantum wormhole</vt:lpstr>
      <vt:lpstr>Bibliografia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Alessia CAMUTI BORANI</dc:creator>
  <cp:lastModifiedBy>Davide BRACALI</cp:lastModifiedBy>
  <cp:revision>2</cp:revision>
  <dcterms:created xsi:type="dcterms:W3CDTF">2023-03-08T12:29:17Z</dcterms:created>
  <dcterms:modified xsi:type="dcterms:W3CDTF">2023-03-09T13:22:16Z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0x0101002A38CC8C5D0D534F87DAB95876750BB1</vt:lpwstr>
  </property>
</Properties>
</file>