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92" r:id="rId3"/>
    <p:sldId id="257" r:id="rId4"/>
    <p:sldId id="258" r:id="rId5"/>
    <p:sldId id="259" r:id="rId6"/>
    <p:sldId id="260" r:id="rId7"/>
    <p:sldId id="277"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86" r:id="rId24"/>
    <p:sldId id="287" r:id="rId25"/>
    <p:sldId id="278" r:id="rId26"/>
    <p:sldId id="279" r:id="rId27"/>
    <p:sldId id="280" r:id="rId28"/>
    <p:sldId id="281" r:id="rId29"/>
    <p:sldId id="282" r:id="rId30"/>
    <p:sldId id="283" r:id="rId31"/>
    <p:sldId id="284" r:id="rId32"/>
    <p:sldId id="276" r:id="rId33"/>
    <p:sldId id="285" r:id="rId34"/>
    <p:sldId id="288" r:id="rId35"/>
    <p:sldId id="289" r:id="rId36"/>
    <p:sldId id="290" r:id="rId37"/>
    <p:sldId id="291" r:id="rId38"/>
    <p:sldId id="293"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D098CA-657F-450A-9510-6AEBFF8A6848}" v="10" dt="2024-01-29T16:48:49.733"/>
    <p1510:client id="{E0C10A1F-7AE8-4F6A-9D9D-1D619B76DEB0}" v="66" dt="2024-01-29T21:26:37.1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94660"/>
  </p:normalViewPr>
  <p:slideViewPr>
    <p:cSldViewPr snapToGrid="0">
      <p:cViewPr varScale="1">
        <p:scale>
          <a:sx n="96" d="100"/>
          <a:sy n="96" d="100"/>
        </p:scale>
        <p:origin x="84"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5C1BF6-B60E-48DA-91F7-7C091B9A262C}"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C9FA21C5-C9EC-433A-8400-112F77B8D310}">
      <dgm:prSet/>
      <dgm:spPr/>
      <dgm:t>
        <a:bodyPr/>
        <a:lstStyle/>
        <a:p>
          <a:r>
            <a:rPr lang="it-IT"/>
            <a:t>DETERMINISTICA: in una strategia deterministica la risposta è una funzione della domanda, diciamo che a(0) rappresenta la risposta di Alice quando le vien fatta la risposta 0 e a(1) è la risposta quando la domanda è 1. Mostriamo analiticamente che non esiste nessuna strategia deterministica con cui Alice e Bob possano vincere sempre: infatti, se la strategia dei due vince quando (x,y)=(0,0) allora deve essere a(0)=b(0), se la strategia vince quando (x,y)=(0,1) allora deve essere a(0)=b(1) e analogamente se la strategia vince per (x,y)=(1,0), allora a(1)=b(0). Se la strategia vince per tutte tre le possibilità allora b(1)=a(0)=b(0)=a(1) che però implica che Alice e Bob perdono se (x,y)=(1,1). Si conclude facilmente che la probabilità massima di vincere per Alice e Bob utilizzando una strategia deterministica è ¾.</a:t>
          </a:r>
          <a:endParaRPr lang="en-US"/>
        </a:p>
      </dgm:t>
    </dgm:pt>
    <dgm:pt modelId="{82101CBE-3E61-44A8-9740-B6EEDD24DC84}" type="parTrans" cxnId="{879DA881-59EE-4E6B-A25D-143BDA52C9A8}">
      <dgm:prSet/>
      <dgm:spPr/>
      <dgm:t>
        <a:bodyPr/>
        <a:lstStyle/>
        <a:p>
          <a:endParaRPr lang="en-US"/>
        </a:p>
      </dgm:t>
    </dgm:pt>
    <dgm:pt modelId="{23A60812-5206-47B4-B407-06E3BA50845F}" type="sibTrans" cxnId="{879DA881-59EE-4E6B-A25D-143BDA52C9A8}">
      <dgm:prSet/>
      <dgm:spPr/>
      <dgm:t>
        <a:bodyPr/>
        <a:lstStyle/>
        <a:p>
          <a:endParaRPr lang="en-US"/>
        </a:p>
      </dgm:t>
    </dgm:pt>
    <dgm:pt modelId="{0160E752-99D4-4125-8B40-0506C3A7F97F}">
      <dgm:prSet/>
      <dgm:spPr/>
      <dgm:t>
        <a:bodyPr/>
        <a:lstStyle/>
        <a:p>
          <a:r>
            <a:rPr lang="it-IT" dirty="0"/>
            <a:t>PROBABILISTICA: la massima probabilità di vincere è ancora 75% in quanto ogni teoria probabilistica può essere vista come una selezione randomica di strategie deterministiche.</a:t>
          </a:r>
          <a:endParaRPr lang="en-US" dirty="0"/>
        </a:p>
      </dgm:t>
    </dgm:pt>
    <dgm:pt modelId="{2B2FC576-981A-4D3F-AA9F-2E69B906E079}" type="parTrans" cxnId="{A04985D9-1EBF-428E-82D4-81E073E2D82F}">
      <dgm:prSet/>
      <dgm:spPr/>
      <dgm:t>
        <a:bodyPr/>
        <a:lstStyle/>
        <a:p>
          <a:endParaRPr lang="en-US"/>
        </a:p>
      </dgm:t>
    </dgm:pt>
    <dgm:pt modelId="{EE1B7EAF-4B20-4B8D-942D-04E6C4BC1D52}" type="sibTrans" cxnId="{A04985D9-1EBF-428E-82D4-81E073E2D82F}">
      <dgm:prSet/>
      <dgm:spPr/>
      <dgm:t>
        <a:bodyPr/>
        <a:lstStyle/>
        <a:p>
          <a:endParaRPr lang="en-US"/>
        </a:p>
      </dgm:t>
    </dgm:pt>
    <dgm:pt modelId="{51DC00CF-CA0E-4F36-87B2-565E3519FCA8}" type="pres">
      <dgm:prSet presAssocID="{E85C1BF6-B60E-48DA-91F7-7C091B9A262C}" presName="linear" presStyleCnt="0">
        <dgm:presLayoutVars>
          <dgm:animLvl val="lvl"/>
          <dgm:resizeHandles val="exact"/>
        </dgm:presLayoutVars>
      </dgm:prSet>
      <dgm:spPr/>
    </dgm:pt>
    <dgm:pt modelId="{D5ADF0AC-5F49-42FD-9AD7-EA476776CFDF}" type="pres">
      <dgm:prSet presAssocID="{C9FA21C5-C9EC-433A-8400-112F77B8D310}" presName="parentText" presStyleLbl="node1" presStyleIdx="0" presStyleCnt="2">
        <dgm:presLayoutVars>
          <dgm:chMax val="0"/>
          <dgm:bulletEnabled val="1"/>
        </dgm:presLayoutVars>
      </dgm:prSet>
      <dgm:spPr/>
    </dgm:pt>
    <dgm:pt modelId="{EA7763C4-9219-47BB-A8B3-5F40B188EC3D}" type="pres">
      <dgm:prSet presAssocID="{23A60812-5206-47B4-B407-06E3BA50845F}" presName="spacer" presStyleCnt="0"/>
      <dgm:spPr/>
    </dgm:pt>
    <dgm:pt modelId="{0328E7D4-D8B2-49F3-B774-1ABF771C63AA}" type="pres">
      <dgm:prSet presAssocID="{0160E752-99D4-4125-8B40-0506C3A7F97F}" presName="parentText" presStyleLbl="node1" presStyleIdx="1" presStyleCnt="2">
        <dgm:presLayoutVars>
          <dgm:chMax val="0"/>
          <dgm:bulletEnabled val="1"/>
        </dgm:presLayoutVars>
      </dgm:prSet>
      <dgm:spPr/>
    </dgm:pt>
  </dgm:ptLst>
  <dgm:cxnLst>
    <dgm:cxn modelId="{09CC4D39-1445-4E57-AE35-979575A95E3F}" type="presOf" srcId="{0160E752-99D4-4125-8B40-0506C3A7F97F}" destId="{0328E7D4-D8B2-49F3-B774-1ABF771C63AA}" srcOrd="0" destOrd="0" presId="urn:microsoft.com/office/officeart/2005/8/layout/vList2"/>
    <dgm:cxn modelId="{6CF95160-006A-48A8-9BBE-56E10C125B44}" type="presOf" srcId="{C9FA21C5-C9EC-433A-8400-112F77B8D310}" destId="{D5ADF0AC-5F49-42FD-9AD7-EA476776CFDF}" srcOrd="0" destOrd="0" presId="urn:microsoft.com/office/officeart/2005/8/layout/vList2"/>
    <dgm:cxn modelId="{879DA881-59EE-4E6B-A25D-143BDA52C9A8}" srcId="{E85C1BF6-B60E-48DA-91F7-7C091B9A262C}" destId="{C9FA21C5-C9EC-433A-8400-112F77B8D310}" srcOrd="0" destOrd="0" parTransId="{82101CBE-3E61-44A8-9740-B6EEDD24DC84}" sibTransId="{23A60812-5206-47B4-B407-06E3BA50845F}"/>
    <dgm:cxn modelId="{1231348C-133B-4B6E-BBC3-3DE897913DA6}" type="presOf" srcId="{E85C1BF6-B60E-48DA-91F7-7C091B9A262C}" destId="{51DC00CF-CA0E-4F36-87B2-565E3519FCA8}" srcOrd="0" destOrd="0" presId="urn:microsoft.com/office/officeart/2005/8/layout/vList2"/>
    <dgm:cxn modelId="{A04985D9-1EBF-428E-82D4-81E073E2D82F}" srcId="{E85C1BF6-B60E-48DA-91F7-7C091B9A262C}" destId="{0160E752-99D4-4125-8B40-0506C3A7F97F}" srcOrd="1" destOrd="0" parTransId="{2B2FC576-981A-4D3F-AA9F-2E69B906E079}" sibTransId="{EE1B7EAF-4B20-4B8D-942D-04E6C4BC1D52}"/>
    <dgm:cxn modelId="{EFD3C04B-99B1-4030-A27B-D6935375FC52}" type="presParOf" srcId="{51DC00CF-CA0E-4F36-87B2-565E3519FCA8}" destId="{D5ADF0AC-5F49-42FD-9AD7-EA476776CFDF}" srcOrd="0" destOrd="0" presId="urn:microsoft.com/office/officeart/2005/8/layout/vList2"/>
    <dgm:cxn modelId="{8F8A4551-A9E4-42FE-8E6E-31A58BCB832C}" type="presParOf" srcId="{51DC00CF-CA0E-4F36-87B2-565E3519FCA8}" destId="{EA7763C4-9219-47BB-A8B3-5F40B188EC3D}" srcOrd="1" destOrd="0" presId="urn:microsoft.com/office/officeart/2005/8/layout/vList2"/>
    <dgm:cxn modelId="{4D3021C2-5FC0-4C53-8D14-9825E0F43530}" type="presParOf" srcId="{51DC00CF-CA0E-4F36-87B2-565E3519FCA8}" destId="{0328E7D4-D8B2-49F3-B774-1ABF771C63A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ADF0AC-5F49-42FD-9AD7-EA476776CFDF}">
      <dsp:nvSpPr>
        <dsp:cNvPr id="0" name=""/>
        <dsp:cNvSpPr/>
      </dsp:nvSpPr>
      <dsp:spPr>
        <a:xfrm>
          <a:off x="0" y="131645"/>
          <a:ext cx="6838122" cy="277055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it-IT" sz="1600" kern="1200"/>
            <a:t>DETERMINISTICA: in una strategia deterministica la risposta è una funzione della domanda, diciamo che a(0) rappresenta la risposta di Alice quando le vien fatta la risposta 0 e a(1) è la risposta quando la domanda è 1. Mostriamo analiticamente che non esiste nessuna strategia deterministica con cui Alice e Bob possano vincere sempre: infatti, se la strategia dei due vince quando (x,y)=(0,0) allora deve essere a(0)=b(0), se la strategia vince quando (x,y)=(0,1) allora deve essere a(0)=b(1) e analogamente se la strategia vince per (x,y)=(1,0), allora a(1)=b(0). Se la strategia vince per tutte tre le possibilità allora b(1)=a(0)=b(0)=a(1) che però implica che Alice e Bob perdono se (x,y)=(1,1). Si conclude facilmente che la probabilità massima di vincere per Alice e Bob utilizzando una strategia deterministica è ¾.</a:t>
          </a:r>
          <a:endParaRPr lang="en-US" sz="1600" kern="1200"/>
        </a:p>
      </dsp:txBody>
      <dsp:txXfrm>
        <a:off x="135248" y="266893"/>
        <a:ext cx="6567626" cy="2500063"/>
      </dsp:txXfrm>
    </dsp:sp>
    <dsp:sp modelId="{0328E7D4-D8B2-49F3-B774-1ABF771C63AA}">
      <dsp:nvSpPr>
        <dsp:cNvPr id="0" name=""/>
        <dsp:cNvSpPr/>
      </dsp:nvSpPr>
      <dsp:spPr>
        <a:xfrm>
          <a:off x="0" y="2948285"/>
          <a:ext cx="6838122" cy="2770559"/>
        </a:xfrm>
        <a:prstGeom prst="roundRect">
          <a:avLst/>
        </a:prstGeom>
        <a:solidFill>
          <a:schemeClr val="accent2">
            <a:hueOff val="-10351888"/>
            <a:satOff val="45859"/>
            <a:lumOff val="-1686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it-IT" sz="1600" kern="1200" dirty="0"/>
            <a:t>PROBABILISTICA: la massima probabilità di vincere è ancora 75% in quanto ogni teoria probabilistica può essere vista come una selezione randomica di strategie deterministiche.</a:t>
          </a:r>
          <a:endParaRPr lang="en-US" sz="1600" kern="1200" dirty="0"/>
        </a:p>
      </dsp:txBody>
      <dsp:txXfrm>
        <a:off x="135248" y="3083533"/>
        <a:ext cx="6567626" cy="250006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9AADE9-D99D-47B8-AF28-2C797F516CAD}" type="datetimeFigureOut">
              <a:rPr lang="it-IT" smtClean="0"/>
              <a:t>01/02/2024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45254-4B82-4547-BE34-B3DE60F20539}" type="slidenum">
              <a:rPr lang="it-IT" smtClean="0"/>
              <a:t>‹N›</a:t>
            </a:fld>
            <a:endParaRPr lang="it-IT"/>
          </a:p>
        </p:txBody>
      </p:sp>
    </p:spTree>
    <p:extLst>
      <p:ext uri="{BB962C8B-B14F-4D97-AF65-F5344CB8AC3E}">
        <p14:creationId xmlns:p14="http://schemas.microsoft.com/office/powerpoint/2010/main" val="4196336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 typeface="Arial" panose="020B0604020202020204" pitchFamily="34" charset="0"/>
              <a:buChar char="•"/>
            </a:pPr>
            <a:r>
              <a:rPr lang="it-IT" dirty="0"/>
              <a:t>Modulo dell’integrale è minore o uguale dell’integrale del modulo</a:t>
            </a:r>
          </a:p>
          <a:p>
            <a:pPr marL="171450" indent="-171450">
              <a:buFont typeface="Arial" panose="020B0604020202020204" pitchFamily="34" charset="0"/>
              <a:buChar char="•"/>
            </a:pPr>
            <a:endParaRPr lang="it-IT" dirty="0"/>
          </a:p>
        </p:txBody>
      </p:sp>
      <p:sp>
        <p:nvSpPr>
          <p:cNvPr id="4" name="Segnaposto numero diapositiva 3"/>
          <p:cNvSpPr>
            <a:spLocks noGrp="1"/>
          </p:cNvSpPr>
          <p:nvPr>
            <p:ph type="sldNum" sz="quarter" idx="5"/>
          </p:nvPr>
        </p:nvSpPr>
        <p:spPr/>
        <p:txBody>
          <a:bodyPr/>
          <a:lstStyle/>
          <a:p>
            <a:fld id="{21545254-4B82-4547-BE34-B3DE60F20539}" type="slidenum">
              <a:rPr lang="it-IT" smtClean="0"/>
              <a:t>15</a:t>
            </a:fld>
            <a:endParaRPr lang="it-IT"/>
          </a:p>
        </p:txBody>
      </p:sp>
    </p:spTree>
    <p:extLst>
      <p:ext uri="{BB962C8B-B14F-4D97-AF65-F5344CB8AC3E}">
        <p14:creationId xmlns:p14="http://schemas.microsoft.com/office/powerpoint/2010/main" val="2317009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 typeface="Arial" panose="020B0604020202020204" pitchFamily="34" charset="0"/>
              <a:buChar char="•"/>
            </a:pPr>
            <a:r>
              <a:rPr lang="it-IT" dirty="0"/>
              <a:t>Nel primo passaggio si aggiunge e toglie A(</a:t>
            </a:r>
            <a:r>
              <a:rPr lang="it-IT" dirty="0" err="1"/>
              <a:t>a’</a:t>
            </a:r>
            <a:r>
              <a:rPr lang="it-IT" dirty="0"/>
              <a:t>)B(b’)</a:t>
            </a:r>
          </a:p>
          <a:p>
            <a:pPr marL="171450" indent="-171450">
              <a:buFont typeface="Arial" panose="020B0604020202020204" pitchFamily="34" charset="0"/>
              <a:buChar char="•"/>
            </a:pPr>
            <a:r>
              <a:rPr lang="it-IT" dirty="0"/>
              <a:t>L’ultima riga si maggiora utilizzando il punto 1) e l’integrale del modulo</a:t>
            </a:r>
          </a:p>
        </p:txBody>
      </p:sp>
      <p:sp>
        <p:nvSpPr>
          <p:cNvPr id="4" name="Segnaposto numero diapositiva 3"/>
          <p:cNvSpPr>
            <a:spLocks noGrp="1"/>
          </p:cNvSpPr>
          <p:nvPr>
            <p:ph type="sldNum" sz="quarter" idx="5"/>
          </p:nvPr>
        </p:nvSpPr>
        <p:spPr/>
        <p:txBody>
          <a:bodyPr/>
          <a:lstStyle/>
          <a:p>
            <a:fld id="{21545254-4B82-4547-BE34-B3DE60F20539}" type="slidenum">
              <a:rPr lang="it-IT" smtClean="0"/>
              <a:t>17</a:t>
            </a:fld>
            <a:endParaRPr lang="it-IT"/>
          </a:p>
        </p:txBody>
      </p:sp>
    </p:spTree>
    <p:extLst>
      <p:ext uri="{BB962C8B-B14F-4D97-AF65-F5344CB8AC3E}">
        <p14:creationId xmlns:p14="http://schemas.microsoft.com/office/powerpoint/2010/main" val="3815104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 typeface="Arial" panose="020B0604020202020204" pitchFamily="34" charset="0"/>
              <a:buChar char="•"/>
            </a:pPr>
            <a:r>
              <a:rPr lang="it-IT" sz="1400" dirty="0"/>
              <a:t>La scelta della probabilità </a:t>
            </a:r>
            <a:r>
              <a:rPr lang="it-IT" sz="1400" i="1" dirty="0"/>
              <a:t>p12= p1*p2 </a:t>
            </a:r>
            <a:r>
              <a:rPr lang="it-IT" sz="1400" i="0" dirty="0"/>
              <a:t>fattorizzata in questo modo esprime una condizione di località ed è valida se la sorgente di emissione è ben localizzata e non ci sono azioni a distanza</a:t>
            </a:r>
          </a:p>
        </p:txBody>
      </p:sp>
      <p:sp>
        <p:nvSpPr>
          <p:cNvPr id="4" name="Segnaposto numero diapositiva 3"/>
          <p:cNvSpPr>
            <a:spLocks noGrp="1"/>
          </p:cNvSpPr>
          <p:nvPr>
            <p:ph type="sldNum" sz="quarter" idx="5"/>
          </p:nvPr>
        </p:nvSpPr>
        <p:spPr/>
        <p:txBody>
          <a:bodyPr/>
          <a:lstStyle/>
          <a:p>
            <a:fld id="{21545254-4B82-4547-BE34-B3DE60F20539}" type="slidenum">
              <a:rPr lang="it-IT" smtClean="0"/>
              <a:t>20</a:t>
            </a:fld>
            <a:endParaRPr lang="it-IT"/>
          </a:p>
        </p:txBody>
      </p:sp>
    </p:spTree>
    <p:extLst>
      <p:ext uri="{BB962C8B-B14F-4D97-AF65-F5344CB8AC3E}">
        <p14:creationId xmlns:p14="http://schemas.microsoft.com/office/powerpoint/2010/main" val="2321727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Non è possibile in quanto Charlie potrebbe intercettare il messaggio tra Alice e Bob e creare una coppia anche lui ma questo violerebbe il teorema di </a:t>
            </a:r>
            <a:r>
              <a:rPr lang="it-IT"/>
              <a:t>non clonazione</a:t>
            </a:r>
          </a:p>
        </p:txBody>
      </p:sp>
      <p:sp>
        <p:nvSpPr>
          <p:cNvPr id="4" name="Segnaposto numero diapositiva 3"/>
          <p:cNvSpPr>
            <a:spLocks noGrp="1"/>
          </p:cNvSpPr>
          <p:nvPr>
            <p:ph type="sldNum" sz="quarter" idx="5"/>
          </p:nvPr>
        </p:nvSpPr>
        <p:spPr/>
        <p:txBody>
          <a:bodyPr/>
          <a:lstStyle/>
          <a:p>
            <a:fld id="{21545254-4B82-4547-BE34-B3DE60F20539}" type="slidenum">
              <a:rPr lang="it-IT" smtClean="0"/>
              <a:t>30</a:t>
            </a:fld>
            <a:endParaRPr lang="it-IT"/>
          </a:p>
        </p:txBody>
      </p:sp>
    </p:spTree>
    <p:extLst>
      <p:ext uri="{BB962C8B-B14F-4D97-AF65-F5344CB8AC3E}">
        <p14:creationId xmlns:p14="http://schemas.microsoft.com/office/powerpoint/2010/main" val="3450909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 typeface="Arial" panose="020B0604020202020204" pitchFamily="34" charset="0"/>
              <a:buChar char="•"/>
            </a:pPr>
            <a:r>
              <a:rPr lang="it-IT" dirty="0"/>
              <a:t>H è il gate di HADAMARD</a:t>
            </a:r>
          </a:p>
          <a:p>
            <a:pPr marL="171450" indent="-171450">
              <a:buFont typeface="Arial" panose="020B0604020202020204" pitchFamily="34" charset="0"/>
              <a:buChar char="•"/>
            </a:pPr>
            <a:r>
              <a:rPr lang="it-IT" dirty="0"/>
              <a:t>X è rappresentata dalla matrice di Pauli sigma X</a:t>
            </a:r>
          </a:p>
          <a:p>
            <a:pPr marL="171450" indent="-171450">
              <a:buFont typeface="Arial" panose="020B0604020202020204" pitchFamily="34" charset="0"/>
              <a:buChar char="•"/>
            </a:pPr>
            <a:r>
              <a:rPr lang="it-IT" dirty="0"/>
              <a:t>Z è rappresentata dalla matrice di Pauli sigma Z</a:t>
            </a:r>
          </a:p>
        </p:txBody>
      </p:sp>
      <p:sp>
        <p:nvSpPr>
          <p:cNvPr id="4" name="Segnaposto numero diapositiva 3"/>
          <p:cNvSpPr>
            <a:spLocks noGrp="1"/>
          </p:cNvSpPr>
          <p:nvPr>
            <p:ph type="sldNum" sz="quarter" idx="5"/>
          </p:nvPr>
        </p:nvSpPr>
        <p:spPr/>
        <p:txBody>
          <a:bodyPr/>
          <a:lstStyle/>
          <a:p>
            <a:fld id="{21545254-4B82-4547-BE34-B3DE60F20539}" type="slidenum">
              <a:rPr lang="it-IT" smtClean="0"/>
              <a:t>31</a:t>
            </a:fld>
            <a:endParaRPr lang="it-IT"/>
          </a:p>
        </p:txBody>
      </p:sp>
    </p:spTree>
    <p:extLst>
      <p:ext uri="{BB962C8B-B14F-4D97-AF65-F5344CB8AC3E}">
        <p14:creationId xmlns:p14="http://schemas.microsoft.com/office/powerpoint/2010/main" val="1821650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it-IT"/>
              <a:t>Fare clic per modificare lo stile del titolo dello schema</a:t>
            </a:r>
            <a:endParaRPr lang="en-US"/>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7" name="Date Placeholder 6"/>
          <p:cNvSpPr>
            <a:spLocks noGrp="1"/>
          </p:cNvSpPr>
          <p:nvPr>
            <p:ph type="dt" sz="half" idx="10"/>
          </p:nvPr>
        </p:nvSpPr>
        <p:spPr/>
        <p:txBody>
          <a:bodyPr/>
          <a:lstStyle/>
          <a:p>
            <a:fld id="{60916185-E1B1-4242-AC59-826554F9B51D}" type="datetimeFigureOut">
              <a:rPr lang="it-IT" smtClean="0"/>
              <a:t>01/02/2024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F77ED1F2-61C1-418B-A468-3285814E5717}" type="slidenum">
              <a:rPr lang="it-IT" smtClean="0"/>
              <a:t>‹N›</a:t>
            </a:fld>
            <a:endParaRPr lang="it-IT"/>
          </a:p>
        </p:txBody>
      </p:sp>
    </p:spTree>
    <p:extLst>
      <p:ext uri="{BB962C8B-B14F-4D97-AF65-F5344CB8AC3E}">
        <p14:creationId xmlns:p14="http://schemas.microsoft.com/office/powerpoint/2010/main" val="464288515"/>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60916185-E1B1-4242-AC59-826554F9B51D}" type="datetimeFigureOut">
              <a:rPr lang="it-IT" smtClean="0"/>
              <a:t>01/02/2024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77ED1F2-61C1-418B-A468-3285814E5717}" type="slidenum">
              <a:rPr lang="it-IT" smtClean="0"/>
              <a:t>‹N›</a:t>
            </a:fld>
            <a:endParaRPr lang="it-IT"/>
          </a:p>
        </p:txBody>
      </p:sp>
    </p:spTree>
    <p:extLst>
      <p:ext uri="{BB962C8B-B14F-4D97-AF65-F5344CB8AC3E}">
        <p14:creationId xmlns:p14="http://schemas.microsoft.com/office/powerpoint/2010/main" val="3428571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it-IT"/>
              <a:t>Fare clic per modificare lo stile del titolo dello schema</a:t>
            </a:r>
            <a:endParaRPr lang="en-US"/>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60916185-E1B1-4242-AC59-826554F9B51D}" type="datetimeFigureOut">
              <a:rPr lang="it-IT" smtClean="0"/>
              <a:t>01/02/2024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77ED1F2-61C1-418B-A468-3285814E5717}" type="slidenum">
              <a:rPr lang="it-IT" smtClean="0"/>
              <a:t>‹N›</a:t>
            </a:fld>
            <a:endParaRPr lang="it-IT"/>
          </a:p>
        </p:txBody>
      </p:sp>
    </p:spTree>
    <p:extLst>
      <p:ext uri="{BB962C8B-B14F-4D97-AF65-F5344CB8AC3E}">
        <p14:creationId xmlns:p14="http://schemas.microsoft.com/office/powerpoint/2010/main" val="3023249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60916185-E1B1-4242-AC59-826554F9B51D}" type="datetimeFigureOut">
              <a:rPr lang="it-IT" smtClean="0"/>
              <a:t>01/02/2024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F77ED1F2-61C1-418B-A468-3285814E5717}" type="slidenum">
              <a:rPr lang="it-IT" smtClean="0"/>
              <a:t>‹N›</a:t>
            </a:fld>
            <a:endParaRPr lang="it-IT"/>
          </a:p>
        </p:txBody>
      </p:sp>
    </p:spTree>
    <p:extLst>
      <p:ext uri="{BB962C8B-B14F-4D97-AF65-F5344CB8AC3E}">
        <p14:creationId xmlns:p14="http://schemas.microsoft.com/office/powerpoint/2010/main" val="257949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it-IT"/>
              <a:t>Fare clic per modificare lo stile del titolo dello schema</a:t>
            </a:r>
            <a:endParaRPr lang="en-US"/>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7" name="Date Placeholder 6"/>
          <p:cNvSpPr>
            <a:spLocks noGrp="1"/>
          </p:cNvSpPr>
          <p:nvPr>
            <p:ph type="dt" sz="half" idx="10"/>
          </p:nvPr>
        </p:nvSpPr>
        <p:spPr/>
        <p:txBody>
          <a:bodyPr/>
          <a:lstStyle/>
          <a:p>
            <a:fld id="{60916185-E1B1-4242-AC59-826554F9B51D}" type="datetimeFigureOut">
              <a:rPr lang="it-IT" smtClean="0"/>
              <a:t>01/02/2024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F77ED1F2-61C1-418B-A468-3285814E5717}" type="slidenum">
              <a:rPr lang="it-IT" smtClean="0"/>
              <a:t>‹N›</a:t>
            </a:fld>
            <a:endParaRPr lang="it-IT"/>
          </a:p>
        </p:txBody>
      </p:sp>
    </p:spTree>
    <p:extLst>
      <p:ext uri="{BB962C8B-B14F-4D97-AF65-F5344CB8AC3E}">
        <p14:creationId xmlns:p14="http://schemas.microsoft.com/office/powerpoint/2010/main" val="426850015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a:p>
        </p:txBody>
      </p:sp>
      <p:sp>
        <p:nvSpPr>
          <p:cNvPr id="3" name="Content Placeholder 2"/>
          <p:cNvSpPr>
            <a:spLocks noGrp="1"/>
          </p:cNvSpPr>
          <p:nvPr>
            <p:ph sz="half" idx="1"/>
          </p:nvPr>
        </p:nvSpPr>
        <p:spPr>
          <a:xfrm>
            <a:off x="1581912" y="2638044"/>
            <a:ext cx="4271771" cy="310198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6338315" y="2638044"/>
            <a:ext cx="4270247" cy="310198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8" name="Date Placeholder 7"/>
          <p:cNvSpPr>
            <a:spLocks noGrp="1"/>
          </p:cNvSpPr>
          <p:nvPr>
            <p:ph type="dt" sz="half" idx="10"/>
          </p:nvPr>
        </p:nvSpPr>
        <p:spPr/>
        <p:txBody>
          <a:bodyPr/>
          <a:lstStyle/>
          <a:p>
            <a:fld id="{60916185-E1B1-4242-AC59-826554F9B51D}" type="datetimeFigureOut">
              <a:rPr lang="it-IT" smtClean="0"/>
              <a:t>01/02/2024</a:t>
            </a:fld>
            <a:endParaRPr lang="it-IT"/>
          </a:p>
        </p:txBody>
      </p:sp>
      <p:sp>
        <p:nvSpPr>
          <p:cNvPr id="9" name="Footer Placeholder 8"/>
          <p:cNvSpPr>
            <a:spLocks noGrp="1"/>
          </p:cNvSpPr>
          <p:nvPr>
            <p:ph type="ftr" sz="quarter" idx="11"/>
          </p:nvPr>
        </p:nvSpPr>
        <p:spPr/>
        <p:txBody>
          <a:bodyPr/>
          <a:lstStyle/>
          <a:p>
            <a:endParaRPr lang="it-IT"/>
          </a:p>
        </p:txBody>
      </p:sp>
      <p:sp>
        <p:nvSpPr>
          <p:cNvPr id="10" name="Slide Number Placeholder 9"/>
          <p:cNvSpPr>
            <a:spLocks noGrp="1"/>
          </p:cNvSpPr>
          <p:nvPr>
            <p:ph type="sldNum" sz="quarter" idx="12"/>
          </p:nvPr>
        </p:nvSpPr>
        <p:spPr/>
        <p:txBody>
          <a:bodyPr/>
          <a:lstStyle/>
          <a:p>
            <a:fld id="{F77ED1F2-61C1-418B-A468-3285814E5717}" type="slidenum">
              <a:rPr lang="it-IT" smtClean="0"/>
              <a:t>‹N›</a:t>
            </a:fld>
            <a:endParaRPr lang="it-IT"/>
          </a:p>
        </p:txBody>
      </p:sp>
    </p:spTree>
    <p:extLst>
      <p:ext uri="{BB962C8B-B14F-4D97-AF65-F5344CB8AC3E}">
        <p14:creationId xmlns:p14="http://schemas.microsoft.com/office/powerpoint/2010/main" val="2861431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583436" y="3143250"/>
            <a:ext cx="4270248" cy="2596776"/>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7" name="Date Placeholder 6"/>
          <p:cNvSpPr>
            <a:spLocks noGrp="1"/>
          </p:cNvSpPr>
          <p:nvPr>
            <p:ph type="dt" sz="half" idx="10"/>
          </p:nvPr>
        </p:nvSpPr>
        <p:spPr/>
        <p:txBody>
          <a:bodyPr/>
          <a:lstStyle/>
          <a:p>
            <a:fld id="{60916185-E1B1-4242-AC59-826554F9B51D}" type="datetimeFigureOut">
              <a:rPr lang="it-IT" smtClean="0"/>
              <a:t>01/02/2024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F77ED1F2-61C1-418B-A468-3285814E5717}" type="slidenum">
              <a:rPr lang="it-IT" smtClean="0"/>
              <a:t>‹N›</a:t>
            </a:fld>
            <a:endParaRPr lang="it-IT"/>
          </a:p>
        </p:txBody>
      </p:sp>
      <p:sp>
        <p:nvSpPr>
          <p:cNvPr id="10" name="Title 9"/>
          <p:cNvSpPr>
            <a:spLocks noGrp="1"/>
          </p:cNvSpPr>
          <p:nvPr>
            <p:ph type="title"/>
          </p:nvPr>
        </p:nvSpPr>
        <p:spPr/>
        <p:txBody>
          <a:bodyPr/>
          <a:lstStyle/>
          <a:p>
            <a:r>
              <a:rPr lang="it-IT"/>
              <a:t>Fare clic per modificare lo stile del titolo dello schema</a:t>
            </a:r>
            <a:endParaRPr lang="en-US"/>
          </a:p>
        </p:txBody>
      </p:sp>
    </p:spTree>
    <p:extLst>
      <p:ext uri="{BB962C8B-B14F-4D97-AF65-F5344CB8AC3E}">
        <p14:creationId xmlns:p14="http://schemas.microsoft.com/office/powerpoint/2010/main" val="821249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a:p>
        </p:txBody>
      </p:sp>
      <p:sp>
        <p:nvSpPr>
          <p:cNvPr id="3" name="Date Placeholder 2"/>
          <p:cNvSpPr>
            <a:spLocks noGrp="1"/>
          </p:cNvSpPr>
          <p:nvPr>
            <p:ph type="dt" sz="half" idx="10"/>
          </p:nvPr>
        </p:nvSpPr>
        <p:spPr/>
        <p:txBody>
          <a:bodyPr/>
          <a:lstStyle/>
          <a:p>
            <a:fld id="{60916185-E1B1-4242-AC59-826554F9B51D}" type="datetimeFigureOut">
              <a:rPr lang="it-IT" smtClean="0"/>
              <a:t>01/02/2024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F77ED1F2-61C1-418B-A468-3285814E5717}" type="slidenum">
              <a:rPr lang="it-IT" smtClean="0"/>
              <a:t>‹N›</a:t>
            </a:fld>
            <a:endParaRPr lang="it-IT"/>
          </a:p>
        </p:txBody>
      </p:sp>
    </p:spTree>
    <p:extLst>
      <p:ext uri="{BB962C8B-B14F-4D97-AF65-F5344CB8AC3E}">
        <p14:creationId xmlns:p14="http://schemas.microsoft.com/office/powerpoint/2010/main" val="2862343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916185-E1B1-4242-AC59-826554F9B51D}" type="datetimeFigureOut">
              <a:rPr lang="it-IT" smtClean="0"/>
              <a:t>01/02/2024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F77ED1F2-61C1-418B-A468-3285814E5717}" type="slidenum">
              <a:rPr lang="it-IT" smtClean="0"/>
              <a:t>‹N›</a:t>
            </a:fld>
            <a:endParaRPr lang="it-IT"/>
          </a:p>
        </p:txBody>
      </p:sp>
    </p:spTree>
    <p:extLst>
      <p:ext uri="{BB962C8B-B14F-4D97-AF65-F5344CB8AC3E}">
        <p14:creationId xmlns:p14="http://schemas.microsoft.com/office/powerpoint/2010/main" val="3277213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it-IT"/>
              <a:t>Fare clic per modificare lo stile del titolo dello schema</a:t>
            </a:r>
            <a:endParaRPr lang="en-US"/>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9" name="Date Placeholder 8"/>
          <p:cNvSpPr>
            <a:spLocks noGrp="1"/>
          </p:cNvSpPr>
          <p:nvPr>
            <p:ph type="dt" sz="half" idx="10"/>
          </p:nvPr>
        </p:nvSpPr>
        <p:spPr/>
        <p:txBody>
          <a:bodyPr/>
          <a:lstStyle/>
          <a:p>
            <a:fld id="{60916185-E1B1-4242-AC59-826554F9B51D}" type="datetimeFigureOut">
              <a:rPr lang="it-IT" smtClean="0"/>
              <a:t>01/02/2024</a:t>
            </a:fld>
            <a:endParaRPr lang="it-IT"/>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it-IT"/>
          </a:p>
        </p:txBody>
      </p:sp>
      <p:sp>
        <p:nvSpPr>
          <p:cNvPr id="11" name="Slide Number Placeholder 10"/>
          <p:cNvSpPr>
            <a:spLocks noGrp="1"/>
          </p:cNvSpPr>
          <p:nvPr>
            <p:ph type="sldNum" sz="quarter" idx="12"/>
          </p:nvPr>
        </p:nvSpPr>
        <p:spPr/>
        <p:txBody>
          <a:bodyPr/>
          <a:lstStyle/>
          <a:p>
            <a:fld id="{F77ED1F2-61C1-418B-A468-3285814E5717}" type="slidenum">
              <a:rPr lang="it-IT" smtClean="0"/>
              <a:t>‹N›</a:t>
            </a:fld>
            <a:endParaRPr lang="it-IT"/>
          </a:p>
        </p:txBody>
      </p:sp>
    </p:spTree>
    <p:extLst>
      <p:ext uri="{BB962C8B-B14F-4D97-AF65-F5344CB8AC3E}">
        <p14:creationId xmlns:p14="http://schemas.microsoft.com/office/powerpoint/2010/main" val="2570691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it-IT"/>
              <a:t>Fare clic per modificare lo stile del titolo dello schema</a:t>
            </a:r>
            <a:endParaRPr lang="en-US"/>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60916185-E1B1-4242-AC59-826554F9B51D}" type="datetimeFigureOut">
              <a:rPr lang="it-IT" smtClean="0"/>
              <a:t>01/02/2024</a:t>
            </a:fld>
            <a:endParaRPr lang="it-IT"/>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it-IT"/>
          </a:p>
        </p:txBody>
      </p:sp>
      <p:sp>
        <p:nvSpPr>
          <p:cNvPr id="10" name="Slide Number Placeholder 9"/>
          <p:cNvSpPr>
            <a:spLocks noGrp="1"/>
          </p:cNvSpPr>
          <p:nvPr>
            <p:ph type="sldNum" sz="quarter" idx="12"/>
          </p:nvPr>
        </p:nvSpPr>
        <p:spPr/>
        <p:txBody>
          <a:bodyPr/>
          <a:lstStyle/>
          <a:p>
            <a:fld id="{F77ED1F2-61C1-418B-A468-3285814E5717}" type="slidenum">
              <a:rPr lang="it-IT" smtClean="0"/>
              <a:t>‹N›</a:t>
            </a:fld>
            <a:endParaRPr lang="it-IT"/>
          </a:p>
        </p:txBody>
      </p:sp>
    </p:spTree>
    <p:extLst>
      <p:ext uri="{BB962C8B-B14F-4D97-AF65-F5344CB8AC3E}">
        <p14:creationId xmlns:p14="http://schemas.microsoft.com/office/powerpoint/2010/main" val="2384368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it-IT"/>
              <a:t>Fare clic per modificare lo stile del titolo dello schema</a:t>
            </a:r>
            <a:endParaRPr lang="en-US"/>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60916185-E1B1-4242-AC59-826554F9B51D}" type="datetimeFigureOut">
              <a:rPr lang="it-IT" smtClean="0"/>
              <a:t>01/02/2024</a:t>
            </a:fld>
            <a:endParaRPr lang="it-IT"/>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it-IT"/>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F77ED1F2-61C1-418B-A468-3285814E5717}" type="slidenum">
              <a:rPr lang="it-IT" smtClean="0"/>
              <a:t>‹N›</a:t>
            </a:fld>
            <a:endParaRPr lang="it-IT"/>
          </a:p>
        </p:txBody>
      </p:sp>
    </p:spTree>
    <p:extLst>
      <p:ext uri="{BB962C8B-B14F-4D97-AF65-F5344CB8AC3E}">
        <p14:creationId xmlns:p14="http://schemas.microsoft.com/office/powerpoint/2010/main" val="26693910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B2282E-D337-A8EC-4C76-1F7E71DBBF5E}"/>
              </a:ext>
            </a:extLst>
          </p:cNvPr>
          <p:cNvSpPr>
            <a:spLocks noGrp="1"/>
          </p:cNvSpPr>
          <p:nvPr>
            <p:ph type="ctrTitle"/>
          </p:nvPr>
        </p:nvSpPr>
        <p:spPr/>
        <p:txBody>
          <a:bodyPr/>
          <a:lstStyle/>
          <a:p>
            <a:r>
              <a:rPr lang="it-IT"/>
              <a:t>Sul paradosso </a:t>
            </a:r>
            <a:r>
              <a:rPr lang="it-IT" err="1"/>
              <a:t>epr</a:t>
            </a:r>
            <a:endParaRPr lang="it-IT"/>
          </a:p>
        </p:txBody>
      </p:sp>
      <p:sp>
        <p:nvSpPr>
          <p:cNvPr id="3" name="Sottotitolo 2">
            <a:extLst>
              <a:ext uri="{FF2B5EF4-FFF2-40B4-BE49-F238E27FC236}">
                <a16:creationId xmlns:a16="http://schemas.microsoft.com/office/drawing/2014/main" id="{6DD35B8D-C8E2-E9BD-647F-45E516F63AF6}"/>
              </a:ext>
            </a:extLst>
          </p:cNvPr>
          <p:cNvSpPr>
            <a:spLocks noGrp="1"/>
          </p:cNvSpPr>
          <p:nvPr>
            <p:ph type="subTitle" idx="1"/>
          </p:nvPr>
        </p:nvSpPr>
        <p:spPr>
          <a:xfrm>
            <a:off x="1600200" y="4365244"/>
            <a:ext cx="3276600" cy="1239894"/>
          </a:xfrm>
        </p:spPr>
        <p:txBody>
          <a:bodyPr>
            <a:normAutofit lnSpcReduction="10000"/>
          </a:bodyPr>
          <a:lstStyle/>
          <a:p>
            <a:pPr marL="457200" indent="-457200" algn="l">
              <a:buFont typeface="+mj-lt"/>
              <a:buAutoNum type="arabicPeriod"/>
            </a:pPr>
            <a:r>
              <a:rPr lang="it-IT"/>
              <a:t>F. PUTZU</a:t>
            </a:r>
          </a:p>
          <a:p>
            <a:pPr marL="457200" indent="-457200" algn="l">
              <a:buAutoNum type="alphaUcPeriod"/>
            </a:pPr>
            <a:r>
              <a:rPr lang="it-IT"/>
              <a:t>A. SCAFFARDI</a:t>
            </a:r>
          </a:p>
          <a:p>
            <a:pPr marL="457200" indent="-457200" algn="l">
              <a:buAutoNum type="alphaUcPeriod"/>
            </a:pPr>
            <a:r>
              <a:rPr lang="it-IT"/>
              <a:t>M. SCHIANCHI</a:t>
            </a:r>
          </a:p>
        </p:txBody>
      </p:sp>
    </p:spTree>
    <p:extLst>
      <p:ext uri="{BB962C8B-B14F-4D97-AF65-F5344CB8AC3E}">
        <p14:creationId xmlns:p14="http://schemas.microsoft.com/office/powerpoint/2010/main" val="3691240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4BABAF-E975-2A11-062E-5CA3BD46F98D}"/>
              </a:ext>
            </a:extLst>
          </p:cNvPr>
          <p:cNvSpPr>
            <a:spLocks noGrp="1"/>
          </p:cNvSpPr>
          <p:nvPr>
            <p:ph type="title"/>
          </p:nvPr>
        </p:nvSpPr>
        <p:spPr>
          <a:xfrm>
            <a:off x="617350" y="507491"/>
            <a:ext cx="4669394" cy="1188720"/>
          </a:xfrm>
        </p:spPr>
        <p:txBody>
          <a:bodyPr/>
          <a:lstStyle/>
          <a:p>
            <a:r>
              <a:rPr lang="it-IT" err="1"/>
              <a:t>IiI</a:t>
            </a:r>
            <a:r>
              <a:rPr lang="it-IT"/>
              <a:t>. </a:t>
            </a:r>
            <a:r>
              <a:rPr lang="it-IT" cap="none"/>
              <a:t>Contraddizione</a:t>
            </a:r>
            <a:r>
              <a:rPr lang="it-IT"/>
              <a:t> </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DD14F191-9B75-B681-9DBE-530655F71EA5}"/>
                  </a:ext>
                </a:extLst>
              </p:cNvPr>
              <p:cNvSpPr>
                <a:spLocks noGrp="1"/>
              </p:cNvSpPr>
              <p:nvPr>
                <p:ph idx="1"/>
              </p:nvPr>
            </p:nvSpPr>
            <p:spPr>
              <a:xfrm>
                <a:off x="189684" y="2005598"/>
                <a:ext cx="11793209" cy="4692913"/>
              </a:xfrm>
            </p:spPr>
            <p:txBody>
              <a:bodyPr/>
              <a:lstStyle/>
              <a:p>
                <a:pPr marL="0" indent="0">
                  <a:buNone/>
                </a:pPr>
                <a14:m>
                  <m:oMath xmlns:m="http://schemas.openxmlformats.org/officeDocument/2006/math">
                    <m:nary>
                      <m:naryPr>
                        <m:limLoc m:val="undOvr"/>
                        <m:subHide m:val="on"/>
                        <m:supHide m:val="on"/>
                        <m:ctrlPr>
                          <a:rPr lang="it-IT" i="1" smtClean="0">
                            <a:latin typeface="Cambria Math" panose="02040503050406030204" pitchFamily="18" charset="0"/>
                          </a:rPr>
                        </m:ctrlPr>
                      </m:naryPr>
                      <m:sub/>
                      <m:sup/>
                      <m:e>
                        <m:r>
                          <a:rPr lang="it-IT" i="1" smtClean="0">
                            <a:latin typeface="Cambria Math" panose="02040503050406030204" pitchFamily="18" charset="0"/>
                            <a:ea typeface="Cambria Math" panose="02040503050406030204" pitchFamily="18" charset="0"/>
                          </a:rPr>
                          <m:t>𝜌</m:t>
                        </m:r>
                        <m:d>
                          <m:dPr>
                            <m:ctrlPr>
                              <a:rPr lang="it-IT" b="0" i="1" smtClean="0">
                                <a:latin typeface="Cambria Math" panose="02040503050406030204" pitchFamily="18" charset="0"/>
                                <a:ea typeface="Cambria Math" panose="02040503050406030204" pitchFamily="18" charset="0"/>
                              </a:rPr>
                            </m:ctrlPr>
                          </m:dPr>
                          <m:e>
                            <m:r>
                              <a:rPr lang="it-IT" b="0" i="1" smtClean="0">
                                <a:latin typeface="Cambria Math" panose="02040503050406030204" pitchFamily="18" charset="0"/>
                                <a:ea typeface="Cambria Math" panose="02040503050406030204" pitchFamily="18" charset="0"/>
                              </a:rPr>
                              <m:t>𝜆</m:t>
                            </m:r>
                          </m:e>
                        </m:d>
                        <m:r>
                          <a:rPr lang="it-IT" b="0" i="1" smtClean="0">
                            <a:latin typeface="Cambria Math" panose="02040503050406030204" pitchFamily="18" charset="0"/>
                            <a:ea typeface="Cambria Math" panose="02040503050406030204" pitchFamily="18" charset="0"/>
                          </a:rPr>
                          <m:t>𝑑</m:t>
                        </m:r>
                        <m:r>
                          <a:rPr lang="it-IT" b="0" i="1" smtClean="0">
                            <a:latin typeface="Cambria Math" panose="02040503050406030204" pitchFamily="18" charset="0"/>
                            <a:ea typeface="Cambria Math" panose="02040503050406030204" pitchFamily="18" charset="0"/>
                          </a:rPr>
                          <m:t>𝜆</m:t>
                        </m:r>
                        <m:r>
                          <a:rPr lang="it-IT" b="0" i="1" smtClean="0">
                            <a:latin typeface="Cambria Math" panose="02040503050406030204" pitchFamily="18" charset="0"/>
                            <a:ea typeface="Cambria Math" panose="02040503050406030204" pitchFamily="18" charset="0"/>
                          </a:rPr>
                          <m:t>=</m:t>
                        </m:r>
                      </m:e>
                    </m:nary>
                  </m:oMath>
                </a14:m>
                <a:r>
                  <a:rPr lang="it-IT" dirty="0"/>
                  <a:t>1</a:t>
                </a:r>
              </a:p>
              <a:p>
                <a:pPr marL="0" indent="0">
                  <a:buNone/>
                </a:pPr>
                <a:r>
                  <a:rPr lang="it-IT" dirty="0"/>
                  <a:t>P(</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𝑎</m:t>
                        </m:r>
                      </m:e>
                    </m:acc>
                    <m:r>
                      <a:rPr lang="it-IT" b="0" i="1" smtClean="0">
                        <a:latin typeface="Cambria Math" panose="02040503050406030204" pitchFamily="18" charset="0"/>
                      </a:rPr>
                      <m:t>, </m:t>
                    </m:r>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𝑏</m:t>
                        </m:r>
                      </m:e>
                    </m:acc>
                  </m:oMath>
                </a14:m>
                <a:r>
                  <a:rPr lang="it-IT" dirty="0"/>
                  <a:t>)=</a:t>
                </a:r>
                <a14:m>
                  <m:oMath xmlns:m="http://schemas.openxmlformats.org/officeDocument/2006/math">
                    <m:nary>
                      <m:naryPr>
                        <m:limLoc m:val="undOvr"/>
                        <m:subHide m:val="on"/>
                        <m:supHide m:val="on"/>
                        <m:ctrlPr>
                          <a:rPr lang="it-IT" i="1" dirty="0" smtClean="0">
                            <a:latin typeface="Cambria Math" panose="02040503050406030204" pitchFamily="18" charset="0"/>
                          </a:rPr>
                        </m:ctrlPr>
                      </m:naryPr>
                      <m:sub/>
                      <m:sup/>
                      <m:e>
                        <m:r>
                          <a:rPr lang="it-IT" i="1" dirty="0" smtClean="0">
                            <a:latin typeface="Cambria Math" panose="02040503050406030204" pitchFamily="18" charset="0"/>
                            <a:ea typeface="Cambria Math" panose="02040503050406030204" pitchFamily="18" charset="0"/>
                          </a:rPr>
                          <m:t>𝜌</m:t>
                        </m:r>
                        <m:d>
                          <m:dPr>
                            <m:ctrlPr>
                              <a:rPr lang="it-IT" b="0" i="1" dirty="0" smtClean="0">
                                <a:latin typeface="Cambria Math" panose="02040503050406030204" pitchFamily="18" charset="0"/>
                                <a:ea typeface="Cambria Math" panose="02040503050406030204" pitchFamily="18" charset="0"/>
                              </a:rPr>
                            </m:ctrlPr>
                          </m:dPr>
                          <m:e>
                            <m:r>
                              <a:rPr lang="it-IT" b="0" i="1" dirty="0" smtClean="0">
                                <a:latin typeface="Cambria Math" panose="02040503050406030204" pitchFamily="18" charset="0"/>
                                <a:ea typeface="Cambria Math" panose="02040503050406030204" pitchFamily="18" charset="0"/>
                              </a:rPr>
                              <m:t>𝜆</m:t>
                            </m:r>
                          </m:e>
                        </m:d>
                        <m:r>
                          <a:rPr lang="it-IT" b="0" i="1" dirty="0" smtClean="0">
                            <a:latin typeface="Cambria Math" panose="02040503050406030204" pitchFamily="18" charset="0"/>
                            <a:ea typeface="Cambria Math" panose="02040503050406030204" pitchFamily="18" charset="0"/>
                          </a:rPr>
                          <m:t>𝐴</m:t>
                        </m:r>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𝑎</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ea typeface="Cambria Math" panose="02040503050406030204" pitchFamily="18" charset="0"/>
                          </a:rPr>
                          <m:t>𝐵</m:t>
                        </m:r>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𝑏</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ea typeface="Cambria Math" panose="02040503050406030204" pitchFamily="18" charset="0"/>
                          </a:rPr>
                          <m:t>𝑑</m:t>
                        </m:r>
                        <m:r>
                          <a:rPr lang="it-IT" b="0" i="1" dirty="0" smtClean="0">
                            <a:latin typeface="Cambria Math" panose="02040503050406030204" pitchFamily="18" charset="0"/>
                            <a:ea typeface="Cambria Math" panose="02040503050406030204" pitchFamily="18" charset="0"/>
                          </a:rPr>
                          <m:t>𝜆</m:t>
                        </m:r>
                      </m:e>
                    </m:nary>
                  </m:oMath>
                </a14:m>
                <a:r>
                  <a:rPr lang="it-IT" dirty="0"/>
                  <a:t> non può essere inferiore a -1</a:t>
                </a:r>
              </a:p>
              <a:p>
                <a:pPr marL="0" indent="0">
                  <a:buNone/>
                </a:pPr>
                <a:r>
                  <a:rPr lang="it-IT" dirty="0"/>
                  <a:t>Se </a:t>
                </a:r>
                <a14:m>
                  <m:oMath xmlns:m="http://schemas.openxmlformats.org/officeDocument/2006/math">
                    <m:r>
                      <a:rPr lang="it-IT" b="0" i="1" dirty="0" smtClean="0">
                        <a:latin typeface="Cambria Math" panose="02040503050406030204" pitchFamily="18" charset="0"/>
                        <a:ea typeface="Cambria Math" panose="02040503050406030204" pitchFamily="18" charset="0"/>
                      </a:rPr>
                      <m:t>𝐴</m:t>
                    </m:r>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𝑎</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rPr>
                      <m:t>=−</m:t>
                    </m:r>
                    <m:r>
                      <a:rPr lang="it-IT" b="0" i="1" dirty="0" smtClean="0">
                        <a:latin typeface="Cambria Math" panose="02040503050406030204" pitchFamily="18" charset="0"/>
                        <a:ea typeface="Cambria Math" panose="02040503050406030204" pitchFamily="18" charset="0"/>
                      </a:rPr>
                      <m:t>𝐵</m:t>
                    </m:r>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𝑏</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oMath>
                </a14:m>
                <a:endParaRPr lang="it-IT" dirty="0"/>
              </a:p>
              <a:p>
                <a:pPr marL="0" indent="0" algn="ctr">
                  <a:buNone/>
                </a:pPr>
                <a:r>
                  <a:rPr lang="it-IT" dirty="0"/>
                  <a:t>P(</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𝑎</m:t>
                        </m:r>
                      </m:e>
                    </m:acc>
                    <m:r>
                      <a:rPr lang="it-IT" b="0" i="1" smtClean="0">
                        <a:latin typeface="Cambria Math" panose="02040503050406030204" pitchFamily="18" charset="0"/>
                      </a:rPr>
                      <m:t>, </m:t>
                    </m:r>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𝑏</m:t>
                        </m:r>
                      </m:e>
                    </m:acc>
                  </m:oMath>
                </a14:m>
                <a:r>
                  <a:rPr lang="it-IT" dirty="0"/>
                  <a:t>)=</a:t>
                </a:r>
                <a14:m>
                  <m:oMath xmlns:m="http://schemas.openxmlformats.org/officeDocument/2006/math">
                    <m:r>
                      <a:rPr lang="it-IT" b="0" i="0" dirty="0" smtClean="0">
                        <a:latin typeface="Cambria Math" panose="02040503050406030204" pitchFamily="18" charset="0"/>
                      </a:rPr>
                      <m:t>−</m:t>
                    </m:r>
                    <m:nary>
                      <m:naryPr>
                        <m:limLoc m:val="undOvr"/>
                        <m:subHide m:val="on"/>
                        <m:supHide m:val="on"/>
                        <m:ctrlPr>
                          <a:rPr lang="it-IT" i="1" dirty="0" smtClean="0">
                            <a:latin typeface="Cambria Math" panose="02040503050406030204" pitchFamily="18" charset="0"/>
                          </a:rPr>
                        </m:ctrlPr>
                      </m:naryPr>
                      <m:sub/>
                      <m:sup/>
                      <m:e>
                        <m:r>
                          <a:rPr lang="it-IT" i="1" dirty="0" smtClean="0">
                            <a:latin typeface="Cambria Math" panose="02040503050406030204" pitchFamily="18" charset="0"/>
                            <a:ea typeface="Cambria Math" panose="02040503050406030204" pitchFamily="18" charset="0"/>
                          </a:rPr>
                          <m:t>𝜌</m:t>
                        </m:r>
                        <m:d>
                          <m:dPr>
                            <m:ctrlPr>
                              <a:rPr lang="it-IT" b="0" i="1" dirty="0" smtClean="0">
                                <a:latin typeface="Cambria Math" panose="02040503050406030204" pitchFamily="18" charset="0"/>
                                <a:ea typeface="Cambria Math" panose="02040503050406030204" pitchFamily="18" charset="0"/>
                              </a:rPr>
                            </m:ctrlPr>
                          </m:dPr>
                          <m:e>
                            <m:r>
                              <a:rPr lang="it-IT" b="0" i="1" dirty="0" smtClean="0">
                                <a:latin typeface="Cambria Math" panose="02040503050406030204" pitchFamily="18" charset="0"/>
                                <a:ea typeface="Cambria Math" panose="02040503050406030204" pitchFamily="18" charset="0"/>
                              </a:rPr>
                              <m:t>𝜆</m:t>
                            </m:r>
                          </m:e>
                        </m:d>
                        <m:r>
                          <a:rPr lang="it-IT" b="0" i="1" dirty="0" smtClean="0">
                            <a:latin typeface="Cambria Math" panose="02040503050406030204" pitchFamily="18" charset="0"/>
                            <a:ea typeface="Cambria Math" panose="02040503050406030204" pitchFamily="18" charset="0"/>
                          </a:rPr>
                          <m:t>𝐴</m:t>
                        </m:r>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𝑎</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rPr>
                          <m:t>𝐴</m:t>
                        </m:r>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𝑏</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ea typeface="Cambria Math" panose="02040503050406030204" pitchFamily="18" charset="0"/>
                          </a:rPr>
                          <m:t>𝑑</m:t>
                        </m:r>
                        <m:r>
                          <a:rPr lang="it-IT" b="0" i="1" dirty="0" smtClean="0">
                            <a:latin typeface="Cambria Math" panose="02040503050406030204" pitchFamily="18" charset="0"/>
                            <a:ea typeface="Cambria Math" panose="02040503050406030204" pitchFamily="18" charset="0"/>
                          </a:rPr>
                          <m:t>𝜆</m:t>
                        </m:r>
                      </m:e>
                    </m:nary>
                  </m:oMath>
                </a14:m>
                <a:endParaRPr lang="it-IT" b="0" dirty="0">
                  <a:ea typeface="Cambria Math" panose="02040503050406030204" pitchFamily="18" charset="0"/>
                </a:endParaRPr>
              </a:p>
              <a:p>
                <a:pPr marL="0" indent="0">
                  <a:buNone/>
                </a:pPr>
                <a:r>
                  <a:rPr lang="it-IT" dirty="0"/>
                  <a:t> </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𝑐</m:t>
                        </m:r>
                      </m:e>
                    </m:acc>
                  </m:oMath>
                </a14:m>
                <a:r>
                  <a:rPr lang="it-IT" dirty="0"/>
                  <a:t> vettore unitario</a:t>
                </a:r>
              </a:p>
              <a:p>
                <a:pPr marL="0" indent="0" algn="ctr">
                  <a:buNone/>
                </a:pPr>
                <a:r>
                  <a:rPr lang="it-IT" dirty="0"/>
                  <a:t>P(</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𝑎</m:t>
                        </m:r>
                      </m:e>
                    </m:acc>
                    <m:r>
                      <a:rPr lang="it-IT" b="0" i="1" smtClean="0">
                        <a:latin typeface="Cambria Math" panose="02040503050406030204" pitchFamily="18" charset="0"/>
                      </a:rPr>
                      <m:t>, </m:t>
                    </m:r>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𝑏</m:t>
                        </m:r>
                      </m:e>
                    </m:acc>
                  </m:oMath>
                </a14:m>
                <a:r>
                  <a:rPr lang="it-IT" dirty="0"/>
                  <a:t>)</a:t>
                </a:r>
                <a14:m>
                  <m:oMath xmlns:m="http://schemas.openxmlformats.org/officeDocument/2006/math">
                    <m:r>
                      <a:rPr lang="it-IT" b="0" i="1" dirty="0" smtClean="0">
                        <a:latin typeface="Cambria Math" panose="02040503050406030204" pitchFamily="18" charset="0"/>
                      </a:rPr>
                      <m:t>−</m:t>
                    </m:r>
                    <m:r>
                      <m:rPr>
                        <m:sty m:val="p"/>
                      </m:rPr>
                      <a:rPr lang="it-IT" b="0" i="0" dirty="0" smtClean="0">
                        <a:latin typeface="Cambria Math" panose="02040503050406030204" pitchFamily="18" charset="0"/>
                      </a:rPr>
                      <m:t>P</m:t>
                    </m:r>
                    <m:r>
                      <a:rPr lang="it-IT" b="0" i="1" dirty="0" smtClean="0">
                        <a:latin typeface="Cambria Math" panose="02040503050406030204" pitchFamily="18" charset="0"/>
                      </a:rPr>
                      <m:t>(</m:t>
                    </m:r>
                    <m:acc>
                      <m:accPr>
                        <m:chr m:val="⃗"/>
                        <m:ctrlPr>
                          <a:rPr lang="it-IT" b="0" i="1" dirty="0" smtClean="0">
                            <a:latin typeface="Cambria Math" panose="02040503050406030204" pitchFamily="18" charset="0"/>
                          </a:rPr>
                        </m:ctrlPr>
                      </m:accPr>
                      <m:e>
                        <m:r>
                          <a:rPr lang="it-IT" b="0" i="1" dirty="0" smtClean="0">
                            <a:latin typeface="Cambria Math" panose="02040503050406030204" pitchFamily="18" charset="0"/>
                          </a:rPr>
                          <m:t>𝑎</m:t>
                        </m:r>
                      </m:e>
                    </m:acc>
                    <m:r>
                      <a:rPr lang="it-IT" b="0" i="1" dirty="0" smtClean="0">
                        <a:latin typeface="Cambria Math" panose="02040503050406030204" pitchFamily="18" charset="0"/>
                      </a:rPr>
                      <m:t>,</m:t>
                    </m:r>
                    <m:acc>
                      <m:accPr>
                        <m:chr m:val="⃗"/>
                        <m:ctrlPr>
                          <a:rPr lang="it-IT" b="0" i="1" dirty="0" smtClean="0">
                            <a:latin typeface="Cambria Math" panose="02040503050406030204" pitchFamily="18" charset="0"/>
                          </a:rPr>
                        </m:ctrlPr>
                      </m:accPr>
                      <m:e>
                        <m:r>
                          <a:rPr lang="it-IT" b="0" i="1" dirty="0" smtClean="0">
                            <a:latin typeface="Cambria Math" panose="02040503050406030204" pitchFamily="18" charset="0"/>
                          </a:rPr>
                          <m:t>𝑐</m:t>
                        </m:r>
                      </m:e>
                    </m:acc>
                    <m:r>
                      <a:rPr lang="it-IT" b="0" i="1" dirty="0" smtClean="0">
                        <a:latin typeface="Cambria Math" panose="02040503050406030204" pitchFamily="18" charset="0"/>
                      </a:rPr>
                      <m:t>)</m:t>
                    </m:r>
                  </m:oMath>
                </a14:m>
                <a:r>
                  <a:rPr lang="it-IT" dirty="0"/>
                  <a:t>=</a:t>
                </a:r>
                <a14:m>
                  <m:oMath xmlns:m="http://schemas.openxmlformats.org/officeDocument/2006/math">
                    <m:r>
                      <a:rPr lang="it-IT" b="0" i="0" dirty="0" smtClean="0">
                        <a:latin typeface="Cambria Math" panose="02040503050406030204" pitchFamily="18" charset="0"/>
                      </a:rPr>
                      <m:t>−</m:t>
                    </m:r>
                    <m:nary>
                      <m:naryPr>
                        <m:limLoc m:val="undOvr"/>
                        <m:subHide m:val="on"/>
                        <m:supHide m:val="on"/>
                        <m:ctrlPr>
                          <a:rPr lang="it-IT" i="1" dirty="0" smtClean="0">
                            <a:latin typeface="Cambria Math" panose="02040503050406030204" pitchFamily="18" charset="0"/>
                          </a:rPr>
                        </m:ctrlPr>
                      </m:naryPr>
                      <m:sub/>
                      <m:sup/>
                      <m:e>
                        <m:r>
                          <a:rPr lang="it-IT" i="1" dirty="0" smtClean="0">
                            <a:latin typeface="Cambria Math" panose="02040503050406030204" pitchFamily="18" charset="0"/>
                            <a:ea typeface="Cambria Math" panose="02040503050406030204" pitchFamily="18" charset="0"/>
                          </a:rPr>
                          <m:t>𝜌</m:t>
                        </m:r>
                        <m:d>
                          <m:dPr>
                            <m:ctrlPr>
                              <a:rPr lang="it-IT" b="0" i="1" dirty="0" smtClean="0">
                                <a:latin typeface="Cambria Math" panose="02040503050406030204" pitchFamily="18" charset="0"/>
                                <a:ea typeface="Cambria Math" panose="02040503050406030204" pitchFamily="18" charset="0"/>
                              </a:rPr>
                            </m:ctrlPr>
                          </m:dPr>
                          <m:e>
                            <m:r>
                              <a:rPr lang="it-IT" b="0" i="1" dirty="0" smtClean="0">
                                <a:latin typeface="Cambria Math" panose="02040503050406030204" pitchFamily="18" charset="0"/>
                                <a:ea typeface="Cambria Math" panose="02040503050406030204" pitchFamily="18" charset="0"/>
                              </a:rPr>
                              <m:t>𝜆</m:t>
                            </m:r>
                          </m:e>
                        </m:d>
                        <m:r>
                          <a:rPr lang="it-IT" b="0" i="1" dirty="0" smtClean="0">
                            <a:latin typeface="Cambria Math" panose="02040503050406030204" pitchFamily="18" charset="0"/>
                            <a:ea typeface="Cambria Math" panose="02040503050406030204" pitchFamily="18" charset="0"/>
                          </a:rPr>
                          <m:t>[</m:t>
                        </m:r>
                        <m:r>
                          <a:rPr lang="it-IT" b="0" i="1" dirty="0" smtClean="0">
                            <a:latin typeface="Cambria Math" panose="02040503050406030204" pitchFamily="18" charset="0"/>
                            <a:ea typeface="Cambria Math" panose="02040503050406030204" pitchFamily="18" charset="0"/>
                          </a:rPr>
                          <m:t>𝐴</m:t>
                        </m:r>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𝑎</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rPr>
                          <m:t>𝐴</m:t>
                        </m:r>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𝑏</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rPr>
                          <m:t>−</m:t>
                        </m:r>
                        <m:r>
                          <a:rPr lang="it-IT" b="0" i="1" dirty="0" smtClean="0">
                            <a:latin typeface="Cambria Math" panose="02040503050406030204" pitchFamily="18" charset="0"/>
                          </a:rPr>
                          <m:t>𝐴</m:t>
                        </m:r>
                        <m:d>
                          <m:dPr>
                            <m:ctrlPr>
                              <a:rPr lang="it-IT" b="0" i="1" dirty="0" smtClean="0">
                                <a:latin typeface="Cambria Math" panose="02040503050406030204" pitchFamily="18" charset="0"/>
                              </a:rPr>
                            </m:ctrlPr>
                          </m:dPr>
                          <m:e>
                            <m:acc>
                              <m:accPr>
                                <m:chr m:val="⃗"/>
                                <m:ctrlPr>
                                  <a:rPr lang="it-IT" b="0" i="1" dirty="0" smtClean="0">
                                    <a:latin typeface="Cambria Math" panose="02040503050406030204" pitchFamily="18" charset="0"/>
                                  </a:rPr>
                                </m:ctrlPr>
                              </m:accPr>
                              <m:e>
                                <m:r>
                                  <a:rPr lang="it-IT" b="0" i="1" dirty="0" smtClean="0">
                                    <a:latin typeface="Cambria Math" panose="02040503050406030204" pitchFamily="18" charset="0"/>
                                  </a:rPr>
                                  <m:t>𝑎</m:t>
                                </m:r>
                              </m:e>
                            </m:acc>
                            <m: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rPr>
                          <m:t>𝐴</m:t>
                        </m:r>
                        <m:d>
                          <m:dPr>
                            <m:ctrlPr>
                              <a:rPr lang="it-IT" b="0" i="1" dirty="0" smtClean="0">
                                <a:latin typeface="Cambria Math" panose="02040503050406030204" pitchFamily="18" charset="0"/>
                              </a:rPr>
                            </m:ctrlPr>
                          </m:dPr>
                          <m:e>
                            <m:acc>
                              <m:accPr>
                                <m:chr m:val="⃗"/>
                                <m:ctrlPr>
                                  <a:rPr lang="it-IT" b="0" i="1" dirty="0" smtClean="0">
                                    <a:latin typeface="Cambria Math" panose="02040503050406030204" pitchFamily="18" charset="0"/>
                                  </a:rPr>
                                </m:ctrlPr>
                              </m:accPr>
                              <m:e>
                                <m:r>
                                  <a:rPr lang="it-IT" b="0" i="1" dirty="0" smtClean="0">
                                    <a:latin typeface="Cambria Math" panose="02040503050406030204" pitchFamily="18" charset="0"/>
                                  </a:rPr>
                                  <m:t>𝑐</m:t>
                                </m:r>
                              </m:e>
                            </m:acc>
                            <m: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rPr>
                          <m:t>]</m:t>
                        </m:r>
                        <m:r>
                          <a:rPr lang="it-IT" b="0" i="1" dirty="0" smtClean="0">
                            <a:latin typeface="Cambria Math" panose="02040503050406030204" pitchFamily="18" charset="0"/>
                            <a:ea typeface="Cambria Math" panose="02040503050406030204" pitchFamily="18" charset="0"/>
                          </a:rPr>
                          <m:t>𝑑</m:t>
                        </m:r>
                        <m:r>
                          <a:rPr lang="it-IT" b="0" i="1" dirty="0" smtClean="0">
                            <a:latin typeface="Cambria Math" panose="02040503050406030204" pitchFamily="18" charset="0"/>
                            <a:ea typeface="Cambria Math" panose="02040503050406030204" pitchFamily="18" charset="0"/>
                          </a:rPr>
                          <m:t>𝜆</m:t>
                        </m:r>
                      </m:e>
                    </m:nary>
                  </m:oMath>
                </a14:m>
                <a:r>
                  <a:rPr lang="it-IT" dirty="0"/>
                  <a:t>=</a:t>
                </a:r>
              </a:p>
              <a:p>
                <a:pPr marL="0" indent="0" algn="ctr">
                  <a:buNone/>
                </a:pPr>
                <a:r>
                  <a:rPr lang="it-IT" dirty="0"/>
                  <a:t>                     = </a:t>
                </a:r>
                <a14:m>
                  <m:oMath xmlns:m="http://schemas.openxmlformats.org/officeDocument/2006/math">
                    <m:nary>
                      <m:naryPr>
                        <m:limLoc m:val="undOvr"/>
                        <m:subHide m:val="on"/>
                        <m:supHide m:val="on"/>
                        <m:ctrlPr>
                          <a:rPr lang="it-IT" i="1" dirty="0" smtClean="0">
                            <a:latin typeface="Cambria Math" panose="02040503050406030204" pitchFamily="18" charset="0"/>
                          </a:rPr>
                        </m:ctrlPr>
                      </m:naryPr>
                      <m:sub/>
                      <m:sup/>
                      <m:e>
                        <m:r>
                          <a:rPr lang="it-IT" i="1" dirty="0" smtClean="0">
                            <a:latin typeface="Cambria Math" panose="02040503050406030204" pitchFamily="18" charset="0"/>
                            <a:ea typeface="Cambria Math" panose="02040503050406030204" pitchFamily="18" charset="0"/>
                          </a:rPr>
                          <m:t>𝜌</m:t>
                        </m:r>
                        <m:d>
                          <m:dPr>
                            <m:ctrlPr>
                              <a:rPr lang="it-IT" b="0" i="1" dirty="0" smtClean="0">
                                <a:latin typeface="Cambria Math" panose="02040503050406030204" pitchFamily="18" charset="0"/>
                                <a:ea typeface="Cambria Math" panose="02040503050406030204" pitchFamily="18" charset="0"/>
                              </a:rPr>
                            </m:ctrlPr>
                          </m:dPr>
                          <m:e>
                            <m:r>
                              <a:rPr lang="it-IT" b="0" i="1" dirty="0" smtClean="0">
                                <a:latin typeface="Cambria Math" panose="02040503050406030204" pitchFamily="18" charset="0"/>
                                <a:ea typeface="Cambria Math" panose="02040503050406030204" pitchFamily="18" charset="0"/>
                              </a:rPr>
                              <m:t>𝜆</m:t>
                            </m:r>
                          </m:e>
                        </m:d>
                        <m:r>
                          <a:rPr lang="it-IT" b="0" i="1" dirty="0" smtClean="0">
                            <a:latin typeface="Cambria Math" panose="02040503050406030204" pitchFamily="18" charset="0"/>
                            <a:ea typeface="Cambria Math" panose="02040503050406030204" pitchFamily="18" charset="0"/>
                          </a:rPr>
                          <m:t>𝐴</m:t>
                        </m:r>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𝑎</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rPr>
                          <m:t>𝐴</m:t>
                        </m:r>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𝑏</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i="1" dirty="0">
                            <a:latin typeface="Cambria Math" panose="02040503050406030204" pitchFamily="18" charset="0"/>
                          </a:rPr>
                          <m:t>[</m:t>
                        </m:r>
                        <m:r>
                          <a:rPr lang="it-IT" i="1" dirty="0">
                            <a:latin typeface="Cambria Math" panose="02040503050406030204" pitchFamily="18" charset="0"/>
                          </a:rPr>
                          <m:t>𝐴</m:t>
                        </m:r>
                        <m:d>
                          <m:dPr>
                            <m:ctrlPr>
                              <a:rPr lang="it-IT" i="1" dirty="0">
                                <a:latin typeface="Cambria Math" panose="02040503050406030204" pitchFamily="18" charset="0"/>
                              </a:rPr>
                            </m:ctrlPr>
                          </m:dPr>
                          <m:e>
                            <m:acc>
                              <m:accPr>
                                <m:chr m:val="⃗"/>
                                <m:ctrlPr>
                                  <a:rPr lang="it-IT" i="1" dirty="0">
                                    <a:latin typeface="Cambria Math" panose="02040503050406030204" pitchFamily="18" charset="0"/>
                                  </a:rPr>
                                </m:ctrlPr>
                              </m:accPr>
                              <m:e>
                                <m:r>
                                  <a:rPr lang="it-IT" i="1" dirty="0">
                                    <a:latin typeface="Cambria Math" panose="02040503050406030204" pitchFamily="18" charset="0"/>
                                  </a:rPr>
                                  <m:t>𝑎</m:t>
                                </m:r>
                              </m:e>
                            </m:acc>
                            <m:r>
                              <a:rPr lang="it-IT" i="1" dirty="0">
                                <a:latin typeface="Cambria Math" panose="02040503050406030204" pitchFamily="18" charset="0"/>
                              </a:rPr>
                              <m:t>,</m:t>
                            </m:r>
                            <m:r>
                              <a:rPr lang="it-IT" i="1" dirty="0">
                                <a:latin typeface="Cambria Math" panose="02040503050406030204" pitchFamily="18" charset="0"/>
                              </a:rPr>
                              <m:t>𝜆</m:t>
                            </m:r>
                          </m:e>
                        </m:d>
                        <m:r>
                          <a:rPr lang="it-IT" i="1" dirty="0">
                            <a:latin typeface="Cambria Math" panose="02040503050406030204" pitchFamily="18" charset="0"/>
                          </a:rPr>
                          <m:t>𝐴</m:t>
                        </m:r>
                        <m:d>
                          <m:dPr>
                            <m:ctrlPr>
                              <a:rPr lang="it-IT" i="1" dirty="0">
                                <a:latin typeface="Cambria Math" panose="02040503050406030204" pitchFamily="18" charset="0"/>
                              </a:rPr>
                            </m:ctrlPr>
                          </m:dPr>
                          <m:e>
                            <m:acc>
                              <m:accPr>
                                <m:chr m:val="⃗"/>
                                <m:ctrlPr>
                                  <a:rPr lang="it-IT" i="1" dirty="0">
                                    <a:latin typeface="Cambria Math" panose="02040503050406030204" pitchFamily="18" charset="0"/>
                                  </a:rPr>
                                </m:ctrlPr>
                              </m:accPr>
                              <m:e>
                                <m:r>
                                  <a:rPr lang="it-IT" i="1" dirty="0">
                                    <a:latin typeface="Cambria Math" panose="02040503050406030204" pitchFamily="18" charset="0"/>
                                  </a:rPr>
                                  <m:t>𝑐</m:t>
                                </m:r>
                              </m:e>
                            </m:acc>
                            <m:r>
                              <a:rPr lang="it-IT" i="1" dirty="0">
                                <a:latin typeface="Cambria Math" panose="02040503050406030204" pitchFamily="18" charset="0"/>
                              </a:rPr>
                              <m:t>,</m:t>
                            </m:r>
                            <m:r>
                              <a:rPr lang="it-IT" i="1" dirty="0">
                                <a:latin typeface="Cambria Math" panose="02040503050406030204" pitchFamily="18" charset="0"/>
                              </a:rPr>
                              <m:t>𝜆</m:t>
                            </m:r>
                          </m:e>
                        </m:d>
                        <m:r>
                          <m:rPr>
                            <m:nor/>
                          </m:rPr>
                          <a:rPr lang="it-IT" b="0" i="0" dirty="0" smtClean="0">
                            <a:latin typeface="Cambria Math" panose="02040503050406030204" pitchFamily="18" charset="0"/>
                          </a:rPr>
                          <m:t>−</m:t>
                        </m:r>
                        <m:r>
                          <m:rPr>
                            <m:nor/>
                          </m:rPr>
                          <a:rPr lang="it-IT" dirty="0"/>
                          <m:t>1</m:t>
                        </m:r>
                        <m:r>
                          <a:rPr lang="it-IT" b="0" i="1" dirty="0" smtClean="0">
                            <a:latin typeface="Cambria Math" panose="02040503050406030204" pitchFamily="18" charset="0"/>
                          </a:rPr>
                          <m:t>]</m:t>
                        </m:r>
                        <m:r>
                          <a:rPr lang="it-IT" b="0" i="1" dirty="0" smtClean="0">
                            <a:latin typeface="Cambria Math" panose="02040503050406030204" pitchFamily="18" charset="0"/>
                            <a:ea typeface="Cambria Math" panose="02040503050406030204" pitchFamily="18" charset="0"/>
                          </a:rPr>
                          <m:t>𝑑</m:t>
                        </m:r>
                        <m:r>
                          <a:rPr lang="it-IT" b="0" i="1" dirty="0" smtClean="0">
                            <a:latin typeface="Cambria Math" panose="02040503050406030204" pitchFamily="18" charset="0"/>
                            <a:ea typeface="Cambria Math" panose="02040503050406030204" pitchFamily="18" charset="0"/>
                          </a:rPr>
                          <m:t>𝜆</m:t>
                        </m:r>
                      </m:e>
                    </m:nary>
                  </m:oMath>
                </a14:m>
                <a:endParaRPr lang="it-IT" dirty="0"/>
              </a:p>
              <a:p>
                <a:pPr marL="0" indent="0">
                  <a:buNone/>
                </a:pPr>
                <a:r>
                  <a:rPr lang="it-IT" dirty="0"/>
                  <a:t>Ricordando che A(</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𝑎</m:t>
                        </m:r>
                      </m:e>
                    </m:acc>
                  </m:oMath>
                </a14:m>
                <a:r>
                  <a:rPr lang="it-IT" dirty="0"/>
                  <a:t>, λ)= </a:t>
                </a:r>
                <a14:m>
                  <m:oMath xmlns:m="http://schemas.openxmlformats.org/officeDocument/2006/math">
                    <m:r>
                      <a:rPr lang="it-IT" i="1" smtClean="0">
                        <a:latin typeface="Cambria Math" panose="02040503050406030204" pitchFamily="18" charset="0"/>
                        <a:ea typeface="Cambria Math" panose="02040503050406030204" pitchFamily="18" charset="0"/>
                      </a:rPr>
                      <m:t>±</m:t>
                    </m:r>
                  </m:oMath>
                </a14:m>
                <a:r>
                  <a:rPr lang="it-IT" dirty="0"/>
                  <a:t>1</a:t>
                </a:r>
              </a:p>
              <a:p>
                <a:pPr marL="0" indent="0" algn="ctr">
                  <a:buNone/>
                </a:pPr>
                <a14:m>
                  <m:oMath xmlns:m="http://schemas.openxmlformats.org/officeDocument/2006/math">
                    <m:d>
                      <m:dPr>
                        <m:begChr m:val="|"/>
                        <m:endChr m:val="|"/>
                        <m:ctrlPr>
                          <a:rPr lang="it-IT" i="1" smtClean="0">
                            <a:latin typeface="Cambria Math" panose="02040503050406030204" pitchFamily="18" charset="0"/>
                          </a:rPr>
                        </m:ctrlPr>
                      </m:dPr>
                      <m:e>
                        <m:r>
                          <m:rPr>
                            <m:nor/>
                          </m:rPr>
                          <a:rPr lang="it-IT" dirty="0"/>
                          <m:t>P</m:t>
                        </m:r>
                        <m:r>
                          <m:rPr>
                            <m:nor/>
                          </m:rPr>
                          <a:rPr lang="it-IT" dirty="0"/>
                          <m:t>(</m:t>
                        </m:r>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 </m:t>
                        </m:r>
                        <m:acc>
                          <m:accPr>
                            <m:chr m:val="⃗"/>
                            <m:ctrlPr>
                              <a:rPr lang="it-IT" i="1">
                                <a:latin typeface="Cambria Math" panose="02040503050406030204" pitchFamily="18" charset="0"/>
                              </a:rPr>
                            </m:ctrlPr>
                          </m:accPr>
                          <m:e>
                            <m:r>
                              <a:rPr lang="it-IT" i="1">
                                <a:latin typeface="Cambria Math" panose="02040503050406030204" pitchFamily="18" charset="0"/>
                              </a:rPr>
                              <m:t>𝑏</m:t>
                            </m:r>
                          </m:e>
                        </m:acc>
                        <m:r>
                          <m:rPr>
                            <m:nor/>
                          </m:rPr>
                          <a:rPr lang="it-IT" dirty="0"/>
                          <m:t>)</m:t>
                        </m:r>
                        <m:r>
                          <a:rPr lang="it-IT" i="1" dirty="0">
                            <a:latin typeface="Cambria Math" panose="02040503050406030204" pitchFamily="18" charset="0"/>
                          </a:rPr>
                          <m:t>−</m:t>
                        </m:r>
                        <m:r>
                          <m:rPr>
                            <m:sty m:val="p"/>
                          </m:rPr>
                          <a:rPr lang="it-IT" dirty="0">
                            <a:latin typeface="Cambria Math" panose="02040503050406030204" pitchFamily="18" charset="0"/>
                          </a:rPr>
                          <m:t>P</m:t>
                        </m:r>
                        <m:r>
                          <a:rPr lang="it-IT" i="1" dirty="0">
                            <a:latin typeface="Cambria Math" panose="02040503050406030204" pitchFamily="18" charset="0"/>
                          </a:rPr>
                          <m:t>(</m:t>
                        </m:r>
                        <m:acc>
                          <m:accPr>
                            <m:chr m:val="⃗"/>
                            <m:ctrlPr>
                              <a:rPr lang="it-IT" i="1" dirty="0">
                                <a:latin typeface="Cambria Math" panose="02040503050406030204" pitchFamily="18" charset="0"/>
                              </a:rPr>
                            </m:ctrlPr>
                          </m:accPr>
                          <m:e>
                            <m:r>
                              <a:rPr lang="it-IT" i="1" dirty="0">
                                <a:latin typeface="Cambria Math" panose="02040503050406030204" pitchFamily="18" charset="0"/>
                              </a:rPr>
                              <m:t>𝑎</m:t>
                            </m:r>
                          </m:e>
                        </m:acc>
                        <m:r>
                          <a:rPr lang="it-IT" i="1" dirty="0">
                            <a:latin typeface="Cambria Math" panose="02040503050406030204" pitchFamily="18" charset="0"/>
                          </a:rPr>
                          <m:t>,</m:t>
                        </m:r>
                        <m:acc>
                          <m:accPr>
                            <m:chr m:val="⃗"/>
                            <m:ctrlPr>
                              <a:rPr lang="it-IT" i="1" dirty="0">
                                <a:latin typeface="Cambria Math" panose="02040503050406030204" pitchFamily="18" charset="0"/>
                              </a:rPr>
                            </m:ctrlPr>
                          </m:accPr>
                          <m:e>
                            <m:r>
                              <a:rPr lang="it-IT" i="1" dirty="0">
                                <a:latin typeface="Cambria Math" panose="02040503050406030204" pitchFamily="18" charset="0"/>
                              </a:rPr>
                              <m:t>𝑐</m:t>
                            </m:r>
                          </m:e>
                        </m:acc>
                        <m:r>
                          <a:rPr lang="it-IT" b="0" i="1" dirty="0" smtClean="0">
                            <a:latin typeface="Cambria Math" panose="02040503050406030204" pitchFamily="18" charset="0"/>
                          </a:rPr>
                          <m:t>)</m:t>
                        </m:r>
                      </m:e>
                    </m:d>
                    <m:r>
                      <a:rPr lang="it-IT" i="1" smtClean="0">
                        <a:latin typeface="Cambria Math" panose="02040503050406030204" pitchFamily="18" charset="0"/>
                        <a:ea typeface="Cambria Math" panose="02040503050406030204" pitchFamily="18" charset="0"/>
                      </a:rPr>
                      <m:t>≤</m:t>
                    </m:r>
                    <m:nary>
                      <m:naryPr>
                        <m:limLoc m:val="undOvr"/>
                        <m:subHide m:val="on"/>
                        <m:supHide m:val="on"/>
                        <m:ctrlPr>
                          <a:rPr lang="it-IT" i="1" smtClean="0">
                            <a:latin typeface="Cambria Math" panose="02040503050406030204" pitchFamily="18" charset="0"/>
                            <a:ea typeface="Cambria Math" panose="02040503050406030204" pitchFamily="18" charset="0"/>
                          </a:rPr>
                        </m:ctrlPr>
                      </m:naryPr>
                      <m:sub/>
                      <m:sup/>
                      <m:e>
                        <m:r>
                          <a:rPr lang="it-IT" i="1" smtClean="0">
                            <a:latin typeface="Cambria Math" panose="02040503050406030204" pitchFamily="18" charset="0"/>
                            <a:ea typeface="Cambria Math" panose="02040503050406030204" pitchFamily="18" charset="0"/>
                          </a:rPr>
                          <m:t>𝜌</m:t>
                        </m:r>
                        <m:d>
                          <m:dPr>
                            <m:ctrlPr>
                              <a:rPr lang="it-IT" b="0" i="1" smtClean="0">
                                <a:latin typeface="Cambria Math" panose="02040503050406030204" pitchFamily="18" charset="0"/>
                                <a:ea typeface="Cambria Math" panose="02040503050406030204" pitchFamily="18" charset="0"/>
                              </a:rPr>
                            </m:ctrlPr>
                          </m:dPr>
                          <m:e>
                            <m:r>
                              <a:rPr lang="it-IT" b="0" i="1" smtClean="0">
                                <a:latin typeface="Cambria Math" panose="02040503050406030204" pitchFamily="18" charset="0"/>
                                <a:ea typeface="Cambria Math" panose="02040503050406030204" pitchFamily="18" charset="0"/>
                              </a:rPr>
                              <m:t>𝜆</m:t>
                            </m:r>
                          </m:e>
                        </m:d>
                        <m:d>
                          <m:dPr>
                            <m:begChr m:val="["/>
                            <m:endChr m:val="]"/>
                            <m:ctrlPr>
                              <a:rPr lang="it-IT" b="0" i="1" smtClean="0">
                                <a:latin typeface="Cambria Math" panose="02040503050406030204" pitchFamily="18" charset="0"/>
                                <a:ea typeface="Cambria Math" panose="02040503050406030204" pitchFamily="18" charset="0"/>
                              </a:rPr>
                            </m:ctrlPr>
                          </m:dPr>
                          <m:e>
                            <m:r>
                              <m:rPr>
                                <m:nor/>
                              </m:rPr>
                              <a:rPr lang="it-IT" dirty="0"/>
                              <m:t>1</m:t>
                            </m:r>
                            <m:r>
                              <a:rPr lang="it-IT" b="0"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𝐴</m:t>
                            </m:r>
                            <m:d>
                              <m:dPr>
                                <m:ctrlPr>
                                  <a:rPr lang="it-IT" b="0" i="1" smtClean="0">
                                    <a:latin typeface="Cambria Math" panose="02040503050406030204" pitchFamily="18" charset="0"/>
                                    <a:ea typeface="Cambria Math" panose="02040503050406030204" pitchFamily="18" charset="0"/>
                                  </a:rPr>
                                </m:ctrlPr>
                              </m:dPr>
                              <m:e>
                                <m:acc>
                                  <m:accPr>
                                    <m:chr m:val="⃗"/>
                                    <m:ctrlPr>
                                      <a:rPr lang="it-IT" b="0" i="1" smtClean="0">
                                        <a:latin typeface="Cambria Math" panose="02040503050406030204" pitchFamily="18" charset="0"/>
                                        <a:ea typeface="Cambria Math" panose="02040503050406030204" pitchFamily="18" charset="0"/>
                                      </a:rPr>
                                    </m:ctrlPr>
                                  </m:accPr>
                                  <m:e>
                                    <m:r>
                                      <a:rPr lang="it-IT" b="0" i="1" smtClean="0">
                                        <a:latin typeface="Cambria Math" panose="02040503050406030204" pitchFamily="18" charset="0"/>
                                        <a:ea typeface="Cambria Math" panose="02040503050406030204" pitchFamily="18" charset="0"/>
                                      </a:rPr>
                                      <m:t>𝑏</m:t>
                                    </m:r>
                                  </m:e>
                                </m:acc>
                                <m:r>
                                  <a:rPr lang="it-IT" b="0" i="1" smtClean="0">
                                    <a:latin typeface="Cambria Math" panose="02040503050406030204" pitchFamily="18" charset="0"/>
                                  </a:rPr>
                                  <m:t>, </m:t>
                                </m:r>
                                <m:r>
                                  <a:rPr lang="it-IT" b="0" i="1" smtClean="0">
                                    <a:latin typeface="Cambria Math" panose="02040503050406030204" pitchFamily="18" charset="0"/>
                                  </a:rPr>
                                  <m:t>𝜆</m:t>
                                </m:r>
                              </m:e>
                            </m:d>
                            <m:r>
                              <a:rPr lang="it-IT" b="0" i="1" smtClean="0">
                                <a:latin typeface="Cambria Math" panose="02040503050406030204" pitchFamily="18" charset="0"/>
                                <a:ea typeface="Cambria Math" panose="02040503050406030204" pitchFamily="18" charset="0"/>
                              </a:rPr>
                              <m:t>𝐴</m:t>
                            </m:r>
                            <m:d>
                              <m:dPr>
                                <m:ctrlPr>
                                  <a:rPr lang="it-IT" b="0" i="1" smtClean="0">
                                    <a:latin typeface="Cambria Math" panose="02040503050406030204" pitchFamily="18" charset="0"/>
                                    <a:ea typeface="Cambria Math" panose="02040503050406030204" pitchFamily="18" charset="0"/>
                                  </a:rPr>
                                </m:ctrlPr>
                              </m:dPr>
                              <m:e>
                                <m:acc>
                                  <m:accPr>
                                    <m:chr m:val="⃗"/>
                                    <m:ctrlPr>
                                      <a:rPr lang="it-IT" b="0" i="1" smtClean="0">
                                        <a:latin typeface="Cambria Math" panose="02040503050406030204" pitchFamily="18" charset="0"/>
                                        <a:ea typeface="Cambria Math" panose="02040503050406030204" pitchFamily="18" charset="0"/>
                                      </a:rPr>
                                    </m:ctrlPr>
                                  </m:accPr>
                                  <m:e>
                                    <m:r>
                                      <a:rPr lang="it-IT" b="0" i="1" smtClean="0">
                                        <a:latin typeface="Cambria Math" panose="02040503050406030204" pitchFamily="18" charset="0"/>
                                        <a:ea typeface="Cambria Math" panose="02040503050406030204" pitchFamily="18" charset="0"/>
                                      </a:rPr>
                                      <m:t>𝑐</m:t>
                                    </m:r>
                                  </m:e>
                                </m:acc>
                                <m:r>
                                  <a:rPr lang="it-IT" b="0" i="1" smtClean="0">
                                    <a:latin typeface="Cambria Math" panose="02040503050406030204" pitchFamily="18" charset="0"/>
                                  </a:rPr>
                                  <m:t>,</m:t>
                                </m:r>
                                <m:r>
                                  <a:rPr lang="it-IT" b="0" i="1" smtClean="0">
                                    <a:latin typeface="Cambria Math" panose="02040503050406030204" pitchFamily="18" charset="0"/>
                                  </a:rPr>
                                  <m:t>𝜆</m:t>
                                </m:r>
                              </m:e>
                            </m:d>
                          </m:e>
                        </m:d>
                        <m:r>
                          <a:rPr lang="it-IT" b="0" i="1" smtClean="0">
                            <a:latin typeface="Cambria Math" panose="02040503050406030204" pitchFamily="18" charset="0"/>
                            <a:ea typeface="Cambria Math" panose="02040503050406030204" pitchFamily="18" charset="0"/>
                          </a:rPr>
                          <m:t>𝑑</m:t>
                        </m:r>
                        <m:r>
                          <a:rPr lang="it-IT" b="0" i="1" smtClean="0">
                            <a:latin typeface="Cambria Math" panose="02040503050406030204" pitchFamily="18" charset="0"/>
                            <a:ea typeface="Cambria Math" panose="02040503050406030204" pitchFamily="18" charset="0"/>
                          </a:rPr>
                          <m:t>𝜆</m:t>
                        </m:r>
                      </m:e>
                    </m:nary>
                  </m:oMath>
                </a14:m>
                <a:r>
                  <a:rPr lang="it-IT" dirty="0"/>
                  <a:t>=</a:t>
                </a:r>
              </a:p>
              <a:p>
                <a:pPr marL="0" indent="0" algn="ctr">
                  <a:buNone/>
                </a:pPr>
                <a:r>
                  <a:rPr lang="it-IT" dirty="0"/>
                  <a:t>= 1 + P(</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𝑏</m:t>
                        </m:r>
                      </m:e>
                    </m:acc>
                  </m:oMath>
                </a14:m>
                <a:r>
                  <a:rPr lang="it-IT" dirty="0"/>
                  <a:t>,</a:t>
                </a:r>
                <a14:m>
                  <m:oMath xmlns:m="http://schemas.openxmlformats.org/officeDocument/2006/math">
                    <m:acc>
                      <m:accPr>
                        <m:chr m:val="⃗"/>
                        <m:ctrlPr>
                          <a:rPr lang="it-IT" i="1" dirty="0" smtClean="0">
                            <a:latin typeface="Cambria Math" panose="02040503050406030204" pitchFamily="18" charset="0"/>
                          </a:rPr>
                        </m:ctrlPr>
                      </m:accPr>
                      <m:e>
                        <m:r>
                          <a:rPr lang="it-IT" b="0" i="1" dirty="0" smtClean="0">
                            <a:latin typeface="Cambria Math" panose="02040503050406030204" pitchFamily="18" charset="0"/>
                          </a:rPr>
                          <m:t>𝑐</m:t>
                        </m:r>
                      </m:e>
                    </m:acc>
                  </m:oMath>
                </a14:m>
                <a:r>
                  <a:rPr lang="it-IT" dirty="0"/>
                  <a:t>)       </a:t>
                </a:r>
              </a:p>
            </p:txBody>
          </p:sp>
        </mc:Choice>
        <mc:Fallback xmlns="">
          <p:sp>
            <p:nvSpPr>
              <p:cNvPr id="3" name="Segnaposto contenuto 2">
                <a:extLst>
                  <a:ext uri="{FF2B5EF4-FFF2-40B4-BE49-F238E27FC236}">
                    <a16:creationId xmlns:a16="http://schemas.microsoft.com/office/drawing/2014/main" id="{DD14F191-9B75-B681-9DBE-530655F71EA5}"/>
                  </a:ext>
                </a:extLst>
              </p:cNvPr>
              <p:cNvSpPr>
                <a:spLocks noGrp="1" noRot="1" noChangeAspect="1" noMove="1" noResize="1" noEditPoints="1" noAdjustHandles="1" noChangeArrowheads="1" noChangeShapeType="1" noTextEdit="1"/>
              </p:cNvSpPr>
              <p:nvPr>
                <p:ph idx="1"/>
              </p:nvPr>
            </p:nvSpPr>
            <p:spPr>
              <a:xfrm>
                <a:off x="189684" y="2005598"/>
                <a:ext cx="11793209" cy="4692913"/>
              </a:xfrm>
              <a:blipFill>
                <a:blip r:embed="rId2"/>
                <a:stretch>
                  <a:fillRect l="-3463" t="-11688" b="-4416"/>
                </a:stretch>
              </a:blipFill>
            </p:spPr>
            <p:txBody>
              <a:bodyPr/>
              <a:lstStyle/>
              <a:p>
                <a:r>
                  <a:rPr lang="it-IT">
                    <a:noFill/>
                  </a:rPr>
                  <a:t> </a:t>
                </a:r>
              </a:p>
            </p:txBody>
          </p:sp>
        </mc:Fallback>
      </mc:AlternateContent>
      <p:pic>
        <p:nvPicPr>
          <p:cNvPr id="4" name="Picture 2" descr="La realtà dietro al teletrasporto quantistico: l'assurdità della non  località">
            <a:extLst>
              <a:ext uri="{FF2B5EF4-FFF2-40B4-BE49-F238E27FC236}">
                <a16:creationId xmlns:a16="http://schemas.microsoft.com/office/drawing/2014/main" id="{196C88D5-90B9-2D19-C5EB-7F808D67E4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6771" y="148856"/>
            <a:ext cx="4457443" cy="2975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2396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2A2CFF0A-C776-475C-7FC3-042912C756F1}"/>
                  </a:ext>
                </a:extLst>
              </p:cNvPr>
              <p:cNvSpPr>
                <a:spLocks noGrp="1"/>
              </p:cNvSpPr>
              <p:nvPr>
                <p:ph idx="1"/>
              </p:nvPr>
            </p:nvSpPr>
            <p:spPr>
              <a:xfrm>
                <a:off x="168419" y="181923"/>
                <a:ext cx="11899534" cy="6580384"/>
              </a:xfrm>
            </p:spPr>
            <p:txBody>
              <a:bodyPr/>
              <a:lstStyle/>
              <a:p>
                <a:pPr marL="0" indent="0">
                  <a:buNone/>
                </a:pPr>
                <a:r>
                  <a:rPr lang="it-IT" dirty="0"/>
                  <a:t>Consideriamo </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𝑃</m:t>
                        </m:r>
                      </m:e>
                    </m:acc>
                    <m:r>
                      <a:rPr lang="it-IT" b="0" i="1" smtClean="0">
                        <a:latin typeface="Cambria Math" panose="02040503050406030204" pitchFamily="18" charset="0"/>
                      </a:rPr>
                      <m:t>(</m:t>
                    </m:r>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𝑎</m:t>
                        </m:r>
                      </m:e>
                    </m:acc>
                    <m:r>
                      <a:rPr lang="it-IT" b="0" i="1" smtClean="0">
                        <a:latin typeface="Cambria Math" panose="02040503050406030204" pitchFamily="18" charset="0"/>
                      </a:rPr>
                      <m:t>, </m:t>
                    </m:r>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𝑏</m:t>
                        </m:r>
                      </m:e>
                    </m:acc>
                    <m:r>
                      <a:rPr lang="it-IT" b="0" i="1" smtClean="0">
                        <a:latin typeface="Cambria Math" panose="02040503050406030204" pitchFamily="18" charset="0"/>
                      </a:rPr>
                      <m:t>)</m:t>
                    </m:r>
                  </m:oMath>
                </a14:m>
                <a:r>
                  <a:rPr lang="it-IT" dirty="0"/>
                  <a:t> e </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m:t>
                        </m:r>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𝑎</m:t>
                            </m:r>
                            <m:r>
                              <a:rPr lang="it-IT" b="0" i="1" smtClean="0">
                                <a:latin typeface="Cambria Math" panose="02040503050406030204" pitchFamily="18" charset="0"/>
                              </a:rPr>
                              <m:t> </m:t>
                            </m:r>
                          </m:e>
                        </m:acc>
                        <m:r>
                          <a:rPr lang="it-IT" i="1" smtClean="0">
                            <a:latin typeface="Cambria Math" panose="02040503050406030204" pitchFamily="18" charset="0"/>
                            <a:ea typeface="Cambria Math" panose="02040503050406030204" pitchFamily="18" charset="0"/>
                          </a:rPr>
                          <m:t>∙</m:t>
                        </m:r>
                        <m:acc>
                          <m:accPr>
                            <m:chr m:val="⃗"/>
                            <m:ctrlPr>
                              <a:rPr lang="it-IT" i="1" smtClean="0">
                                <a:latin typeface="Cambria Math" panose="02040503050406030204" pitchFamily="18" charset="0"/>
                                <a:ea typeface="Cambria Math" panose="02040503050406030204" pitchFamily="18" charset="0"/>
                              </a:rPr>
                            </m:ctrlPr>
                          </m:accPr>
                          <m:e>
                            <m:r>
                              <a:rPr lang="it-IT" b="0" i="1" smtClean="0">
                                <a:latin typeface="Cambria Math" panose="02040503050406030204" pitchFamily="18" charset="0"/>
                                <a:ea typeface="Cambria Math" panose="02040503050406030204" pitchFamily="18" charset="0"/>
                              </a:rPr>
                              <m:t>𝑏</m:t>
                            </m:r>
                            <m:r>
                              <a:rPr lang="it-IT" b="0" i="1" smtClean="0">
                                <a:latin typeface="Cambria Math" panose="02040503050406030204" pitchFamily="18" charset="0"/>
                                <a:ea typeface="Cambria Math" panose="02040503050406030204" pitchFamily="18" charset="0"/>
                              </a:rPr>
                              <m:t> </m:t>
                            </m:r>
                          </m:e>
                        </m:acc>
                      </m:e>
                    </m:acc>
                  </m:oMath>
                </a14:m>
                <a:r>
                  <a:rPr lang="it-IT" dirty="0"/>
                  <a:t> </a:t>
                </a:r>
              </a:p>
              <a:p>
                <a:pPr marL="0" indent="0">
                  <a:buNone/>
                </a:pPr>
                <a14:m>
                  <m:oMath xmlns:m="http://schemas.openxmlformats.org/officeDocument/2006/math">
                    <m:d>
                      <m:dPr>
                        <m:begChr m:val="|"/>
                        <m:endChr m:val="|"/>
                        <m:ctrlPr>
                          <a:rPr lang="it-IT" i="1">
                            <a:latin typeface="Cambria Math" panose="02040503050406030204" pitchFamily="18" charset="0"/>
                          </a:rPr>
                        </m:ctrlPr>
                      </m:dPr>
                      <m:e>
                        <m:r>
                          <a:rPr lang="it-IT" i="1">
                            <a:latin typeface="Cambria Math" panose="02040503050406030204" pitchFamily="18" charset="0"/>
                          </a:rPr>
                          <m:t>𝑃</m:t>
                        </m:r>
                        <m:d>
                          <m:dPr>
                            <m:ctrlPr>
                              <a:rPr lang="it-IT" i="1">
                                <a:latin typeface="Cambria Math" panose="02040503050406030204" pitchFamily="18" charset="0"/>
                              </a:rPr>
                            </m:ctrlPr>
                          </m:dPr>
                          <m:e>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r>
                          <a:rPr lang="it-IT" i="1">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ea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r>
                      <a:rPr lang="it-IT" i="1">
                        <a:latin typeface="Cambria Math" panose="02040503050406030204" pitchFamily="18" charset="0"/>
                        <a:ea typeface="Cambria Math" panose="02040503050406030204" pitchFamily="18" charset="0"/>
                      </a:rPr>
                      <m:t>≤</m:t>
                    </m:r>
                    <m:r>
                      <a:rPr lang="it-IT" i="1">
                        <a:latin typeface="Cambria Math" panose="02040503050406030204" pitchFamily="18" charset="0"/>
                        <a:ea typeface="Cambria Math" panose="02040503050406030204" pitchFamily="18" charset="0"/>
                      </a:rPr>
                      <m:t>𝜀</m:t>
                    </m:r>
                  </m:oMath>
                </a14:m>
                <a:r>
                  <a:rPr lang="it-IT" dirty="0"/>
                  <a:t> , si dimostra che non è possibile rendere </a:t>
                </a:r>
                <a14:m>
                  <m:oMath xmlns:m="http://schemas.openxmlformats.org/officeDocument/2006/math">
                    <m:r>
                      <a:rPr lang="it-IT" i="1" smtClean="0">
                        <a:latin typeface="Cambria Math" panose="02040503050406030204" pitchFamily="18" charset="0"/>
                        <a:ea typeface="Cambria Math" panose="02040503050406030204" pitchFamily="18" charset="0"/>
                      </a:rPr>
                      <m:t>𝜀</m:t>
                    </m:r>
                    <m:r>
                      <a:rPr lang="it-IT" b="0" i="1" smtClean="0">
                        <a:latin typeface="Cambria Math" panose="02040503050406030204" pitchFamily="18" charset="0"/>
                        <a:ea typeface="Cambria Math" panose="02040503050406030204" pitchFamily="18" charset="0"/>
                      </a:rPr>
                      <m:t> </m:t>
                    </m:r>
                  </m:oMath>
                </a14:m>
                <a:r>
                  <a:rPr lang="it-IT" dirty="0"/>
                  <a:t>arbitrariamente piccolo</a:t>
                </a:r>
              </a:p>
              <a:p>
                <a:pPr marL="0" indent="0">
                  <a:buNone/>
                </a:pPr>
                <a:r>
                  <a:rPr lang="it-IT" dirty="0"/>
                  <a:t>Supponiamo che   </a:t>
                </a:r>
                <a14:m>
                  <m:oMath xmlns:m="http://schemas.openxmlformats.org/officeDocument/2006/math">
                    <m:d>
                      <m:dPr>
                        <m:begChr m:val="|"/>
                        <m:endChr m:val="|"/>
                        <m:ctrlPr>
                          <a:rPr lang="it-IT" i="1" smtClean="0">
                            <a:latin typeface="Cambria Math" panose="02040503050406030204" pitchFamily="18" charset="0"/>
                          </a:rPr>
                        </m:ctrlPr>
                      </m:dPr>
                      <m:e>
                        <m:acc>
                          <m:accPr>
                            <m:chr m:val="̅"/>
                            <m:ctrlPr>
                              <a:rPr lang="it-IT" i="1">
                                <a:latin typeface="Cambria Math" panose="02040503050406030204" pitchFamily="18" charset="0"/>
                              </a:rPr>
                            </m:ctrlPr>
                          </m:accPr>
                          <m:e>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𝑎</m:t>
                                </m:r>
                              </m:e>
                            </m:acc>
                            <m:r>
                              <a:rPr lang="it-IT" i="1" smtClean="0">
                                <a:latin typeface="Cambria Math" panose="02040503050406030204" pitchFamily="18" charset="0"/>
                                <a:ea typeface="Cambria Math" panose="02040503050406030204" pitchFamily="18" charset="0"/>
                              </a:rPr>
                              <m:t>∙</m:t>
                            </m:r>
                            <m:acc>
                              <m:accPr>
                                <m:chr m:val="⃗"/>
                                <m:ctrlPr>
                                  <a:rPr lang="it-IT" i="1" smtClean="0">
                                    <a:latin typeface="Cambria Math" panose="02040503050406030204" pitchFamily="18" charset="0"/>
                                    <a:ea typeface="Cambria Math" panose="02040503050406030204" pitchFamily="18" charset="0"/>
                                  </a:rPr>
                                </m:ctrlPr>
                              </m:accPr>
                              <m:e>
                                <m:r>
                                  <a:rPr lang="it-IT" b="0" i="1" smtClean="0">
                                    <a:latin typeface="Cambria Math" panose="02040503050406030204" pitchFamily="18" charset="0"/>
                                    <a:ea typeface="Cambria Math" panose="02040503050406030204" pitchFamily="18" charset="0"/>
                                  </a:rPr>
                                  <m:t>𝑏</m:t>
                                </m:r>
                              </m:e>
                            </m:acc>
                          </m:e>
                        </m:acc>
                        <m:r>
                          <a:rPr lang="it-IT" i="1">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ea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r>
                      <a:rPr lang="it-IT" i="1">
                        <a:latin typeface="Cambria Math" panose="02040503050406030204" pitchFamily="18" charset="0"/>
                        <a:ea typeface="Cambria Math" panose="02040503050406030204" pitchFamily="18" charset="0"/>
                      </a:rPr>
                      <m:t>≤</m:t>
                    </m:r>
                    <m:r>
                      <a:rPr lang="it-IT" i="1" smtClean="0">
                        <a:latin typeface="Cambria Math" panose="02040503050406030204" pitchFamily="18" charset="0"/>
                        <a:ea typeface="Cambria Math" panose="02040503050406030204" pitchFamily="18" charset="0"/>
                      </a:rPr>
                      <m:t>𝛿</m:t>
                    </m:r>
                  </m:oMath>
                </a14:m>
                <a:endParaRPr lang="it-IT" dirty="0"/>
              </a:p>
              <a:p>
                <a:pPr marL="0" indent="0" algn="ctr">
                  <a:buNone/>
                </a:pPr>
                <a14:m>
                  <m:oMathPara xmlns:m="http://schemas.openxmlformats.org/officeDocument/2006/math">
                    <m:oMathParaPr>
                      <m:jc m:val="centerGroup"/>
                    </m:oMathParaPr>
                    <m:oMath xmlns:m="http://schemas.openxmlformats.org/officeDocument/2006/math">
                      <m:d>
                        <m:dPr>
                          <m:begChr m:val="|"/>
                          <m:endChr m:val="|"/>
                          <m:ctrlPr>
                            <a:rPr lang="it-IT" i="1" smtClean="0">
                              <a:latin typeface="Cambria Math" panose="02040503050406030204" pitchFamily="18" charset="0"/>
                            </a:rPr>
                          </m:ctrlPr>
                        </m:dPr>
                        <m:e>
                          <m:acc>
                            <m:accPr>
                              <m:chr m:val="̅"/>
                              <m:ctrlPr>
                                <a:rPr lang="it-IT" i="1">
                                  <a:latin typeface="Cambria Math" panose="02040503050406030204" pitchFamily="18" charset="0"/>
                                </a:rPr>
                              </m:ctrlPr>
                            </m:accPr>
                            <m:e>
                              <m:r>
                                <a:rPr lang="it-IT" i="1">
                                  <a:latin typeface="Cambria Math" panose="02040503050406030204" pitchFamily="18" charset="0"/>
                                </a:rPr>
                                <m:t>𝑃</m:t>
                              </m:r>
                            </m:e>
                          </m:acc>
                          <m:d>
                            <m:dPr>
                              <m:ctrlPr>
                                <a:rPr lang="it-IT" i="1">
                                  <a:latin typeface="Cambria Math" panose="02040503050406030204" pitchFamily="18" charset="0"/>
                                </a:rPr>
                              </m:ctrlPr>
                            </m:dPr>
                            <m:e>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 </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r>
                            <a:rPr lang="it-IT" b="0" i="1" smtClean="0">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ea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r>
                        <a:rPr lang="it-IT" i="1" smtClean="0">
                          <a:latin typeface="Cambria Math" panose="02040503050406030204" pitchFamily="18" charset="0"/>
                          <a:ea typeface="Cambria Math" panose="02040503050406030204" pitchFamily="18" charset="0"/>
                        </a:rPr>
                        <m:t>≤</m:t>
                      </m:r>
                      <m:r>
                        <a:rPr lang="it-IT" i="1" smtClean="0">
                          <a:latin typeface="Cambria Math" panose="02040503050406030204" pitchFamily="18" charset="0"/>
                          <a:ea typeface="Cambria Math" panose="02040503050406030204" pitchFamily="18" charset="0"/>
                        </a:rPr>
                        <m:t>𝜀</m:t>
                      </m:r>
                      <m:r>
                        <a:rPr lang="it-IT" b="0"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𝛿</m:t>
                      </m:r>
                    </m:oMath>
                  </m:oMathPara>
                </a14:m>
                <a:endParaRPr lang="it-IT" dirty="0"/>
              </a:p>
              <a:p>
                <a:pPr marL="0" indent="0" algn="ctr">
                  <a:buNone/>
                </a:pPr>
                <a:endParaRPr lang="it-IT" dirty="0"/>
              </a:p>
              <a:p>
                <a:pPr marL="0" indent="0">
                  <a:buNone/>
                </a:pP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𝑃</m:t>
                        </m:r>
                      </m:e>
                    </m:acc>
                  </m:oMath>
                </a14:m>
                <a:r>
                  <a:rPr lang="it-IT" dirty="0"/>
                  <a:t>(</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𝑎</m:t>
                        </m:r>
                      </m:e>
                    </m:acc>
                    <m:r>
                      <a:rPr lang="it-IT" b="0" i="1" smtClean="0">
                        <a:latin typeface="Cambria Math" panose="02040503050406030204" pitchFamily="18" charset="0"/>
                      </a:rPr>
                      <m:t>, </m:t>
                    </m:r>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𝑏</m:t>
                        </m:r>
                      </m:e>
                    </m:acc>
                  </m:oMath>
                </a14:m>
                <a:r>
                  <a:rPr lang="it-IT" dirty="0"/>
                  <a:t>)=</a:t>
                </a:r>
                <a14:m>
                  <m:oMath xmlns:m="http://schemas.openxmlformats.org/officeDocument/2006/math">
                    <m:nary>
                      <m:naryPr>
                        <m:limLoc m:val="undOvr"/>
                        <m:subHide m:val="on"/>
                        <m:supHide m:val="on"/>
                        <m:ctrlPr>
                          <a:rPr lang="it-IT" i="1" dirty="0" smtClean="0">
                            <a:latin typeface="Cambria Math" panose="02040503050406030204" pitchFamily="18" charset="0"/>
                          </a:rPr>
                        </m:ctrlPr>
                      </m:naryPr>
                      <m:sub/>
                      <m:sup/>
                      <m:e>
                        <m:r>
                          <a:rPr lang="it-IT" i="1" dirty="0" smtClean="0">
                            <a:latin typeface="Cambria Math" panose="02040503050406030204" pitchFamily="18" charset="0"/>
                            <a:ea typeface="Cambria Math" panose="02040503050406030204" pitchFamily="18" charset="0"/>
                          </a:rPr>
                          <m:t>𝜌</m:t>
                        </m:r>
                        <m:d>
                          <m:dPr>
                            <m:ctrlPr>
                              <a:rPr lang="it-IT" b="0" i="1" dirty="0" smtClean="0">
                                <a:latin typeface="Cambria Math" panose="02040503050406030204" pitchFamily="18" charset="0"/>
                                <a:ea typeface="Cambria Math" panose="02040503050406030204" pitchFamily="18" charset="0"/>
                              </a:rPr>
                            </m:ctrlPr>
                          </m:dPr>
                          <m:e>
                            <m:r>
                              <a:rPr lang="it-IT" b="0" i="1" dirty="0" smtClean="0">
                                <a:latin typeface="Cambria Math" panose="02040503050406030204" pitchFamily="18" charset="0"/>
                                <a:ea typeface="Cambria Math" panose="02040503050406030204" pitchFamily="18" charset="0"/>
                              </a:rPr>
                              <m:t>𝜆</m:t>
                            </m:r>
                          </m:e>
                        </m:d>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𝐴</m:t>
                            </m:r>
                          </m:e>
                        </m:acc>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𝑎</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acc>
                          <m:accPr>
                            <m:chr m:val="̅"/>
                            <m:ctrlPr>
                              <a:rPr lang="it-IT" b="0" i="1" dirty="0" smtClean="0">
                                <a:latin typeface="Cambria Math" panose="02040503050406030204" pitchFamily="18" charset="0"/>
                              </a:rPr>
                            </m:ctrlPr>
                          </m:accPr>
                          <m:e>
                            <m:r>
                              <a:rPr lang="it-IT" b="0" i="1" dirty="0" smtClean="0">
                                <a:latin typeface="Cambria Math" panose="02040503050406030204" pitchFamily="18" charset="0"/>
                              </a:rPr>
                              <m:t>𝐵</m:t>
                            </m:r>
                          </m:e>
                        </m:acc>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𝑏</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ea typeface="Cambria Math" panose="02040503050406030204" pitchFamily="18" charset="0"/>
                          </a:rPr>
                          <m:t>𝑑</m:t>
                        </m:r>
                        <m:r>
                          <a:rPr lang="it-IT" b="0" i="1" dirty="0" smtClean="0">
                            <a:latin typeface="Cambria Math" panose="02040503050406030204" pitchFamily="18" charset="0"/>
                            <a:ea typeface="Cambria Math" panose="02040503050406030204" pitchFamily="18" charset="0"/>
                          </a:rPr>
                          <m:t>𝜆</m:t>
                        </m:r>
                      </m:e>
                    </m:nary>
                  </m:oMath>
                </a14:m>
                <a:r>
                  <a:rPr lang="it-IT" dirty="0"/>
                  <a:t>          dove    </a:t>
                </a:r>
                <a14:m>
                  <m:oMath xmlns:m="http://schemas.openxmlformats.org/officeDocument/2006/math">
                    <m:d>
                      <m:dPr>
                        <m:begChr m:val="|"/>
                        <m:endChr m:val="|"/>
                        <m:ctrlPr>
                          <a:rPr lang="it-IT" i="1" smtClean="0">
                            <a:latin typeface="Cambria Math" panose="02040503050406030204" pitchFamily="18" charset="0"/>
                          </a:rPr>
                        </m:ctrlPr>
                      </m:dPr>
                      <m:e>
                        <m:acc>
                          <m:accPr>
                            <m:chr m:val="̅"/>
                            <m:ctrlPr>
                              <a:rPr lang="it-IT" i="1" dirty="0">
                                <a:latin typeface="Cambria Math" panose="02040503050406030204" pitchFamily="18" charset="0"/>
                                <a:ea typeface="Cambria Math" panose="02040503050406030204" pitchFamily="18" charset="0"/>
                              </a:rPr>
                            </m:ctrlPr>
                          </m:accPr>
                          <m:e>
                            <m:r>
                              <a:rPr lang="it-IT" i="1" dirty="0">
                                <a:latin typeface="Cambria Math" panose="02040503050406030204" pitchFamily="18" charset="0"/>
                                <a:ea typeface="Cambria Math" panose="02040503050406030204" pitchFamily="18" charset="0"/>
                              </a:rPr>
                              <m:t>𝐴</m:t>
                            </m:r>
                          </m:e>
                        </m:acc>
                        <m:d>
                          <m:dPr>
                            <m:ctrlPr>
                              <a:rPr lang="it-IT" i="1" dirty="0">
                                <a:latin typeface="Cambria Math" panose="02040503050406030204" pitchFamily="18" charset="0"/>
                                <a:ea typeface="Cambria Math" panose="02040503050406030204" pitchFamily="18" charset="0"/>
                              </a:rPr>
                            </m:ctrlPr>
                          </m:dPr>
                          <m:e>
                            <m:acc>
                              <m:accPr>
                                <m:chr m:val="⃗"/>
                                <m:ctrlPr>
                                  <a:rPr lang="it-IT" i="1" dirty="0">
                                    <a:latin typeface="Cambria Math" panose="02040503050406030204" pitchFamily="18" charset="0"/>
                                    <a:ea typeface="Cambria Math" panose="02040503050406030204" pitchFamily="18" charset="0"/>
                                  </a:rPr>
                                </m:ctrlPr>
                              </m:accPr>
                              <m:e>
                                <m:r>
                                  <a:rPr lang="it-IT" i="1" dirty="0">
                                    <a:latin typeface="Cambria Math" panose="02040503050406030204" pitchFamily="18" charset="0"/>
                                    <a:ea typeface="Cambria Math" panose="02040503050406030204" pitchFamily="18" charset="0"/>
                                  </a:rPr>
                                  <m:t>𝑎</m:t>
                                </m:r>
                              </m:e>
                            </m:acc>
                            <m:r>
                              <m:rPr>
                                <m:brk/>
                              </m:rPr>
                              <a:rPr lang="it-IT" i="1" dirty="0">
                                <a:latin typeface="Cambria Math" panose="02040503050406030204" pitchFamily="18" charset="0"/>
                              </a:rPr>
                              <m:t>,</m:t>
                            </m:r>
                            <m:r>
                              <a:rPr lang="it-IT" i="1" dirty="0">
                                <a:latin typeface="Cambria Math" panose="02040503050406030204" pitchFamily="18" charset="0"/>
                              </a:rPr>
                              <m:t>𝜆</m:t>
                            </m:r>
                          </m:e>
                        </m:d>
                      </m:e>
                    </m:d>
                    <m:r>
                      <a:rPr lang="it-IT" i="1" smtClean="0">
                        <a:latin typeface="Cambria Math" panose="02040503050406030204" pitchFamily="18" charset="0"/>
                        <a:ea typeface="Cambria Math" panose="02040503050406030204" pitchFamily="18" charset="0"/>
                      </a:rPr>
                      <m:t>≤</m:t>
                    </m:r>
                  </m:oMath>
                </a14:m>
                <a:r>
                  <a:rPr lang="it-IT" dirty="0"/>
                  <a:t>1   e    </a:t>
                </a:r>
                <a14:m>
                  <m:oMath xmlns:m="http://schemas.openxmlformats.org/officeDocument/2006/math">
                    <m:d>
                      <m:dPr>
                        <m:begChr m:val="|"/>
                        <m:endChr m:val="|"/>
                        <m:ctrlPr>
                          <a:rPr lang="it-IT" i="1">
                            <a:latin typeface="Cambria Math" panose="02040503050406030204" pitchFamily="18" charset="0"/>
                          </a:rPr>
                        </m:ctrlPr>
                      </m:dPr>
                      <m:e>
                        <m:acc>
                          <m:accPr>
                            <m:chr m:val="̅"/>
                            <m:ctrlPr>
                              <a:rPr lang="it-IT" i="1" dirty="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𝐵</m:t>
                            </m:r>
                          </m:e>
                        </m:acc>
                        <m:d>
                          <m:dPr>
                            <m:ctrlPr>
                              <a:rPr lang="it-IT" i="1" dirty="0">
                                <a:latin typeface="Cambria Math" panose="02040503050406030204" pitchFamily="18" charset="0"/>
                                <a:ea typeface="Cambria Math" panose="02040503050406030204" pitchFamily="18" charset="0"/>
                              </a:rPr>
                            </m:ctrlPr>
                          </m:dPr>
                          <m:e>
                            <m:acc>
                              <m:accPr>
                                <m:chr m:val="⃗"/>
                                <m:ctrlPr>
                                  <a:rPr lang="it-IT" i="1" dirty="0">
                                    <a:latin typeface="Cambria Math" panose="02040503050406030204" pitchFamily="18" charset="0"/>
                                    <a:ea typeface="Cambria Math" panose="02040503050406030204" pitchFamily="18" charset="0"/>
                                  </a:rPr>
                                </m:ctrlPr>
                              </m:accPr>
                              <m:e>
                                <m:r>
                                  <a:rPr lang="it-IT" i="1" dirty="0">
                                    <a:latin typeface="Cambria Math" panose="02040503050406030204" pitchFamily="18" charset="0"/>
                                    <a:ea typeface="Cambria Math" panose="02040503050406030204" pitchFamily="18" charset="0"/>
                                  </a:rPr>
                                  <m:t>𝑎</m:t>
                                </m:r>
                              </m:e>
                            </m:acc>
                            <m:r>
                              <m:rPr>
                                <m:brk/>
                              </m:rPr>
                              <a:rPr lang="it-IT" i="1" dirty="0">
                                <a:latin typeface="Cambria Math" panose="02040503050406030204" pitchFamily="18" charset="0"/>
                              </a:rPr>
                              <m:t>,</m:t>
                            </m:r>
                            <m:r>
                              <a:rPr lang="it-IT" i="1" dirty="0">
                                <a:latin typeface="Cambria Math" panose="02040503050406030204" pitchFamily="18" charset="0"/>
                              </a:rPr>
                              <m:t>𝜆</m:t>
                            </m:r>
                          </m:e>
                        </m:d>
                      </m:e>
                    </m:d>
                    <m:r>
                      <a:rPr lang="it-IT" i="1">
                        <a:latin typeface="Cambria Math" panose="02040503050406030204" pitchFamily="18" charset="0"/>
                        <a:ea typeface="Cambria Math" panose="02040503050406030204" pitchFamily="18" charset="0"/>
                      </a:rPr>
                      <m:t>≤</m:t>
                    </m:r>
                  </m:oMath>
                </a14:m>
                <a:r>
                  <a:rPr lang="it-IT" dirty="0"/>
                  <a:t>1 </a:t>
                </a:r>
              </a:p>
              <a:p>
                <a:pPr marL="0" indent="0">
                  <a:buNone/>
                </a:pPr>
                <a:r>
                  <a:rPr lang="it-IT" dirty="0"/>
                  <a:t>Con </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 </m:t>
                        </m:r>
                        <m:r>
                          <a:rPr lang="it-IT" b="0" i="1" smtClean="0">
                            <a:latin typeface="Cambria Math" panose="02040503050406030204" pitchFamily="18" charset="0"/>
                          </a:rPr>
                          <m:t>𝑎</m:t>
                        </m:r>
                      </m:e>
                    </m:acc>
                    <m:r>
                      <a:rPr lang="it-IT" i="1" smtClean="0">
                        <a:latin typeface="Cambria Math" panose="02040503050406030204" pitchFamily="18" charset="0"/>
                        <a:ea typeface="Cambria Math" panose="02040503050406030204" pitchFamily="18" charset="0"/>
                      </a:rPr>
                      <m:t>=</m:t>
                    </m:r>
                    <m:acc>
                      <m:accPr>
                        <m:chr m:val="⃗"/>
                        <m:ctrlPr>
                          <a:rPr lang="it-IT" i="1" smtClean="0">
                            <a:latin typeface="Cambria Math" panose="02040503050406030204" pitchFamily="18" charset="0"/>
                            <a:ea typeface="Cambria Math" panose="02040503050406030204" pitchFamily="18" charset="0"/>
                          </a:rPr>
                        </m:ctrlPr>
                      </m:accPr>
                      <m:e>
                        <m:r>
                          <a:rPr lang="it-IT" b="0" i="1" smtClean="0">
                            <a:latin typeface="Cambria Math" panose="02040503050406030204" pitchFamily="18" charset="0"/>
                            <a:ea typeface="Cambria Math" panose="02040503050406030204" pitchFamily="18" charset="0"/>
                          </a:rPr>
                          <m:t>𝑏</m:t>
                        </m:r>
                        <m:r>
                          <a:rPr lang="it-IT" b="0" i="1" smtClean="0">
                            <a:latin typeface="Cambria Math" panose="02040503050406030204" pitchFamily="18" charset="0"/>
                            <a:ea typeface="Cambria Math" panose="02040503050406030204" pitchFamily="18" charset="0"/>
                          </a:rPr>
                          <m:t> </m:t>
                        </m:r>
                      </m:e>
                    </m:acc>
                  </m:oMath>
                </a14:m>
                <a:r>
                  <a:rPr lang="it-IT" dirty="0"/>
                  <a:t>    </a:t>
                </a:r>
              </a:p>
              <a:p>
                <a:pPr marL="0" indent="0" algn="ctr">
                  <a:buNone/>
                </a:pPr>
                <a14:m>
                  <m:oMath xmlns:m="http://schemas.openxmlformats.org/officeDocument/2006/math">
                    <m:r>
                      <a:rPr lang="it-IT" i="1" dirty="0" smtClean="0">
                        <a:latin typeface="Cambria Math" panose="02040503050406030204" pitchFamily="18" charset="0"/>
                        <a:ea typeface="Cambria Math" panose="02040503050406030204" pitchFamily="18" charset="0"/>
                      </a:rPr>
                      <m:t>𝜌</m:t>
                    </m:r>
                    <m:d>
                      <m:dPr>
                        <m:ctrlPr>
                          <a:rPr lang="it-IT" b="0" i="1" dirty="0" smtClean="0">
                            <a:latin typeface="Cambria Math" panose="02040503050406030204" pitchFamily="18" charset="0"/>
                            <a:ea typeface="Cambria Math" panose="02040503050406030204" pitchFamily="18" charset="0"/>
                          </a:rPr>
                        </m:ctrlPr>
                      </m:dPr>
                      <m:e>
                        <m:r>
                          <a:rPr lang="it-IT" b="0" i="1" dirty="0" smtClean="0">
                            <a:latin typeface="Cambria Math" panose="02040503050406030204" pitchFamily="18" charset="0"/>
                            <a:ea typeface="Cambria Math" panose="02040503050406030204" pitchFamily="18" charset="0"/>
                          </a:rPr>
                          <m:t>𝜆</m:t>
                        </m:r>
                      </m:e>
                    </m:d>
                    <m:r>
                      <a:rPr lang="it-IT" b="0" i="1" dirty="0" smtClean="0">
                        <a:latin typeface="Cambria Math" panose="02040503050406030204" pitchFamily="18" charset="0"/>
                        <a:ea typeface="Cambria Math" panose="02040503050406030204" pitchFamily="18" charset="0"/>
                      </a:rPr>
                      <m:t>[</m:t>
                    </m:r>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𝐴</m:t>
                        </m:r>
                      </m:e>
                    </m:acc>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𝑏</m:t>
                            </m:r>
                            <m:r>
                              <a:rPr lang="it-IT" b="0" i="1" dirty="0" smtClean="0">
                                <a:latin typeface="Cambria Math" panose="02040503050406030204" pitchFamily="18" charset="0"/>
                                <a:ea typeface="Cambria Math" panose="02040503050406030204" pitchFamily="18" charset="0"/>
                              </a:rPr>
                              <m:t> </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acc>
                      <m:accPr>
                        <m:chr m:val="̅"/>
                        <m:ctrlPr>
                          <a:rPr lang="it-IT" b="0" i="1" dirty="0" smtClean="0">
                            <a:latin typeface="Cambria Math" panose="02040503050406030204" pitchFamily="18" charset="0"/>
                          </a:rPr>
                        </m:ctrlPr>
                      </m:accPr>
                      <m:e>
                        <m:r>
                          <a:rPr lang="it-IT" b="0" i="1" dirty="0" smtClean="0">
                            <a:latin typeface="Cambria Math" panose="02040503050406030204" pitchFamily="18" charset="0"/>
                          </a:rPr>
                          <m:t>𝐵</m:t>
                        </m:r>
                      </m:e>
                    </m:acc>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𝑏</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rPr>
                      <m:t>+1]</m:t>
                    </m:r>
                    <m:r>
                      <a:rPr lang="it-IT" b="0" i="1" dirty="0" smtClean="0">
                        <a:latin typeface="Cambria Math" panose="02040503050406030204" pitchFamily="18" charset="0"/>
                        <a:ea typeface="Cambria Math" panose="02040503050406030204" pitchFamily="18" charset="0"/>
                      </a:rPr>
                      <m:t>𝑑</m:t>
                    </m:r>
                    <m:r>
                      <a:rPr lang="it-IT" b="0" i="1" dirty="0" smtClean="0">
                        <a:latin typeface="Cambria Math" panose="02040503050406030204" pitchFamily="18" charset="0"/>
                        <a:ea typeface="Cambria Math" panose="02040503050406030204" pitchFamily="18" charset="0"/>
                      </a:rPr>
                      <m:t>𝜆</m:t>
                    </m:r>
                  </m:oMath>
                </a14:m>
                <a:r>
                  <a:rPr lang="it-IT" dirty="0"/>
                  <a:t> </a:t>
                </a:r>
                <a14:m>
                  <m:oMath xmlns:m="http://schemas.openxmlformats.org/officeDocument/2006/math">
                    <m:r>
                      <a:rPr lang="it-IT" i="1" dirty="0" smtClean="0">
                        <a:latin typeface="Cambria Math" panose="02040503050406030204" pitchFamily="18" charset="0"/>
                        <a:ea typeface="Cambria Math" panose="02040503050406030204" pitchFamily="18" charset="0"/>
                      </a:rPr>
                      <m:t>≤</m:t>
                    </m:r>
                    <m:r>
                      <a:rPr lang="it-IT" i="1" dirty="0" smtClean="0">
                        <a:latin typeface="Cambria Math" panose="02040503050406030204" pitchFamily="18" charset="0"/>
                        <a:ea typeface="Cambria Math" panose="02040503050406030204" pitchFamily="18" charset="0"/>
                      </a:rPr>
                      <m:t>𝜀</m:t>
                    </m:r>
                    <m:r>
                      <a:rPr lang="it-IT" i="1" dirty="0" smtClean="0">
                        <a:latin typeface="Cambria Math" panose="02040503050406030204" pitchFamily="18" charset="0"/>
                        <a:ea typeface="Cambria Math" panose="02040503050406030204" pitchFamily="18" charset="0"/>
                      </a:rPr>
                      <m:t>+</m:t>
                    </m:r>
                    <m:r>
                      <a:rPr lang="it-IT" i="1" dirty="0" smtClean="0">
                        <a:latin typeface="Cambria Math" panose="02040503050406030204" pitchFamily="18" charset="0"/>
                        <a:ea typeface="Cambria Math" panose="02040503050406030204" pitchFamily="18" charset="0"/>
                      </a:rPr>
                      <m:t>𝛿</m:t>
                    </m:r>
                  </m:oMath>
                </a14:m>
                <a:r>
                  <a:rPr lang="it-IT" dirty="0"/>
                  <a:t>     </a:t>
                </a:r>
                <a14:m>
                  <m:oMath xmlns:m="http://schemas.openxmlformats.org/officeDocument/2006/math">
                    <m:groupChr>
                      <m:groupChrPr>
                        <m:chr m:val="⇒"/>
                        <m:vertJc m:val="bot"/>
                        <m:ctrlPr>
                          <a:rPr lang="it-IT" i="1" dirty="0" smtClean="0">
                            <a:latin typeface="Cambria Math" panose="02040503050406030204" pitchFamily="18" charset="0"/>
                          </a:rPr>
                        </m:ctrlPr>
                      </m:groupChrPr>
                      <m:e>
                        <m:r>
                          <m:rPr>
                            <m:brk m:alnAt="2"/>
                          </m:rPr>
                          <a:rPr lang="it-IT" b="0" i="1" dirty="0" smtClean="0">
                            <a:latin typeface="Cambria Math" panose="02040503050406030204" pitchFamily="18" charset="0"/>
                          </a:rPr>
                          <m:t> </m:t>
                        </m:r>
                        <m:r>
                          <a:rPr lang="it-IT" b="0" i="1" dirty="0" smtClean="0">
                            <a:latin typeface="Cambria Math" panose="02040503050406030204" pitchFamily="18" charset="0"/>
                          </a:rPr>
                          <m:t>           </m:t>
                        </m:r>
                      </m:e>
                    </m:groupChr>
                  </m:oMath>
                </a14:m>
                <a:r>
                  <a:rPr lang="it-IT" dirty="0"/>
                  <a:t>      </a:t>
                </a:r>
                <a14:m>
                  <m:oMath xmlns:m="http://schemas.openxmlformats.org/officeDocument/2006/math">
                    <m:acc>
                      <m:accPr>
                        <m:chr m:val="̅"/>
                        <m:ctrlPr>
                          <a:rPr lang="it-IT" i="1" dirty="0" smtClean="0">
                            <a:latin typeface="Cambria Math" panose="02040503050406030204" pitchFamily="18" charset="0"/>
                          </a:rPr>
                        </m:ctrlPr>
                      </m:accPr>
                      <m:e>
                        <m:r>
                          <a:rPr lang="it-IT" b="0" i="1" dirty="0" smtClean="0">
                            <a:latin typeface="Cambria Math" panose="02040503050406030204" pitchFamily="18" charset="0"/>
                          </a:rPr>
                          <m:t>𝑃</m:t>
                        </m:r>
                      </m:e>
                    </m:acc>
                  </m:oMath>
                </a14:m>
                <a:r>
                  <a:rPr lang="it-IT" dirty="0"/>
                  <a:t>(</a:t>
                </a:r>
                <a14:m>
                  <m:oMath xmlns:m="http://schemas.openxmlformats.org/officeDocument/2006/math">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 </m:t>
                    </m:r>
                    <m:acc>
                      <m:accPr>
                        <m:chr m:val="⃗"/>
                        <m:ctrlPr>
                          <a:rPr lang="it-IT" i="1">
                            <a:latin typeface="Cambria Math" panose="02040503050406030204" pitchFamily="18" charset="0"/>
                          </a:rPr>
                        </m:ctrlPr>
                      </m:accPr>
                      <m:e>
                        <m:r>
                          <a:rPr lang="it-IT" i="1">
                            <a:latin typeface="Cambria Math" panose="02040503050406030204" pitchFamily="18" charset="0"/>
                          </a:rPr>
                          <m:t>𝑏</m:t>
                        </m:r>
                      </m:e>
                    </m:acc>
                  </m:oMath>
                </a14:m>
                <a:r>
                  <a:rPr lang="it-IT" dirty="0"/>
                  <a:t>)</a:t>
                </a:r>
                <a14:m>
                  <m:oMath xmlns:m="http://schemas.openxmlformats.org/officeDocument/2006/math">
                    <m:r>
                      <a:rPr lang="it-IT" i="1" dirty="0">
                        <a:latin typeface="Cambria Math" panose="02040503050406030204" pitchFamily="18" charset="0"/>
                      </a:rPr>
                      <m:t>−</m:t>
                    </m:r>
                    <m:acc>
                      <m:accPr>
                        <m:chr m:val="̅"/>
                        <m:ctrlPr>
                          <a:rPr lang="it-IT" i="1" dirty="0" smtClean="0">
                            <a:latin typeface="Cambria Math" panose="02040503050406030204" pitchFamily="18" charset="0"/>
                          </a:rPr>
                        </m:ctrlPr>
                      </m:accPr>
                      <m:e>
                        <m:r>
                          <a:rPr lang="it-IT" b="0" i="1" dirty="0" smtClean="0">
                            <a:latin typeface="Cambria Math" panose="02040503050406030204" pitchFamily="18" charset="0"/>
                          </a:rPr>
                          <m:t>𝑃</m:t>
                        </m:r>
                      </m:e>
                    </m:acc>
                    <m:r>
                      <a:rPr lang="it-IT" i="1" dirty="0" smtClean="0">
                        <a:latin typeface="Cambria Math" panose="02040503050406030204" pitchFamily="18" charset="0"/>
                      </a:rPr>
                      <m:t> </m:t>
                    </m:r>
                    <m:r>
                      <a:rPr lang="it-IT" i="1" dirty="0">
                        <a:latin typeface="Cambria Math" panose="02040503050406030204" pitchFamily="18" charset="0"/>
                      </a:rPr>
                      <m:t>(</m:t>
                    </m:r>
                    <m:acc>
                      <m:accPr>
                        <m:chr m:val="⃗"/>
                        <m:ctrlPr>
                          <a:rPr lang="it-IT" i="1" dirty="0">
                            <a:latin typeface="Cambria Math" panose="02040503050406030204" pitchFamily="18" charset="0"/>
                          </a:rPr>
                        </m:ctrlPr>
                      </m:accPr>
                      <m:e>
                        <m:r>
                          <a:rPr lang="it-IT" i="1" dirty="0">
                            <a:latin typeface="Cambria Math" panose="02040503050406030204" pitchFamily="18" charset="0"/>
                          </a:rPr>
                          <m:t>𝑎</m:t>
                        </m:r>
                      </m:e>
                    </m:acc>
                    <m:r>
                      <a:rPr lang="it-IT" i="1" dirty="0">
                        <a:latin typeface="Cambria Math" panose="02040503050406030204" pitchFamily="18" charset="0"/>
                      </a:rPr>
                      <m:t>,</m:t>
                    </m:r>
                    <m:acc>
                      <m:accPr>
                        <m:chr m:val="⃗"/>
                        <m:ctrlPr>
                          <a:rPr lang="it-IT" i="1" dirty="0">
                            <a:latin typeface="Cambria Math" panose="02040503050406030204" pitchFamily="18" charset="0"/>
                          </a:rPr>
                        </m:ctrlPr>
                      </m:accPr>
                      <m:e>
                        <m:r>
                          <a:rPr lang="it-IT" i="1" dirty="0">
                            <a:latin typeface="Cambria Math" panose="02040503050406030204" pitchFamily="18" charset="0"/>
                          </a:rPr>
                          <m:t>𝑐</m:t>
                        </m:r>
                      </m:e>
                    </m:acc>
                    <m:r>
                      <a:rPr lang="it-IT" i="1" dirty="0">
                        <a:latin typeface="Cambria Math" panose="02040503050406030204" pitchFamily="18" charset="0"/>
                      </a:rPr>
                      <m:t>)</m:t>
                    </m:r>
                  </m:oMath>
                </a14:m>
                <a:r>
                  <a:rPr lang="it-IT" dirty="0"/>
                  <a:t> = </a:t>
                </a:r>
                <a14:m>
                  <m:oMath xmlns:m="http://schemas.openxmlformats.org/officeDocument/2006/math">
                    <m:nary>
                      <m:naryPr>
                        <m:limLoc m:val="undOvr"/>
                        <m:subHide m:val="on"/>
                        <m:supHide m:val="on"/>
                        <m:ctrlPr>
                          <a:rPr lang="it-IT" i="1" dirty="0">
                            <a:latin typeface="Cambria Math" panose="02040503050406030204" pitchFamily="18" charset="0"/>
                          </a:rPr>
                        </m:ctrlPr>
                      </m:naryPr>
                      <m:sub/>
                      <m:sup/>
                      <m:e>
                        <m:r>
                          <a:rPr lang="it-IT" i="1" dirty="0">
                            <a:latin typeface="Cambria Math" panose="02040503050406030204" pitchFamily="18" charset="0"/>
                            <a:ea typeface="Cambria Math" panose="02040503050406030204" pitchFamily="18" charset="0"/>
                          </a:rPr>
                          <m:t>𝜌</m:t>
                        </m:r>
                        <m:d>
                          <m:dPr>
                            <m:ctrlPr>
                              <a:rPr lang="it-IT" i="1" dirty="0">
                                <a:latin typeface="Cambria Math" panose="02040503050406030204" pitchFamily="18" charset="0"/>
                                <a:ea typeface="Cambria Math" panose="02040503050406030204" pitchFamily="18" charset="0"/>
                              </a:rPr>
                            </m:ctrlPr>
                          </m:dPr>
                          <m:e>
                            <m:r>
                              <a:rPr lang="it-IT" i="1" dirty="0">
                                <a:latin typeface="Cambria Math" panose="02040503050406030204" pitchFamily="18" charset="0"/>
                                <a:ea typeface="Cambria Math" panose="02040503050406030204" pitchFamily="18" charset="0"/>
                              </a:rPr>
                              <m:t>𝜆</m:t>
                            </m:r>
                          </m:e>
                        </m:d>
                        <m:r>
                          <a:rPr lang="it-IT" i="1" dirty="0">
                            <a:latin typeface="Cambria Math" panose="02040503050406030204" pitchFamily="18" charset="0"/>
                            <a:ea typeface="Cambria Math" panose="02040503050406030204" pitchFamily="18" charset="0"/>
                          </a:rPr>
                          <m:t>[</m:t>
                        </m:r>
                        <m:acc>
                          <m:accPr>
                            <m:chr m:val="̅"/>
                            <m:ctrlPr>
                              <a:rPr lang="it-IT"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𝐴</m:t>
                            </m:r>
                          </m:e>
                        </m:acc>
                        <m:d>
                          <m:dPr>
                            <m:ctrlPr>
                              <a:rPr lang="it-IT" i="1" dirty="0" smtClean="0">
                                <a:latin typeface="Cambria Math" panose="02040503050406030204" pitchFamily="18" charset="0"/>
                                <a:ea typeface="Cambria Math" panose="02040503050406030204" pitchFamily="18" charset="0"/>
                              </a:rPr>
                            </m:ctrlPr>
                          </m:dPr>
                          <m:e>
                            <m:acc>
                              <m:accPr>
                                <m:chr m:val="⃗"/>
                                <m:ctrlPr>
                                  <a:rPr lang="it-IT" i="1" dirty="0">
                                    <a:latin typeface="Cambria Math" panose="02040503050406030204" pitchFamily="18" charset="0"/>
                                    <a:ea typeface="Cambria Math" panose="02040503050406030204" pitchFamily="18" charset="0"/>
                                  </a:rPr>
                                </m:ctrlPr>
                              </m:accPr>
                              <m:e>
                                <m:r>
                                  <a:rPr lang="it-IT" i="1" dirty="0">
                                    <a:latin typeface="Cambria Math" panose="02040503050406030204" pitchFamily="18" charset="0"/>
                                    <a:ea typeface="Cambria Math" panose="02040503050406030204" pitchFamily="18" charset="0"/>
                                  </a:rPr>
                                  <m:t>𝑎</m:t>
                                </m:r>
                              </m:e>
                            </m:acc>
                            <m:r>
                              <m:rPr>
                                <m:brk/>
                              </m:rPr>
                              <a:rPr lang="it-IT" i="1" dirty="0">
                                <a:latin typeface="Cambria Math" panose="02040503050406030204" pitchFamily="18" charset="0"/>
                              </a:rPr>
                              <m:t>,</m:t>
                            </m:r>
                            <m:r>
                              <a:rPr lang="it-IT" i="1" dirty="0">
                                <a:latin typeface="Cambria Math" panose="02040503050406030204" pitchFamily="18" charset="0"/>
                              </a:rPr>
                              <m:t>𝜆</m:t>
                            </m:r>
                          </m:e>
                        </m:d>
                        <m:acc>
                          <m:accPr>
                            <m:chr m:val="̅"/>
                            <m:ctrlPr>
                              <a:rPr lang="it-IT" i="1" dirty="0" smtClean="0">
                                <a:latin typeface="Cambria Math" panose="02040503050406030204" pitchFamily="18" charset="0"/>
                              </a:rPr>
                            </m:ctrlPr>
                          </m:accPr>
                          <m:e>
                            <m:r>
                              <a:rPr lang="it-IT" b="0" i="1" dirty="0" smtClean="0">
                                <a:latin typeface="Cambria Math" panose="02040503050406030204" pitchFamily="18" charset="0"/>
                              </a:rPr>
                              <m:t>𝐵</m:t>
                            </m:r>
                          </m:e>
                        </m:acc>
                        <m:d>
                          <m:dPr>
                            <m:ctrlPr>
                              <a:rPr lang="it-IT" i="1" dirty="0">
                                <a:latin typeface="Cambria Math" panose="02040503050406030204" pitchFamily="18" charset="0"/>
                                <a:ea typeface="Cambria Math" panose="02040503050406030204" pitchFamily="18" charset="0"/>
                              </a:rPr>
                            </m:ctrlPr>
                          </m:dPr>
                          <m:e>
                            <m:acc>
                              <m:accPr>
                                <m:chr m:val="⃗"/>
                                <m:ctrlPr>
                                  <a:rPr lang="it-IT" i="1" dirty="0">
                                    <a:latin typeface="Cambria Math" panose="02040503050406030204" pitchFamily="18" charset="0"/>
                                    <a:ea typeface="Cambria Math" panose="02040503050406030204" pitchFamily="18" charset="0"/>
                                  </a:rPr>
                                </m:ctrlPr>
                              </m:accPr>
                              <m:e>
                                <m:r>
                                  <a:rPr lang="it-IT" i="1" dirty="0">
                                    <a:latin typeface="Cambria Math" panose="02040503050406030204" pitchFamily="18" charset="0"/>
                                    <a:ea typeface="Cambria Math" panose="02040503050406030204" pitchFamily="18" charset="0"/>
                                  </a:rPr>
                                  <m:t>𝑏</m:t>
                                </m:r>
                              </m:e>
                            </m:acc>
                            <m:r>
                              <m:rPr>
                                <m:brk/>
                              </m:rPr>
                              <a:rPr lang="it-IT" i="1" dirty="0">
                                <a:latin typeface="Cambria Math" panose="02040503050406030204" pitchFamily="18" charset="0"/>
                              </a:rPr>
                              <m:t>,</m:t>
                            </m:r>
                            <m:r>
                              <a:rPr lang="it-IT" i="1" dirty="0">
                                <a:latin typeface="Cambria Math" panose="02040503050406030204" pitchFamily="18" charset="0"/>
                              </a:rPr>
                              <m:t>𝜆</m:t>
                            </m:r>
                          </m:e>
                        </m:d>
                        <m:r>
                          <a:rPr lang="it-IT" i="1" dirty="0">
                            <a:latin typeface="Cambria Math" panose="02040503050406030204" pitchFamily="18" charset="0"/>
                          </a:rPr>
                          <m:t>−</m:t>
                        </m:r>
                        <m:acc>
                          <m:accPr>
                            <m:chr m:val="̅"/>
                            <m:ctrlPr>
                              <a:rPr lang="it-IT" i="1" dirty="0" smtClean="0">
                                <a:latin typeface="Cambria Math" panose="02040503050406030204" pitchFamily="18" charset="0"/>
                              </a:rPr>
                            </m:ctrlPr>
                          </m:accPr>
                          <m:e>
                            <m:r>
                              <a:rPr lang="it-IT" b="0" i="1" dirty="0" smtClean="0">
                                <a:latin typeface="Cambria Math" panose="02040503050406030204" pitchFamily="18" charset="0"/>
                              </a:rPr>
                              <m:t>𝐴</m:t>
                            </m:r>
                          </m:e>
                        </m:acc>
                        <m:d>
                          <m:dPr>
                            <m:ctrlPr>
                              <a:rPr lang="it-IT" i="1" dirty="0">
                                <a:latin typeface="Cambria Math" panose="02040503050406030204" pitchFamily="18" charset="0"/>
                              </a:rPr>
                            </m:ctrlPr>
                          </m:dPr>
                          <m:e>
                            <m:acc>
                              <m:accPr>
                                <m:chr m:val="⃗"/>
                                <m:ctrlPr>
                                  <a:rPr lang="it-IT" i="1" dirty="0">
                                    <a:latin typeface="Cambria Math" panose="02040503050406030204" pitchFamily="18" charset="0"/>
                                  </a:rPr>
                                </m:ctrlPr>
                              </m:accPr>
                              <m:e>
                                <m:r>
                                  <a:rPr lang="it-IT" i="1" dirty="0">
                                    <a:latin typeface="Cambria Math" panose="02040503050406030204" pitchFamily="18" charset="0"/>
                                  </a:rPr>
                                  <m:t>𝑎</m:t>
                                </m:r>
                              </m:e>
                            </m:acc>
                            <m:r>
                              <a:rPr lang="it-IT" i="1" dirty="0">
                                <a:latin typeface="Cambria Math" panose="02040503050406030204" pitchFamily="18" charset="0"/>
                              </a:rPr>
                              <m:t>,</m:t>
                            </m:r>
                            <m:r>
                              <a:rPr lang="it-IT" i="1" dirty="0">
                                <a:latin typeface="Cambria Math" panose="02040503050406030204" pitchFamily="18" charset="0"/>
                              </a:rPr>
                              <m:t>𝜆</m:t>
                            </m:r>
                          </m:e>
                        </m:d>
                        <m:acc>
                          <m:accPr>
                            <m:chr m:val="̅"/>
                            <m:ctrlPr>
                              <a:rPr lang="it-IT" i="1" dirty="0" smtClean="0">
                                <a:latin typeface="Cambria Math" panose="02040503050406030204" pitchFamily="18" charset="0"/>
                              </a:rPr>
                            </m:ctrlPr>
                          </m:accPr>
                          <m:e>
                            <m:r>
                              <a:rPr lang="it-IT" b="0" i="1" dirty="0" smtClean="0">
                                <a:latin typeface="Cambria Math" panose="02040503050406030204" pitchFamily="18" charset="0"/>
                              </a:rPr>
                              <m:t>𝐵</m:t>
                            </m:r>
                          </m:e>
                        </m:acc>
                        <m:d>
                          <m:dPr>
                            <m:ctrlPr>
                              <a:rPr lang="it-IT" i="1" dirty="0">
                                <a:latin typeface="Cambria Math" panose="02040503050406030204" pitchFamily="18" charset="0"/>
                              </a:rPr>
                            </m:ctrlPr>
                          </m:dPr>
                          <m:e>
                            <m:acc>
                              <m:accPr>
                                <m:chr m:val="⃗"/>
                                <m:ctrlPr>
                                  <a:rPr lang="it-IT" i="1" dirty="0">
                                    <a:latin typeface="Cambria Math" panose="02040503050406030204" pitchFamily="18" charset="0"/>
                                  </a:rPr>
                                </m:ctrlPr>
                              </m:accPr>
                              <m:e>
                                <m:r>
                                  <a:rPr lang="it-IT" i="1" dirty="0">
                                    <a:latin typeface="Cambria Math" panose="02040503050406030204" pitchFamily="18" charset="0"/>
                                  </a:rPr>
                                  <m:t>𝑐</m:t>
                                </m:r>
                              </m:e>
                            </m:acc>
                            <m:r>
                              <a:rPr lang="it-IT" i="1" dirty="0">
                                <a:latin typeface="Cambria Math" panose="02040503050406030204" pitchFamily="18" charset="0"/>
                              </a:rPr>
                              <m:t>,</m:t>
                            </m:r>
                            <m:r>
                              <a:rPr lang="it-IT" i="1" dirty="0">
                                <a:latin typeface="Cambria Math" panose="02040503050406030204" pitchFamily="18" charset="0"/>
                              </a:rPr>
                              <m:t>𝜆</m:t>
                            </m:r>
                          </m:e>
                        </m:d>
                        <m:r>
                          <a:rPr lang="it-IT" i="1" dirty="0">
                            <a:latin typeface="Cambria Math" panose="02040503050406030204" pitchFamily="18" charset="0"/>
                          </a:rPr>
                          <m:t>]</m:t>
                        </m:r>
                        <m:r>
                          <a:rPr lang="it-IT" i="1" dirty="0">
                            <a:latin typeface="Cambria Math" panose="02040503050406030204" pitchFamily="18" charset="0"/>
                            <a:ea typeface="Cambria Math" panose="02040503050406030204" pitchFamily="18" charset="0"/>
                          </a:rPr>
                          <m:t>𝑑</m:t>
                        </m:r>
                        <m:r>
                          <a:rPr lang="it-IT" i="1" dirty="0">
                            <a:latin typeface="Cambria Math" panose="02040503050406030204" pitchFamily="18" charset="0"/>
                            <a:ea typeface="Cambria Math" panose="02040503050406030204" pitchFamily="18" charset="0"/>
                          </a:rPr>
                          <m:t>𝜆</m:t>
                        </m:r>
                      </m:e>
                    </m:nary>
                  </m:oMath>
                </a14:m>
                <a:r>
                  <a:rPr lang="it-IT" dirty="0"/>
                  <a:t>=</a:t>
                </a:r>
              </a:p>
              <a:p>
                <a:pPr marL="0" indent="0" algn="ctr">
                  <a:buNone/>
                </a:pPr>
                <a:r>
                  <a:rPr lang="it-IT" kern="0" dirty="0">
                    <a:effectLst/>
                    <a:ea typeface="Times New Roman" panose="02020603050405020304" pitchFamily="18" charset="0"/>
                    <a:cs typeface="Times New Roman" panose="02020603050405020304" pitchFamily="18" charset="0"/>
                  </a:rPr>
                  <a:t>                                                                                                  =</a:t>
                </a:r>
                <a14:m>
                  <m:oMath xmlns:m="http://schemas.openxmlformats.org/officeDocument/2006/math">
                    <m:nary>
                      <m:naryPr>
                        <m:limLoc m:val="undOvr"/>
                        <m:subHide m:val="on"/>
                        <m:supHide m:val="on"/>
                        <m:ctrlPr>
                          <a:rPr lang="it-IT" i="1" kern="0" smtClean="0">
                            <a:effectLst/>
                            <a:latin typeface="Cambria Math" panose="02040503050406030204" pitchFamily="18" charset="0"/>
                            <a:ea typeface="Times New Roman" panose="02020603050405020304" pitchFamily="18" charset="0"/>
                            <a:cs typeface="Times New Roman" panose="02020603050405020304" pitchFamily="18" charset="0"/>
                          </a:rPr>
                        </m:ctrlPr>
                      </m:naryPr>
                      <m:sub/>
                      <m:sup/>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𝜌</m:t>
                        </m:r>
                        <m:d>
                          <m:dPr>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𝐴</m:t>
                            </m:r>
                          </m:e>
                        </m:acc>
                        <m:d>
                          <m:dPr>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𝐵</m:t>
                            </m:r>
                          </m:e>
                        </m:acc>
                        <m:d>
                          <m:dPr>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d>
                          <m:dPr>
                            <m:begChr m:val="["/>
                            <m:end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1+</m:t>
                            </m:r>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𝐴</m:t>
                                </m:r>
                              </m:e>
                            </m:acc>
                            <m:d>
                              <m:dPr>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𝐵</m:t>
                                </m:r>
                              </m:e>
                            </m:acc>
                            <m:d>
                              <m:dPr>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𝑐</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e>
                        </m: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𝑑</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nary>
                  </m:oMath>
                </a14:m>
                <a:endParaRPr lang="it-IT" sz="1800" kern="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ctr">
                  <a:buNone/>
                </a:pPr>
                <a:r>
                  <a:rPr lang="it-IT" sz="1800" b="0" kern="0" dirty="0">
                    <a:effectLst/>
                    <a:ea typeface="Times New Roman" panose="02020603050405020304" pitchFamily="18" charset="0"/>
                  </a:rPr>
                  <a:t>                                                                                                                   </a:t>
                </a:r>
                <a14:m>
                  <m:oMath xmlns:m="http://schemas.openxmlformats.org/officeDocument/2006/math">
                    <m:r>
                      <a:rPr lang="it-IT" sz="1800" b="0" i="1" kern="0" smtClean="0">
                        <a:effectLst/>
                        <a:latin typeface="Cambria Math" panose="02040503050406030204" pitchFamily="18" charset="0"/>
                        <a:ea typeface="Times New Roman" panose="02020603050405020304" pitchFamily="18" charset="0"/>
                      </a:rPr>
                      <m:t>−</m:t>
                    </m:r>
                  </m:oMath>
                </a14:m>
                <a:r>
                  <a:rPr lang="it-IT" sz="1800" kern="0" dirty="0">
                    <a:effectLst/>
                    <a:latin typeface="Times New Roman" panose="02020603050405020304" pitchFamily="18" charset="0"/>
                    <a:ea typeface="Times New Roman" panose="02020603050405020304" pitchFamily="18" charset="0"/>
                  </a:rPr>
                  <a:t> </a:t>
                </a:r>
                <a14:m>
                  <m:oMath xmlns:m="http://schemas.openxmlformats.org/officeDocument/2006/math">
                    <m:nary>
                      <m:naryPr>
                        <m:limLoc m:val="undOvr"/>
                        <m:subHide m:val="on"/>
                        <m:supHide m:val="on"/>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naryPr>
                      <m:sub/>
                      <m:sup/>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𝜌</m:t>
                        </m:r>
                        <m:d>
                          <m:dPr>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𝐴</m:t>
                            </m:r>
                          </m:e>
                        </m:acc>
                        <m:d>
                          <m:dPr>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𝐵</m:t>
                            </m:r>
                          </m:e>
                        </m:acc>
                        <m:d>
                          <m:dPr>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𝑐</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d>
                          <m:dPr>
                            <m:begChr m:val="["/>
                            <m:end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1+</m:t>
                            </m:r>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𝐴</m:t>
                                </m:r>
                              </m:e>
                            </m:acc>
                            <m:d>
                              <m:dPr>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𝐵</m:t>
                                </m:r>
                              </m:e>
                            </m:acc>
                            <m:d>
                              <m:dPr>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e>
                        </m: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𝑑</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nary>
                  </m:oMath>
                </a14:m>
                <a:endParaRPr lang="it-IT" dirty="0"/>
              </a:p>
              <a:p>
                <a:pPr marL="0" indent="0">
                  <a:lnSpc>
                    <a:spcPct val="107000"/>
                  </a:lnSpc>
                  <a:spcBef>
                    <a:spcPts val="1200"/>
                  </a:spcBef>
                  <a:spcAft>
                    <a:spcPts val="800"/>
                  </a:spcAft>
                  <a:buNone/>
                </a:pPr>
                <a:endParaRPr lang="it-IT" dirty="0"/>
              </a:p>
              <a:p>
                <a:pPr marL="0" indent="0">
                  <a:lnSpc>
                    <a:spcPct val="107000"/>
                  </a:lnSpc>
                  <a:spcBef>
                    <a:spcPts val="1200"/>
                  </a:spcBef>
                  <a:spcAft>
                    <a:spcPts val="800"/>
                  </a:spcAft>
                  <a:buNone/>
                </a:pPr>
                <a:r>
                  <a:rPr lang="it-IT" sz="1800" kern="0" dirty="0">
                    <a:effectLst/>
                    <a:ea typeface="Times New Roman" panose="02020603050405020304" pitchFamily="18" charset="0"/>
                    <a:cs typeface="Times New Roman" panose="02020603050405020304" pitchFamily="18" charset="0"/>
                  </a:rPr>
                  <a:t>     </a:t>
                </a:r>
                <a14:m>
                  <m:oMath xmlns:m="http://schemas.openxmlformats.org/officeDocument/2006/math">
                    <m:d>
                      <m:dPr>
                        <m:begChr m:val="|"/>
                        <m:endChr m:val="|"/>
                        <m:ctrlPr>
                          <a:rPr lang="it-IT" sz="1800" i="1" kern="0" smtClea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𝑃</m:t>
                            </m:r>
                          </m:e>
                        </m:acc>
                        <m:d>
                          <m:dPr>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e>
                        </m: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𝑃</m:t>
                            </m:r>
                          </m:e>
                        </m:acc>
                        <m:d>
                          <m:dPr>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𝑐</m:t>
                                </m:r>
                              </m:e>
                            </m:acc>
                          </m:e>
                        </m:d>
                      </m:e>
                    </m: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nary>
                      <m:naryPr>
                        <m:limLoc m:val="undOvr"/>
                        <m:subHide m:val="on"/>
                        <m:supHide m:val="on"/>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naryPr>
                      <m:sub/>
                      <m:sup/>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𝜌</m:t>
                        </m:r>
                        <m:d>
                          <m:dPr>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[1+</m:t>
                        </m:r>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𝐴</m:t>
                            </m:r>
                          </m:e>
                        </m:acc>
                        <m:d>
                          <m:dPr>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𝐵</m:t>
                            </m:r>
                          </m:e>
                        </m:acc>
                        <m:d>
                          <m:dPr>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𝑐</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e>
                    </m:nary>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𝑑</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 </m:t>
                    </m:r>
                    <m:nary>
                      <m:naryPr>
                        <m:limLoc m:val="undOvr"/>
                        <m:subHide m:val="on"/>
                        <m:supHide m:val="on"/>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naryPr>
                      <m:sub/>
                      <m:sup/>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𝜌</m:t>
                        </m:r>
                        <m:d>
                          <m:dPr>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[1+</m:t>
                        </m:r>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𝐴</m:t>
                            </m:r>
                          </m:e>
                        </m:acc>
                        <m:d>
                          <m:dPr>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𝐵</m:t>
                            </m:r>
                          </m:e>
                        </m:acc>
                        <m:d>
                          <m:dPr>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𝜆</m:t>
                            </m:r>
                          </m:e>
                        </m:d>
                      </m:e>
                    </m:nary>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𝑑</m:t>
                    </m:r>
                    <m:r>
                      <a:rPr lang="it-IT" sz="1800" b="0" i="1" kern="0" smtClean="0">
                        <a:effectLst/>
                        <a:latin typeface="Cambria Math" panose="02040503050406030204" pitchFamily="18" charset="0"/>
                        <a:ea typeface="Times New Roman" panose="02020603050405020304" pitchFamily="18" charset="0"/>
                        <a:cs typeface="Times New Roman" panose="02020603050405020304" pitchFamily="18" charset="0"/>
                      </a:rPr>
                      <m:t>𝜆</m:t>
                    </m:r>
                  </m:oMath>
                </a14:m>
                <a:endParaRPr lang="it-IT" sz="1800" b="0" i="1" kern="0" dirty="0">
                  <a:effectLst/>
                  <a:latin typeface="Cambria Math" panose="02040503050406030204" pitchFamily="18" charset="0"/>
                  <a:ea typeface="Times New Roman" panose="02020603050405020304" pitchFamily="18" charset="0"/>
                  <a:cs typeface="Times New Roman" panose="02020603050405020304" pitchFamily="18" charset="0"/>
                </a:endParaRPr>
              </a:p>
              <a:p>
                <a:pPr marL="0" indent="0">
                  <a:lnSpc>
                    <a:spcPct val="107000"/>
                  </a:lnSpc>
                  <a:spcBef>
                    <a:spcPts val="1200"/>
                  </a:spcBef>
                  <a:spcAft>
                    <a:spcPts val="800"/>
                  </a:spcAft>
                  <a:buNone/>
                </a:pPr>
                <a14:m>
                  <m:oMath xmlns:m="http://schemas.openxmlformats.org/officeDocument/2006/math">
                    <m:r>
                      <a:rPr lang="it-IT" sz="1800" b="0" i="1" kern="0"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≤1+</m:t>
                    </m:r>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𝑃</m:t>
                        </m:r>
                      </m:e>
                    </m:acc>
                    <m:d>
                      <m:dPr>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𝑐</m:t>
                            </m:r>
                          </m:e>
                        </m:acc>
                      </m:e>
                    </m: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𝜀</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𝛿</m:t>
                    </m:r>
                  </m:oMath>
                </a14:m>
                <a:r>
                  <a:rPr lang="it-IT" sz="1800" kern="100" dirty="0">
                    <a:effectLst/>
                    <a:latin typeface="Calibri" panose="020F0502020204030204" pitchFamily="34" charset="0"/>
                    <a:ea typeface="Calibri" panose="020F0502020204030204" pitchFamily="34" charset="0"/>
                    <a:cs typeface="Times New Roman" panose="02020603050405020304" pitchFamily="18" charset="0"/>
                  </a:rPr>
                  <a:t>            </a:t>
                </a:r>
              </a:p>
              <a:p>
                <a:endParaRPr lang="it-IT" dirty="0"/>
              </a:p>
              <a:p>
                <a:endParaRPr lang="it-IT" dirty="0"/>
              </a:p>
            </p:txBody>
          </p:sp>
        </mc:Choice>
        <mc:Fallback xmlns="">
          <p:sp>
            <p:nvSpPr>
              <p:cNvPr id="3" name="Segnaposto contenuto 2">
                <a:extLst>
                  <a:ext uri="{FF2B5EF4-FFF2-40B4-BE49-F238E27FC236}">
                    <a16:creationId xmlns:a16="http://schemas.microsoft.com/office/drawing/2014/main" id="{2A2CFF0A-C776-475C-7FC3-042912C756F1}"/>
                  </a:ext>
                </a:extLst>
              </p:cNvPr>
              <p:cNvSpPr>
                <a:spLocks noGrp="1" noRot="1" noChangeAspect="1" noMove="1" noResize="1" noEditPoints="1" noAdjustHandles="1" noChangeArrowheads="1" noChangeShapeType="1" noTextEdit="1"/>
              </p:cNvSpPr>
              <p:nvPr>
                <p:ph idx="1"/>
              </p:nvPr>
            </p:nvSpPr>
            <p:spPr>
              <a:xfrm>
                <a:off x="168419" y="181923"/>
                <a:ext cx="11899534" cy="6580384"/>
              </a:xfrm>
              <a:blipFill>
                <a:blip r:embed="rId2"/>
                <a:stretch>
                  <a:fillRect l="-461"/>
                </a:stretch>
              </a:blipFill>
            </p:spPr>
            <p:txBody>
              <a:bodyPr/>
              <a:lstStyle/>
              <a:p>
                <a:r>
                  <a:rPr lang="it-IT">
                    <a:noFill/>
                  </a:rPr>
                  <a:t> </a:t>
                </a:r>
              </a:p>
            </p:txBody>
          </p:sp>
        </mc:Fallback>
      </mc:AlternateContent>
    </p:spTree>
    <p:extLst>
      <p:ext uri="{BB962C8B-B14F-4D97-AF65-F5344CB8AC3E}">
        <p14:creationId xmlns:p14="http://schemas.microsoft.com/office/powerpoint/2010/main" val="763674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a:extLst>
              <a:ext uri="{FF2B5EF4-FFF2-40B4-BE49-F238E27FC236}">
                <a16:creationId xmlns:a16="http://schemas.microsoft.com/office/drawing/2014/main" id="{292D1A0D-21A8-ED59-0AB3-EDCB0CAC1744}"/>
              </a:ext>
            </a:extLst>
          </p:cNvPr>
          <p:cNvSpPr>
            <a:spLocks noGrp="1"/>
          </p:cNvSpPr>
          <p:nvPr>
            <p:ph type="title"/>
          </p:nvPr>
        </p:nvSpPr>
        <p:spPr>
          <a:xfrm>
            <a:off x="698500" y="469392"/>
            <a:ext cx="4271264" cy="1188720"/>
          </a:xfrm>
        </p:spPr>
        <p:txBody>
          <a:bodyPr/>
          <a:lstStyle/>
          <a:p>
            <a:r>
              <a:rPr lang="it-IT"/>
              <a:t>iv. </a:t>
            </a:r>
            <a:r>
              <a:rPr lang="it-IT" cap="none"/>
              <a:t>Conclusione</a:t>
            </a:r>
            <a:endParaRPr lang="it-IT"/>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0BE4BE61-940A-9F83-9449-79222BA17165}"/>
                  </a:ext>
                </a:extLst>
              </p:cNvPr>
              <p:cNvSpPr>
                <a:spLocks noGrp="1"/>
              </p:cNvSpPr>
              <p:nvPr>
                <p:ph idx="4294967295"/>
              </p:nvPr>
            </p:nvSpPr>
            <p:spPr>
              <a:xfrm>
                <a:off x="241300" y="1885950"/>
                <a:ext cx="11671300" cy="4730750"/>
              </a:xfrm>
            </p:spPr>
            <p:txBody>
              <a:bodyPr/>
              <a:lstStyle/>
              <a:p>
                <a:pPr marL="0" indent="0">
                  <a:buNone/>
                </a:pPr>
                <a:r>
                  <a:rPr lang="it-IT" dirty="0"/>
                  <a:t>In fine </a:t>
                </a:r>
              </a:p>
              <a:p>
                <a:pPr marL="0" indent="0" algn="ctr">
                  <a:buNone/>
                </a:pPr>
                <a14:m>
                  <m:oMath xmlns:m="http://schemas.openxmlformats.org/officeDocument/2006/math">
                    <m:d>
                      <m:dPr>
                        <m:begChr m:val="|"/>
                        <m:endChr m:val="|"/>
                        <m:ctrlPr>
                          <a:rPr lang="it-IT" i="1" kern="0" smtClea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𝑐</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e>
                    </m: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−2</m:t>
                    </m:r>
                    <m:d>
                      <m:dPr>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𝜀</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𝛿</m:t>
                        </m:r>
                      </m:e>
                    </m: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≤1−</m:t>
                    </m:r>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𝑐</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+2(</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𝜀</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𝛿</m:t>
                    </m:r>
                  </m:oMath>
                </a14:m>
                <a:r>
                  <a:rPr lang="it-IT" dirty="0"/>
                  <a:t>)</a:t>
                </a:r>
              </a:p>
              <a:p>
                <a:pPr marL="0" indent="0" algn="ctr">
                  <a:buNone/>
                </a:pPr>
                <a14:m>
                  <m:oMathPara xmlns:m="http://schemas.openxmlformats.org/officeDocument/2006/math">
                    <m:oMathParaPr>
                      <m:jc m:val="centerGroup"/>
                    </m:oMathParaPr>
                    <m:oMath xmlns:m="http://schemas.openxmlformats.org/officeDocument/2006/math">
                      <m:r>
                        <a:rPr lang="it-IT" sz="1800" i="1" kern="0" smtClean="0">
                          <a:effectLst/>
                          <a:latin typeface="Cambria Math" panose="02040503050406030204" pitchFamily="18" charset="0"/>
                          <a:ea typeface="Times New Roman" panose="02020603050405020304" pitchFamily="18" charset="0"/>
                          <a:cs typeface="Times New Roman" panose="02020603050405020304" pitchFamily="18" charset="0"/>
                        </a:rPr>
                        <m:t>4</m:t>
                      </m:r>
                      <m:d>
                        <m:dPr>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𝜀</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𝛿</m:t>
                          </m:r>
                        </m:e>
                      </m: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𝑐</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e>
                      </m: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𝑐</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−1</m:t>
                      </m:r>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it-IT" dirty="0"/>
                  <a:t>Se consideriamo  </a:t>
                </a:r>
                <a14:m>
                  <m:oMath xmlns:m="http://schemas.openxmlformats.org/officeDocument/2006/math">
                    <m:acc>
                      <m:accPr>
                        <m:chr m:val="⃗"/>
                        <m:ctrlPr>
                          <a:rPr lang="it-IT" i="1" kern="0" smtClea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𝑐</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=0</m:t>
                    </m:r>
                  </m:oMath>
                </a14:m>
                <a:endParaRPr lang="it-IT" dirty="0"/>
              </a:p>
              <a:p>
                <a:pPr marL="0" indent="0">
                  <a:buNone/>
                </a:pPr>
                <a:r>
                  <a:rPr lang="it-IT" dirty="0"/>
                  <a:t>                              </a:t>
                </a:r>
                <a14:m>
                  <m:oMath xmlns:m="http://schemas.openxmlformats.org/officeDocument/2006/math">
                    <m:acc>
                      <m:accPr>
                        <m:chr m:val="⃗"/>
                        <m:ctrlPr>
                          <a:rPr lang="it-IT" i="1" kern="0" smtClea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𝑐</m:t>
                        </m:r>
                      </m:e>
                    </m:acc>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it-IT" i="1" kern="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2</m:t>
                            </m:r>
                          </m:e>
                        </m:rad>
                      </m:den>
                    </m:f>
                  </m:oMath>
                </a14:m>
                <a:endParaRPr lang="it-IT" dirty="0"/>
              </a:p>
              <a:p>
                <a:pPr marL="0" indent="0" algn="ctr">
                  <a:buNone/>
                </a:pPr>
                <a14:m>
                  <m:oMath xmlns:m="http://schemas.openxmlformats.org/officeDocument/2006/math">
                    <m:r>
                      <a:rPr lang="it-IT" sz="1800" i="1" kern="0" smtClean="0">
                        <a:effectLst/>
                        <a:latin typeface="Cambria Math" panose="02040503050406030204" pitchFamily="18" charset="0"/>
                        <a:ea typeface="Times New Roman" panose="02020603050405020304" pitchFamily="18" charset="0"/>
                        <a:cs typeface="Times New Roman" panose="02020603050405020304" pitchFamily="18" charset="0"/>
                      </a:rPr>
                      <m:t>4</m:t>
                    </m:r>
                    <m:d>
                      <m:dPr>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𝜀</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𝛿</m:t>
                        </m:r>
                      </m:e>
                    </m: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2</m:t>
                        </m:r>
                      </m:e>
                    </m:rad>
                    <m:r>
                      <a:rPr lang="it-IT" sz="1800" i="1" kern="0">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it-IT" sz="1800" kern="0" dirty="0">
                    <a:effectLst/>
                    <a:latin typeface="Times New Roman" panose="02020603050405020304" pitchFamily="18" charset="0"/>
                    <a:ea typeface="Times New Roman" panose="02020603050405020304" pitchFamily="18" charset="0"/>
                    <a:cs typeface="Times New Roman" panose="02020603050405020304" pitchFamily="18" charset="0"/>
                  </a:rPr>
                  <a:t>1</a:t>
                </a:r>
              </a:p>
              <a:p>
                <a:pPr marL="0" indent="0" algn="ctr">
                  <a:buNone/>
                </a:pPr>
                <a:endParaRPr lang="it-IT" kern="0" dirty="0">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endParaRPr lang="it-IT" sz="1800" kern="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endParaRPr lang="it-IT" kern="0" dirty="0">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it-IT" sz="1800" kern="0" dirty="0">
                    <a:effectLst/>
                    <a:latin typeface="+mj-lt"/>
                    <a:ea typeface="Calibri" panose="020F0502020204030204" pitchFamily="34" charset="0"/>
                    <a:cs typeface="Times New Roman" panose="02020603050405020304" pitchFamily="18" charset="0"/>
                  </a:rPr>
                  <a:t>In una te</a:t>
                </a:r>
                <a:r>
                  <a:rPr lang="it-IT" kern="0" dirty="0">
                    <a:latin typeface="+mj-lt"/>
                    <a:ea typeface="Calibri" panose="020F0502020204030204" pitchFamily="34" charset="0"/>
                    <a:cs typeface="Times New Roman" panose="02020603050405020304" pitchFamily="18" charset="0"/>
                  </a:rPr>
                  <a:t>oria in cui vengono aggiunti </a:t>
                </a:r>
                <a:r>
                  <a:rPr lang="it-IT" sz="1800" kern="0" dirty="0">
                    <a:effectLst/>
                    <a:latin typeface="+mj-lt"/>
                    <a:ea typeface="Times New Roman" panose="02020603050405020304" pitchFamily="18" charset="0"/>
                  </a:rPr>
                  <a:t>parametri alla meccanica quantistica per determinare le singole misurazioni deve esserci un meccanismo in base al quale un dispositivo di misura può influenzare un altro strumento, per quanto remoto. </a:t>
                </a:r>
                <a:endParaRPr lang="it-IT" sz="1800" kern="100" dirty="0">
                  <a:effectLst/>
                  <a:latin typeface="+mj-lt"/>
                  <a:ea typeface="Calibri" panose="020F0502020204030204" pitchFamily="34" charset="0"/>
                  <a:cs typeface="Times New Roman" panose="02020603050405020304" pitchFamily="18" charset="0"/>
                </a:endParaRPr>
              </a:p>
              <a:p>
                <a:pPr marL="0" indent="0" algn="ctr">
                  <a:buNone/>
                </a:pPr>
                <a:endParaRPr lang="it-IT" dirty="0"/>
              </a:p>
            </p:txBody>
          </p:sp>
        </mc:Choice>
        <mc:Fallback xmlns="">
          <p:sp>
            <p:nvSpPr>
              <p:cNvPr id="3" name="Segnaposto contenuto 2">
                <a:extLst>
                  <a:ext uri="{FF2B5EF4-FFF2-40B4-BE49-F238E27FC236}">
                    <a16:creationId xmlns:a16="http://schemas.microsoft.com/office/drawing/2014/main" id="{0BE4BE61-940A-9F83-9449-79222BA17165}"/>
                  </a:ext>
                </a:extLst>
              </p:cNvPr>
              <p:cNvSpPr>
                <a:spLocks noGrp="1" noRot="1" noChangeAspect="1" noMove="1" noResize="1" noEditPoints="1" noAdjustHandles="1" noChangeArrowheads="1" noChangeShapeType="1" noTextEdit="1"/>
              </p:cNvSpPr>
              <p:nvPr>
                <p:ph idx="4294967295"/>
              </p:nvPr>
            </p:nvSpPr>
            <p:spPr>
              <a:xfrm>
                <a:off x="241300" y="1885950"/>
                <a:ext cx="11671300" cy="4730750"/>
              </a:xfrm>
              <a:blipFill>
                <a:blip r:embed="rId2"/>
                <a:stretch>
                  <a:fillRect l="-470" t="-644"/>
                </a:stretch>
              </a:blipFill>
            </p:spPr>
            <p:txBody>
              <a:bodyPr/>
              <a:lstStyle/>
              <a:p>
                <a:r>
                  <a:rPr lang="it-IT">
                    <a:noFill/>
                  </a:rPr>
                  <a:t> </a:t>
                </a:r>
              </a:p>
            </p:txBody>
          </p:sp>
        </mc:Fallback>
      </mc:AlternateContent>
      <p:pic>
        <p:nvPicPr>
          <p:cNvPr id="5" name="Immagine 4">
            <a:extLst>
              <a:ext uri="{FF2B5EF4-FFF2-40B4-BE49-F238E27FC236}">
                <a16:creationId xmlns:a16="http://schemas.microsoft.com/office/drawing/2014/main" id="{34379D64-4F0A-9E5C-E847-60E4411D3677}"/>
              </a:ext>
            </a:extLst>
          </p:cNvPr>
          <p:cNvPicPr>
            <a:picLocks noChangeAspect="1"/>
          </p:cNvPicPr>
          <p:nvPr/>
        </p:nvPicPr>
        <p:blipFill>
          <a:blip r:embed="rId3"/>
          <a:stretch>
            <a:fillRect/>
          </a:stretch>
        </p:blipFill>
        <p:spPr>
          <a:xfrm>
            <a:off x="1510892" y="4545796"/>
            <a:ext cx="9411516" cy="952583"/>
          </a:xfrm>
          <a:prstGeom prst="rect">
            <a:avLst/>
          </a:prstGeom>
        </p:spPr>
      </p:pic>
    </p:spTree>
    <p:extLst>
      <p:ext uri="{BB962C8B-B14F-4D97-AF65-F5344CB8AC3E}">
        <p14:creationId xmlns:p14="http://schemas.microsoft.com/office/powerpoint/2010/main" val="1190645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C431791-F122-6532-C233-0D2B1A697744}"/>
              </a:ext>
            </a:extLst>
          </p:cNvPr>
          <p:cNvSpPr>
            <a:spLocks noGrp="1"/>
          </p:cNvSpPr>
          <p:nvPr>
            <p:ph type="title"/>
          </p:nvPr>
        </p:nvSpPr>
        <p:spPr>
          <a:xfrm>
            <a:off x="2348898" y="406265"/>
            <a:ext cx="7189955" cy="780981"/>
          </a:xfrm>
        </p:spPr>
        <p:txBody>
          <a:bodyPr>
            <a:normAutofit fontScale="90000"/>
          </a:bodyPr>
          <a:lstStyle/>
          <a:p>
            <a:r>
              <a:rPr lang="it-IT"/>
              <a:t>Generalizzazioni della disuguaglianza di BELL</a:t>
            </a:r>
          </a:p>
        </p:txBody>
      </p:sp>
      <p:sp>
        <p:nvSpPr>
          <p:cNvPr id="3" name="Segnaposto contenuto 2">
            <a:extLst>
              <a:ext uri="{FF2B5EF4-FFF2-40B4-BE49-F238E27FC236}">
                <a16:creationId xmlns:a16="http://schemas.microsoft.com/office/drawing/2014/main" id="{98FE85DB-5629-9DCF-AAF0-4AACA0A2FAB2}"/>
              </a:ext>
            </a:extLst>
          </p:cNvPr>
          <p:cNvSpPr>
            <a:spLocks noGrp="1"/>
          </p:cNvSpPr>
          <p:nvPr>
            <p:ph idx="1"/>
          </p:nvPr>
        </p:nvSpPr>
        <p:spPr>
          <a:xfrm>
            <a:off x="1164335" y="1640516"/>
            <a:ext cx="9559083" cy="3748902"/>
          </a:xfrm>
        </p:spPr>
        <p:txBody>
          <a:bodyPr>
            <a:normAutofit/>
          </a:bodyPr>
          <a:lstStyle/>
          <a:p>
            <a:pPr marL="0" indent="0">
              <a:buNone/>
            </a:pPr>
            <a:r>
              <a:rPr lang="it-IT" dirty="0"/>
              <a:t>Comunemente si parla di disuguaglianze di Bell per indicare un insieme di disuguaglianze sviluppate dopo quella pubblicata da Bell nel suo articolo del 1964.</a:t>
            </a:r>
          </a:p>
          <a:p>
            <a:pPr marL="0" indent="0">
              <a:buNone/>
            </a:pPr>
            <a:r>
              <a:rPr lang="it-IT" dirty="0"/>
              <a:t>Nelle prossime slide presenteremo alcune delle generalizzazioni più rilevanti; usate come base teorica per progettare esperimenti in grado di verificare o smentire le previsioni portate alla luce dal paradosso EPR.</a:t>
            </a:r>
          </a:p>
          <a:p>
            <a:pPr marL="0" indent="0">
              <a:buNone/>
            </a:pPr>
            <a:r>
              <a:rPr lang="it-IT" dirty="0"/>
              <a:t>In particolare vedremo le seguenti disuguaglianze:</a:t>
            </a:r>
          </a:p>
          <a:p>
            <a:r>
              <a:rPr lang="it-IT" dirty="0"/>
              <a:t>CHSH</a:t>
            </a:r>
          </a:p>
          <a:p>
            <a:r>
              <a:rPr lang="it-IT" dirty="0"/>
              <a:t>Generalizzazione CHSH proposta da Bell</a:t>
            </a:r>
          </a:p>
          <a:p>
            <a:r>
              <a:rPr lang="it-IT" dirty="0"/>
              <a:t>CH74 </a:t>
            </a:r>
          </a:p>
        </p:txBody>
      </p:sp>
    </p:spTree>
    <p:extLst>
      <p:ext uri="{BB962C8B-B14F-4D97-AF65-F5344CB8AC3E}">
        <p14:creationId xmlns:p14="http://schemas.microsoft.com/office/powerpoint/2010/main" val="18933551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D353839-ED56-49C4-A7CE-B1911A79D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03520" y="-2"/>
            <a:ext cx="6888481"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5339DF8-BA1F-3B53-874A-2EEF4CC76E21}"/>
              </a:ext>
            </a:extLst>
          </p:cNvPr>
          <p:cNvSpPr>
            <a:spLocks noGrp="1"/>
          </p:cNvSpPr>
          <p:nvPr>
            <p:ph type="title"/>
          </p:nvPr>
        </p:nvSpPr>
        <p:spPr>
          <a:xfrm>
            <a:off x="6119732" y="240631"/>
            <a:ext cx="5564268" cy="862455"/>
          </a:xfrm>
          <a:solidFill>
            <a:srgbClr val="FFFFFF"/>
          </a:solidFill>
          <a:ln>
            <a:solidFill>
              <a:srgbClr val="404040"/>
            </a:solidFill>
          </a:ln>
        </p:spPr>
        <p:txBody>
          <a:bodyPr>
            <a:normAutofit/>
          </a:bodyPr>
          <a:lstStyle/>
          <a:p>
            <a:r>
              <a:rPr lang="it-IT"/>
              <a:t>Disuguaglianza CHSH</a:t>
            </a:r>
          </a:p>
        </p:txBody>
      </p:sp>
      <p:pic>
        <p:nvPicPr>
          <p:cNvPr id="9" name="Immagine 8" descr="Immagine che contiene Viso umano, persona, sorriso, vestiti&#10;&#10;Descrizione generata automaticamente">
            <a:extLst>
              <a:ext uri="{FF2B5EF4-FFF2-40B4-BE49-F238E27FC236}">
                <a16:creationId xmlns:a16="http://schemas.microsoft.com/office/drawing/2014/main" id="{B235554B-E3CF-47DD-511D-5C1EB8C32BA3}"/>
              </a:ext>
            </a:extLst>
          </p:cNvPr>
          <p:cNvPicPr>
            <a:picLocks noChangeAspect="1"/>
          </p:cNvPicPr>
          <p:nvPr/>
        </p:nvPicPr>
        <p:blipFill rotWithShape="1">
          <a:blip r:embed="rId2">
            <a:extLst>
              <a:ext uri="{28A0092B-C50C-407E-A947-70E740481C1C}">
                <a14:useLocalDpi xmlns:a14="http://schemas.microsoft.com/office/drawing/2010/main" val="0"/>
              </a:ext>
            </a:extLst>
          </a:blip>
          <a:srcRect t="1682" r="-3" b="12179"/>
          <a:stretch/>
        </p:blipFill>
        <p:spPr>
          <a:xfrm>
            <a:off x="20" y="-1"/>
            <a:ext cx="2657263" cy="3429000"/>
          </a:xfrm>
          <a:prstGeom prst="rect">
            <a:avLst/>
          </a:prstGeom>
        </p:spPr>
      </p:pic>
      <p:pic>
        <p:nvPicPr>
          <p:cNvPr id="5" name="Immagine 4" descr="Immagine che contiene Viso umano, persona, vestiti, cravatta&#10;&#10;Descrizione generata automaticamente">
            <a:extLst>
              <a:ext uri="{FF2B5EF4-FFF2-40B4-BE49-F238E27FC236}">
                <a16:creationId xmlns:a16="http://schemas.microsoft.com/office/drawing/2014/main" id="{F6B7A0E5-7B33-D96E-BCC9-3EA4DD28B968}"/>
              </a:ext>
            </a:extLst>
          </p:cNvPr>
          <p:cNvPicPr>
            <a:picLocks noChangeAspect="1"/>
          </p:cNvPicPr>
          <p:nvPr/>
        </p:nvPicPr>
        <p:blipFill rotWithShape="1">
          <a:blip r:embed="rId3">
            <a:extLst>
              <a:ext uri="{28A0092B-C50C-407E-A947-70E740481C1C}">
                <a14:useLocalDpi xmlns:a14="http://schemas.microsoft.com/office/drawing/2010/main" val="0"/>
              </a:ext>
            </a:extLst>
          </a:blip>
          <a:srcRect r="2" b="15795"/>
          <a:stretch/>
        </p:blipFill>
        <p:spPr>
          <a:xfrm>
            <a:off x="2657283" y="3429831"/>
            <a:ext cx="2646237" cy="3428169"/>
          </a:xfrm>
          <a:prstGeom prst="rect">
            <a:avLst/>
          </a:prstGeom>
        </p:spPr>
      </p:pic>
      <p:sp>
        <p:nvSpPr>
          <p:cNvPr id="3" name="Segnaposto contenuto 2">
            <a:extLst>
              <a:ext uri="{FF2B5EF4-FFF2-40B4-BE49-F238E27FC236}">
                <a16:creationId xmlns:a16="http://schemas.microsoft.com/office/drawing/2014/main" id="{BBFCA50D-5BD7-DCD7-863E-F43E755A1001}"/>
              </a:ext>
            </a:extLst>
          </p:cNvPr>
          <p:cNvSpPr>
            <a:spLocks noGrp="1"/>
          </p:cNvSpPr>
          <p:nvPr>
            <p:ph idx="1"/>
          </p:nvPr>
        </p:nvSpPr>
        <p:spPr>
          <a:xfrm>
            <a:off x="6119732" y="1343719"/>
            <a:ext cx="5285791" cy="4557531"/>
          </a:xfrm>
        </p:spPr>
        <p:txBody>
          <a:bodyPr>
            <a:noAutofit/>
          </a:bodyPr>
          <a:lstStyle/>
          <a:p>
            <a:pPr marL="0" indent="0">
              <a:lnSpc>
                <a:spcPct val="90000"/>
              </a:lnSpc>
              <a:buNone/>
            </a:pPr>
            <a:r>
              <a:rPr lang="it-IT" sz="2000" dirty="0">
                <a:solidFill>
                  <a:srgbClr val="FFFFFF"/>
                </a:solidFill>
                <a:effectLst/>
                <a:latin typeface="Gill Sans MT (Corpo)"/>
                <a:ea typeface="Calibri" panose="020F0502020204030204" pitchFamily="34" charset="0"/>
              </a:rPr>
              <a:t>Una prima generalizzazione della disuguaglianza di Bell è la disuguaglianza CHSH sviluppata da Clauser, Horne, Shimony e Holt nel lavoro pubblicato su </a:t>
            </a:r>
            <a:r>
              <a:rPr lang="it-IT" sz="2000" dirty="0" err="1">
                <a:solidFill>
                  <a:srgbClr val="FFFFFF"/>
                </a:solidFill>
                <a:effectLst/>
                <a:latin typeface="Gill Sans MT (Corpo)"/>
                <a:ea typeface="Calibri" panose="020F0502020204030204" pitchFamily="34" charset="0"/>
              </a:rPr>
              <a:t>Physical</a:t>
            </a:r>
            <a:r>
              <a:rPr lang="it-IT" sz="2000" dirty="0">
                <a:solidFill>
                  <a:srgbClr val="FFFFFF"/>
                </a:solidFill>
                <a:effectLst/>
                <a:latin typeface="Gill Sans MT (Corpo)"/>
                <a:ea typeface="Calibri" panose="020F0502020204030204" pitchFamily="34" charset="0"/>
              </a:rPr>
              <a:t> Review </a:t>
            </a:r>
            <a:r>
              <a:rPr lang="it-IT" sz="2000" dirty="0" err="1">
                <a:solidFill>
                  <a:srgbClr val="FFFFFF"/>
                </a:solidFill>
                <a:effectLst/>
                <a:latin typeface="Gill Sans MT (Corpo)"/>
                <a:ea typeface="Calibri" panose="020F0502020204030204" pitchFamily="34" charset="0"/>
              </a:rPr>
              <a:t>Letter</a:t>
            </a:r>
            <a:r>
              <a:rPr lang="it-IT" sz="2000" dirty="0">
                <a:solidFill>
                  <a:srgbClr val="FFFFFF"/>
                </a:solidFill>
                <a:effectLst/>
                <a:latin typeface="Gill Sans MT (Corpo)"/>
                <a:ea typeface="Calibri" panose="020F0502020204030204" pitchFamily="34" charset="0"/>
              </a:rPr>
              <a:t> il 13 ottobre 1969. </a:t>
            </a:r>
          </a:p>
          <a:p>
            <a:pPr marL="0" indent="0">
              <a:lnSpc>
                <a:spcPct val="90000"/>
              </a:lnSpc>
              <a:buNone/>
            </a:pPr>
            <a:r>
              <a:rPr lang="it-IT" sz="2000" dirty="0">
                <a:solidFill>
                  <a:srgbClr val="FFFFFF"/>
                </a:solidFill>
                <a:effectLst/>
                <a:ea typeface="Calibri" panose="020F0502020204030204" pitchFamily="34" charset="0"/>
              </a:rPr>
              <a:t>Come prima cosa gli autori considerano un sistema di coppie di particelle correlate che si muovono liberamente, una particella per coppia entra in un apparato </a:t>
            </a:r>
            <a:r>
              <a:rPr lang="it-IT" sz="2000" i="1" dirty="0" err="1">
                <a:solidFill>
                  <a:srgbClr val="FFFFFF"/>
                </a:solidFill>
                <a:effectLst/>
                <a:ea typeface="Calibri" panose="020F0502020204030204" pitchFamily="34" charset="0"/>
              </a:rPr>
              <a:t>I</a:t>
            </a:r>
            <a:r>
              <a:rPr lang="it-IT" sz="2000" i="1" baseline="-25000" dirty="0" err="1">
                <a:solidFill>
                  <a:srgbClr val="FFFFFF"/>
                </a:solidFill>
                <a:effectLst/>
                <a:ea typeface="Calibri" panose="020F0502020204030204" pitchFamily="34" charset="0"/>
              </a:rPr>
              <a:t>a</a:t>
            </a:r>
            <a:r>
              <a:rPr lang="it-IT" sz="2000" baseline="-25000" dirty="0">
                <a:solidFill>
                  <a:srgbClr val="FFFFFF"/>
                </a:solidFill>
                <a:effectLst/>
                <a:ea typeface="Calibri" panose="020F0502020204030204" pitchFamily="34" charset="0"/>
              </a:rPr>
              <a:t> </a:t>
            </a:r>
            <a:r>
              <a:rPr lang="it-IT" sz="2000" dirty="0">
                <a:solidFill>
                  <a:srgbClr val="FFFFFF"/>
                </a:solidFill>
                <a:effectLst/>
                <a:ea typeface="Calibri" panose="020F0502020204030204" pitchFamily="34" charset="0"/>
              </a:rPr>
              <a:t>mentre l’altra entra nell’apparato </a:t>
            </a:r>
            <a:r>
              <a:rPr lang="it-IT" sz="2000" i="1" dirty="0">
                <a:solidFill>
                  <a:srgbClr val="FFFFFF"/>
                </a:solidFill>
                <a:effectLst/>
                <a:ea typeface="Calibri" panose="020F0502020204030204" pitchFamily="34" charset="0"/>
              </a:rPr>
              <a:t>II</a:t>
            </a:r>
            <a:r>
              <a:rPr lang="it-IT" sz="2000" i="1" baseline="-25000" dirty="0">
                <a:solidFill>
                  <a:srgbClr val="FFFFFF"/>
                </a:solidFill>
                <a:effectLst/>
                <a:ea typeface="Calibri" panose="020F0502020204030204" pitchFamily="34" charset="0"/>
              </a:rPr>
              <a:t>b</a:t>
            </a:r>
            <a:r>
              <a:rPr lang="it-IT" sz="2000" dirty="0">
                <a:solidFill>
                  <a:srgbClr val="FFFFFF"/>
                </a:solidFill>
                <a:effectLst/>
                <a:ea typeface="Calibri" panose="020F0502020204030204" pitchFamily="34" charset="0"/>
              </a:rPr>
              <a:t>, i pedici </a:t>
            </a:r>
            <a:r>
              <a:rPr lang="it-IT" sz="2000" i="1" dirty="0">
                <a:solidFill>
                  <a:srgbClr val="FFFFFF"/>
                </a:solidFill>
                <a:effectLst/>
                <a:ea typeface="Calibri" panose="020F0502020204030204" pitchFamily="34" charset="0"/>
              </a:rPr>
              <a:t>a</a:t>
            </a:r>
            <a:r>
              <a:rPr lang="it-IT" sz="2000" dirty="0">
                <a:solidFill>
                  <a:srgbClr val="FFFFFF"/>
                </a:solidFill>
                <a:effectLst/>
                <a:ea typeface="Calibri" panose="020F0502020204030204" pitchFamily="34" charset="0"/>
              </a:rPr>
              <a:t> e </a:t>
            </a:r>
            <a:r>
              <a:rPr lang="it-IT" sz="2000" i="1" dirty="0">
                <a:solidFill>
                  <a:srgbClr val="FFFFFF"/>
                </a:solidFill>
                <a:effectLst/>
                <a:ea typeface="Calibri" panose="020F0502020204030204" pitchFamily="34" charset="0"/>
              </a:rPr>
              <a:t>b</a:t>
            </a:r>
            <a:r>
              <a:rPr lang="it-IT" sz="2000" dirty="0">
                <a:solidFill>
                  <a:srgbClr val="FFFFFF"/>
                </a:solidFill>
                <a:effectLst/>
                <a:ea typeface="Calibri" panose="020F0502020204030204" pitchFamily="34" charset="0"/>
              </a:rPr>
              <a:t> sono parametri modificabili.</a:t>
            </a:r>
          </a:p>
          <a:p>
            <a:pPr marL="0" indent="0">
              <a:lnSpc>
                <a:spcPct val="90000"/>
              </a:lnSpc>
              <a:buNone/>
            </a:pPr>
            <a:r>
              <a:rPr lang="it-IT" sz="2000" dirty="0">
                <a:solidFill>
                  <a:srgbClr val="FFFFFF"/>
                </a:solidFill>
                <a:effectLst/>
                <a:ea typeface="Calibri" panose="020F0502020204030204" pitchFamily="34" charset="0"/>
              </a:rPr>
              <a:t>In ogni apparato la particella può scegliere tra due canali etichettati con +1 o -1. I risultati di questa scelta sono raccolti dalle variabili </a:t>
            </a:r>
            <a:r>
              <a:rPr lang="it-IT" sz="2000" i="1" dirty="0">
                <a:solidFill>
                  <a:srgbClr val="FFFFFF"/>
                </a:solidFill>
                <a:effectLst/>
                <a:ea typeface="Calibri" panose="020F0502020204030204" pitchFamily="34" charset="0"/>
              </a:rPr>
              <a:t>A(a)</a:t>
            </a:r>
            <a:r>
              <a:rPr lang="it-IT" sz="2000" dirty="0">
                <a:solidFill>
                  <a:srgbClr val="FFFFFF"/>
                </a:solidFill>
                <a:effectLst/>
                <a:ea typeface="Calibri" panose="020F0502020204030204" pitchFamily="34" charset="0"/>
              </a:rPr>
              <a:t> e </a:t>
            </a:r>
            <a:r>
              <a:rPr lang="it-IT" sz="2000" i="1" dirty="0">
                <a:solidFill>
                  <a:srgbClr val="FFFFFF"/>
                </a:solidFill>
                <a:effectLst/>
                <a:ea typeface="Calibri" panose="020F0502020204030204" pitchFamily="34" charset="0"/>
              </a:rPr>
              <a:t>B(b) </a:t>
            </a:r>
            <a:r>
              <a:rPr lang="it-IT" sz="2000" dirty="0">
                <a:solidFill>
                  <a:srgbClr val="FFFFFF"/>
                </a:solidFill>
                <a:effectLst/>
                <a:ea typeface="Calibri" panose="020F0502020204030204" pitchFamily="34" charset="0"/>
              </a:rPr>
              <a:t>che possono assumere solo valori pari a ±1 in base al canale scelto.</a:t>
            </a:r>
            <a:endParaRPr lang="it-IT" sz="2000" dirty="0">
              <a:solidFill>
                <a:srgbClr val="FFFFFF"/>
              </a:solidFill>
            </a:endParaRPr>
          </a:p>
        </p:txBody>
      </p:sp>
      <p:pic>
        <p:nvPicPr>
          <p:cNvPr id="7" name="Immagine 6" descr="Immagine che contiene calligrafia, Viso umano, vestiti, persona&#10;&#10;Descrizione generata automaticamente">
            <a:extLst>
              <a:ext uri="{FF2B5EF4-FFF2-40B4-BE49-F238E27FC236}">
                <a16:creationId xmlns:a16="http://schemas.microsoft.com/office/drawing/2014/main" id="{825DBE78-CA62-7190-15C7-21AC4382CA1E}"/>
              </a:ext>
            </a:extLst>
          </p:cNvPr>
          <p:cNvPicPr>
            <a:picLocks noChangeAspect="1"/>
          </p:cNvPicPr>
          <p:nvPr/>
        </p:nvPicPr>
        <p:blipFill rotWithShape="1">
          <a:blip r:embed="rId4">
            <a:extLst>
              <a:ext uri="{28A0092B-C50C-407E-A947-70E740481C1C}">
                <a14:useLocalDpi xmlns:a14="http://schemas.microsoft.com/office/drawing/2010/main" val="0"/>
              </a:ext>
            </a:extLst>
          </a:blip>
          <a:srcRect l="26715" r="21467" b="2"/>
          <a:stretch/>
        </p:blipFill>
        <p:spPr>
          <a:xfrm>
            <a:off x="-4739" y="3429000"/>
            <a:ext cx="2662022" cy="3429000"/>
          </a:xfrm>
          <a:prstGeom prst="rect">
            <a:avLst/>
          </a:prstGeom>
        </p:spPr>
      </p:pic>
      <p:pic>
        <p:nvPicPr>
          <p:cNvPr id="11" name="Immagine 10" descr="Immagine che contiene vestiti, persona, Viso umano, uomo&#10;&#10;Descrizione generata automaticamente">
            <a:extLst>
              <a:ext uri="{FF2B5EF4-FFF2-40B4-BE49-F238E27FC236}">
                <a16:creationId xmlns:a16="http://schemas.microsoft.com/office/drawing/2014/main" id="{A177D4F1-440C-693B-6346-9A0BFA14F0A2}"/>
              </a:ext>
            </a:extLst>
          </p:cNvPr>
          <p:cNvPicPr>
            <a:picLocks noChangeAspect="1"/>
          </p:cNvPicPr>
          <p:nvPr/>
        </p:nvPicPr>
        <p:blipFill rotWithShape="1">
          <a:blip r:embed="rId5">
            <a:extLst>
              <a:ext uri="{28A0092B-C50C-407E-A947-70E740481C1C}">
                <a14:useLocalDpi xmlns:a14="http://schemas.microsoft.com/office/drawing/2010/main" val="0"/>
              </a:ext>
            </a:extLst>
          </a:blip>
          <a:srcRect l="14278" r="33025" b="-3"/>
          <a:stretch/>
        </p:blipFill>
        <p:spPr>
          <a:xfrm>
            <a:off x="2649391" y="830"/>
            <a:ext cx="2646237" cy="3427339"/>
          </a:xfrm>
          <a:prstGeom prst="rect">
            <a:avLst/>
          </a:prstGeom>
        </p:spPr>
      </p:pic>
    </p:spTree>
    <p:extLst>
      <p:ext uri="{BB962C8B-B14F-4D97-AF65-F5344CB8AC3E}">
        <p14:creationId xmlns:p14="http://schemas.microsoft.com/office/powerpoint/2010/main" val="2783600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C294276-EB81-A1AE-C154-59ADAC7E7804}"/>
              </a:ext>
            </a:extLst>
          </p:cNvPr>
          <p:cNvSpPr>
            <a:spLocks noGrp="1"/>
          </p:cNvSpPr>
          <p:nvPr>
            <p:ph type="title"/>
          </p:nvPr>
        </p:nvSpPr>
        <p:spPr>
          <a:xfrm>
            <a:off x="596300" y="396656"/>
            <a:ext cx="2243882" cy="614726"/>
          </a:xfrm>
        </p:spPr>
        <p:txBody>
          <a:bodyPr>
            <a:normAutofit fontScale="90000"/>
          </a:bodyPr>
          <a:lstStyle/>
          <a:p>
            <a:r>
              <a:rPr lang="it-IT"/>
              <a:t>II.CHSH</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1AB7915B-593B-3FFD-679B-4CDF0F9CB081}"/>
                  </a:ext>
                </a:extLst>
              </p:cNvPr>
              <p:cNvSpPr>
                <a:spLocks noGrp="1"/>
              </p:cNvSpPr>
              <p:nvPr>
                <p:ph idx="1"/>
              </p:nvPr>
            </p:nvSpPr>
            <p:spPr>
              <a:xfrm>
                <a:off x="596300" y="1114044"/>
                <a:ext cx="11138500" cy="5347300"/>
              </a:xfrm>
            </p:spPr>
            <p:txBody>
              <a:bodyPr>
                <a:normAutofit lnSpcReduction="10000"/>
              </a:bodyPr>
              <a:lstStyle/>
              <a:p>
                <a:pPr marL="0" indent="0">
                  <a:buNone/>
                </a:pPr>
                <a:r>
                  <a:rPr lang="it-IT" sz="1800" dirty="0">
                    <a:effectLst/>
                    <a:ea typeface="Calibri" panose="020F0502020204030204" pitchFamily="34" charset="0"/>
                  </a:rPr>
                  <a:t>Supponiamo ora che una correlazione statistica tra </a:t>
                </a:r>
                <a:r>
                  <a:rPr lang="it-IT" sz="1800" i="1" dirty="0">
                    <a:effectLst/>
                    <a:ea typeface="Calibri" panose="020F0502020204030204" pitchFamily="34" charset="0"/>
                  </a:rPr>
                  <a:t>A(a)</a:t>
                </a:r>
                <a:r>
                  <a:rPr lang="it-IT" sz="1800" dirty="0">
                    <a:effectLst/>
                    <a:ea typeface="Calibri" panose="020F0502020204030204" pitchFamily="34" charset="0"/>
                  </a:rPr>
                  <a:t> e </a:t>
                </a:r>
                <a:r>
                  <a:rPr lang="it-IT" sz="1800" i="1" dirty="0">
                    <a:effectLst/>
                    <a:ea typeface="Calibri" panose="020F0502020204030204" pitchFamily="34" charset="0"/>
                  </a:rPr>
                  <a:t>B(b)</a:t>
                </a:r>
                <a:r>
                  <a:rPr lang="it-IT" sz="1800" dirty="0">
                    <a:effectLst/>
                    <a:ea typeface="Calibri" panose="020F0502020204030204" pitchFamily="34" charset="0"/>
                  </a:rPr>
                  <a:t> è dovuta all’informazione portata dalle due particelle.</a:t>
                </a:r>
              </a:p>
              <a:p>
                <a:pPr marL="0" indent="0">
                  <a:buNone/>
                </a:pPr>
                <a:r>
                  <a:rPr lang="it-IT" sz="1800" dirty="0">
                    <a:effectLst/>
                    <a:ea typeface="Calibri" panose="020F0502020204030204" pitchFamily="34" charset="0"/>
                  </a:rPr>
                  <a:t>L’informazione in questo caso è rappresentata da un set di variabili (variabili nascoste) denotate con </a:t>
                </a:r>
                <a14:m>
                  <m:oMath xmlns:m="http://schemas.openxmlformats.org/officeDocument/2006/math">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oMath>
                </a14:m>
                <a:r>
                  <a:rPr lang="it-IT" sz="1800" dirty="0">
                    <a:effectLst/>
                    <a:ea typeface="Times New Roman" panose="02020603050405020304" pitchFamily="18" charset="0"/>
                  </a:rPr>
                  <a:t>.</a:t>
                </a:r>
              </a:p>
              <a:p>
                <a:pPr marL="0" indent="0">
                  <a:buNone/>
                </a:pPr>
                <a:endParaRPr lang="it-IT" sz="1800" dirty="0">
                  <a:effectLst/>
                  <a:ea typeface="Times New Roman" panose="02020603050405020304" pitchFamily="18" charset="0"/>
                </a:endParaRPr>
              </a:p>
              <a:p>
                <a:pPr marL="0" indent="0">
                  <a:buNone/>
                </a:pPr>
                <a:r>
                  <a:rPr lang="it-IT" dirty="0">
                    <a:ea typeface="Calibri" panose="020F0502020204030204" pitchFamily="34" charset="0"/>
                  </a:rPr>
                  <a:t>PUNTO CRUCIALE:</a:t>
                </a:r>
              </a:p>
              <a:p>
                <a:pPr marL="0" indent="0">
                  <a:buNone/>
                </a:pPr>
                <a:r>
                  <a:rPr lang="it-IT" sz="1800" i="1" dirty="0">
                    <a:effectLst/>
                    <a:ea typeface="Calibri" panose="020F0502020204030204" pitchFamily="34" charset="0"/>
                  </a:rPr>
                  <a:t>Il principio di località ci permette di dire che A(</a:t>
                </a:r>
                <a:r>
                  <a:rPr lang="it-IT" sz="1800" i="1" dirty="0" err="1">
                    <a:effectLst/>
                    <a:ea typeface="Calibri" panose="020F0502020204030204" pitchFamily="34" charset="0"/>
                  </a:rPr>
                  <a:t>a,λ</a:t>
                </a:r>
                <a:r>
                  <a:rPr lang="it-IT" sz="1800" i="1" dirty="0">
                    <a:effectLst/>
                    <a:ea typeface="Calibri" panose="020F0502020204030204" pitchFamily="34" charset="0"/>
                  </a:rPr>
                  <a:t>) è indipendente da b e in modo analogo B(b, λ) è indipendente da a in quanto le misure possono essere fatte a distanze arbitrariamente grandi.</a:t>
                </a:r>
              </a:p>
              <a:p>
                <a:pPr marL="0" indent="0">
                  <a:buNone/>
                </a:pPr>
                <a:endParaRPr lang="it-IT" sz="1800" dirty="0">
                  <a:effectLst/>
                  <a:ea typeface="Calibri" panose="020F0502020204030204" pitchFamily="34" charset="0"/>
                </a:endParaRPr>
              </a:p>
              <a:p>
                <a:pPr marL="0" indent="0">
                  <a:buNone/>
                </a:pPr>
                <a:r>
                  <a:rPr lang="it-IT" sz="1800" dirty="0">
                    <a:effectLst/>
                    <a:ea typeface="Calibri" panose="020F0502020204030204" pitchFamily="34" charset="0"/>
                  </a:rPr>
                  <a:t>Definiamo ora la funzione di correlazione </a:t>
                </a:r>
                <a14:m>
                  <m:oMath xmlns:m="http://schemas.openxmlformats.org/officeDocument/2006/math">
                    <m:r>
                      <a:rPr lang="it-IT" sz="1800" i="1">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e>
                    </m:d>
                    <m:r>
                      <a:rPr lang="it-IT" sz="1800" i="1">
                        <a:effectLst/>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it-IT" i="1">
                            <a:effectLst/>
                            <a:latin typeface="Cambria Math" panose="02040503050406030204" pitchFamily="18" charset="0"/>
                            <a:cs typeface="Times New Roman" panose="02020603050405020304" pitchFamily="18" charset="0"/>
                          </a:rPr>
                        </m:ctrlPr>
                      </m:naryPr>
                      <m:sub>
                        <m:r>
                          <m:rPr>
                            <m:sty m:val="p"/>
                          </m:rPr>
                          <a:rPr lang="it-IT" sz="1800">
                            <a:effectLst/>
                            <a:latin typeface="Cambria Math" panose="02040503050406030204" pitchFamily="18" charset="0"/>
                            <a:ea typeface="Calibri" panose="020F0502020204030204" pitchFamily="34" charset="0"/>
                            <a:cs typeface="Times New Roman" panose="02020603050405020304" pitchFamily="18" charset="0"/>
                          </a:rPr>
                          <m:t>Γ</m:t>
                        </m:r>
                      </m:sub>
                      <m:sup/>
                      <m:e>
                        <m:r>
                          <a:rPr lang="it-IT" sz="1800" i="1">
                            <a:effectLst/>
                            <a:latin typeface="Cambria Math" panose="02040503050406030204" pitchFamily="18" charset="0"/>
                            <a:ea typeface="Calibri" panose="020F0502020204030204" pitchFamily="34" charset="0"/>
                            <a:cs typeface="Times New Roman" panose="02020603050405020304" pitchFamily="18" charset="0"/>
                          </a:rPr>
                          <m:t>𝐴</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𝐵</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a:effectLst/>
                            <a:latin typeface="Cambria Math" panose="02040503050406030204" pitchFamily="18" charset="0"/>
                            <a:ea typeface="Calibri" panose="020F0502020204030204" pitchFamily="34" charset="0"/>
                            <a:cs typeface="Times New Roman" panose="02020603050405020304" pitchFamily="18" charset="0"/>
                          </a:rPr>
                          <m:t>, </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𝜌</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r>
                          <a:rPr lang="it-IT" sz="1800">
                            <a:effectLst/>
                            <a:latin typeface="Cambria Math" panose="02040503050406030204" pitchFamily="18" charset="0"/>
                            <a:ea typeface="Calibri" panose="020F0502020204030204" pitchFamily="34" charset="0"/>
                            <a:cs typeface="Times New Roman" panose="02020603050405020304" pitchFamily="18" charset="0"/>
                          </a:rPr>
                          <m:t> </m:t>
                        </m:r>
                      </m:e>
                    </m:nary>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it-IT" sz="1800" dirty="0">
                    <a:effectLst/>
                    <a:ea typeface="Times New Roman" panose="02020603050405020304" pitchFamily="18" charset="0"/>
                  </a:rPr>
                  <a:t>dove </a:t>
                </a:r>
                <a14:m>
                  <m:oMath xmlns:m="http://schemas.openxmlformats.org/officeDocument/2006/math">
                    <m:r>
                      <m:rPr>
                        <m:sty m:val="p"/>
                      </m:rPr>
                      <a:rPr lang="it-IT" sz="1800">
                        <a:effectLst/>
                        <a:latin typeface="Cambria Math" panose="02040503050406030204" pitchFamily="18" charset="0"/>
                        <a:ea typeface="Calibri" panose="020F0502020204030204" pitchFamily="34" charset="0"/>
                        <a:cs typeface="Times New Roman" panose="02020603050405020304" pitchFamily="18" charset="0"/>
                      </a:rPr>
                      <m:t>Γ</m:t>
                    </m:r>
                  </m:oMath>
                </a14:m>
                <a:r>
                  <a:rPr lang="it-IT" sz="1800" dirty="0">
                    <a:effectLst/>
                    <a:ea typeface="Times New Roman" panose="02020603050405020304" pitchFamily="18" charset="0"/>
                  </a:rPr>
                  <a:t> è lo spazio che contiene tutte le variabili nascoste.  Allora vale:</a:t>
                </a:r>
              </a:p>
              <a:p>
                <a:pPr marL="0" indent="0">
                  <a:buNone/>
                </a:pPr>
                <a14:m>
                  <m:oMathPara xmlns:m="http://schemas.openxmlformats.org/officeDocument/2006/math">
                    <m:oMathParaPr>
                      <m:jc m:val="centerGroup"/>
                    </m:oMathParaPr>
                    <m:oMath xmlns:m="http://schemas.openxmlformats.org/officeDocument/2006/math">
                      <m:d>
                        <m:dPr>
                          <m:begChr m:val="|"/>
                          <m:endChr m:val="|"/>
                          <m:ctrlPr>
                            <a:rPr lang="it-IT" sz="1800" i="1" kern="100" smtClean="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𝑐</m:t>
                              </m:r>
                            </m:e>
                          </m:d>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r>
                            <m:rPr>
                              <m:sty m:val="p"/>
                            </m:rPr>
                            <a:rPr lang="it-IT" sz="1800" kern="100">
                              <a:effectLst/>
                              <a:latin typeface="Cambria Math" panose="02040503050406030204" pitchFamily="18" charset="0"/>
                              <a:ea typeface="Calibri" panose="020F0502020204030204" pitchFamily="34" charset="0"/>
                              <a:cs typeface="Times New Roman" panose="02020603050405020304" pitchFamily="18" charset="0"/>
                            </a:rPr>
                            <m:t>Γ</m:t>
                          </m:r>
                        </m:sub>
                        <m:sup/>
                        <m:e>
                          <m:d>
                            <m:dPr>
                              <m:begChr m:val="|"/>
                              <m:end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𝐴</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𝐴</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𝑐</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𝜌</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kern="100">
                              <a:effectLst/>
                              <a:latin typeface="Cambria Math" panose="02040503050406030204" pitchFamily="18" charset="0"/>
                              <a:ea typeface="Calibri" panose="020F0502020204030204" pitchFamily="34" charset="0"/>
                              <a:cs typeface="Times New Roman" panose="02020603050405020304" pitchFamily="18" charset="0"/>
                            </a:rPr>
                            <m:t> </m:t>
                          </m:r>
                        </m:e>
                      </m:nary>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r>
                            <m:rPr>
                              <m:sty m:val="p"/>
                            </m:rPr>
                            <a:rPr lang="it-IT" sz="1800" kern="100">
                              <a:effectLst/>
                              <a:latin typeface="Cambria Math" panose="02040503050406030204" pitchFamily="18" charset="0"/>
                              <a:ea typeface="Calibri" panose="020F0502020204030204" pitchFamily="34" charset="0"/>
                              <a:cs typeface="Times New Roman" panose="02020603050405020304" pitchFamily="18" charset="0"/>
                            </a:rPr>
                            <m:t>Γ</m:t>
                          </m:r>
                        </m:sub>
                        <m:sup/>
                        <m:e>
                          <m:d>
                            <m:dPr>
                              <m:begChr m:val="|"/>
                              <m:end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𝐴</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e>
                          </m:d>
                          <m:d>
                            <m:dPr>
                              <m:begChr m:val="["/>
                              <m:end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𝑐</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𝜌</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e>
                      </m:nary>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r>
                            <m:rPr>
                              <m:sty m:val="p"/>
                            </m:rPr>
                            <a:rPr lang="it-IT" sz="1800" kern="100">
                              <a:effectLst/>
                              <a:latin typeface="Cambria Math" panose="02040503050406030204" pitchFamily="18" charset="0"/>
                              <a:ea typeface="Calibri" panose="020F0502020204030204" pitchFamily="34" charset="0"/>
                              <a:cs typeface="Times New Roman" panose="02020603050405020304" pitchFamily="18" charset="0"/>
                            </a:rPr>
                            <m:t>Γ</m:t>
                          </m:r>
                        </m:sub>
                        <m:sup/>
                        <m:e>
                          <m:d>
                            <m:dPr>
                              <m:begChr m:val="["/>
                              <m:end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𝑐</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𝜌</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ary>
                            <m:naryPr>
                              <m:limLoc m:val="subSup"/>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r>
                                <m:rPr>
                                  <m:sty m:val="p"/>
                                </m:rPr>
                                <a:rPr lang="it-IT" sz="1800" kern="100">
                                  <a:effectLst/>
                                  <a:latin typeface="Cambria Math" panose="02040503050406030204" pitchFamily="18" charset="0"/>
                                  <a:ea typeface="Calibri" panose="020F0502020204030204" pitchFamily="34" charset="0"/>
                                  <a:cs typeface="Times New Roman" panose="02020603050405020304" pitchFamily="18" charset="0"/>
                                </a:rPr>
                                <m:t>Γ</m:t>
                              </m:r>
                            </m:sub>
                            <m:sup/>
                            <m:e>
                              <m:d>
                                <m:dPr>
                                  <m:begChr m:val="["/>
                                  <m:end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𝑐</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𝜌</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nary>
                        </m:e>
                      </m:nary>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i="1" dirty="0"/>
              </a:p>
            </p:txBody>
          </p:sp>
        </mc:Choice>
        <mc:Fallback xmlns="">
          <p:sp>
            <p:nvSpPr>
              <p:cNvPr id="3" name="Segnaposto contenuto 2">
                <a:extLst>
                  <a:ext uri="{FF2B5EF4-FFF2-40B4-BE49-F238E27FC236}">
                    <a16:creationId xmlns:a16="http://schemas.microsoft.com/office/drawing/2014/main" id="{1AB7915B-593B-3FFD-679B-4CDF0F9CB081}"/>
                  </a:ext>
                </a:extLst>
              </p:cNvPr>
              <p:cNvSpPr>
                <a:spLocks noGrp="1" noRot="1" noChangeAspect="1" noMove="1" noResize="1" noEditPoints="1" noAdjustHandles="1" noChangeArrowheads="1" noChangeShapeType="1" noTextEdit="1"/>
              </p:cNvSpPr>
              <p:nvPr>
                <p:ph idx="1"/>
              </p:nvPr>
            </p:nvSpPr>
            <p:spPr>
              <a:xfrm>
                <a:off x="596300" y="1114044"/>
                <a:ext cx="11138500" cy="5347300"/>
              </a:xfrm>
              <a:blipFill>
                <a:blip r:embed="rId3"/>
                <a:stretch>
                  <a:fillRect l="-493" t="-1140" r="-493"/>
                </a:stretch>
              </a:blipFill>
            </p:spPr>
            <p:txBody>
              <a:bodyPr/>
              <a:lstStyle/>
              <a:p>
                <a:r>
                  <a:rPr lang="it-IT">
                    <a:noFill/>
                  </a:rPr>
                  <a:t> </a:t>
                </a:r>
              </a:p>
            </p:txBody>
          </p:sp>
        </mc:Fallback>
      </mc:AlternateContent>
    </p:spTree>
    <p:extLst>
      <p:ext uri="{BB962C8B-B14F-4D97-AF65-F5344CB8AC3E}">
        <p14:creationId xmlns:p14="http://schemas.microsoft.com/office/powerpoint/2010/main" val="3701771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0A63F8-44AE-2CFC-08DB-0A234A60BD8B}"/>
              </a:ext>
            </a:extLst>
          </p:cNvPr>
          <p:cNvSpPr>
            <a:spLocks noGrp="1"/>
          </p:cNvSpPr>
          <p:nvPr>
            <p:ph type="title"/>
          </p:nvPr>
        </p:nvSpPr>
        <p:spPr>
          <a:xfrm>
            <a:off x="527027" y="368947"/>
            <a:ext cx="2091482" cy="573163"/>
          </a:xfrm>
        </p:spPr>
        <p:txBody>
          <a:bodyPr>
            <a:normAutofit fontScale="90000"/>
          </a:bodyPr>
          <a:lstStyle/>
          <a:p>
            <a:r>
              <a:rPr lang="it-IT"/>
              <a:t>III.CHSH</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2D4DBE12-5E7C-EBE9-5E4A-BD03A1C13B92}"/>
                  </a:ext>
                </a:extLst>
              </p:cNvPr>
              <p:cNvSpPr>
                <a:spLocks noGrp="1"/>
              </p:cNvSpPr>
              <p:nvPr>
                <p:ph idx="1"/>
              </p:nvPr>
            </p:nvSpPr>
            <p:spPr>
              <a:xfrm>
                <a:off x="527027" y="1072480"/>
                <a:ext cx="10916828" cy="5106647"/>
              </a:xfrm>
            </p:spPr>
            <p:txBody>
              <a:bodyPr/>
              <a:lstStyle/>
              <a:p>
                <a:pPr marL="0" indent="0">
                  <a:lnSpc>
                    <a:spcPct val="107000"/>
                  </a:lnSpc>
                  <a:spcAft>
                    <a:spcPts val="800"/>
                  </a:spcAft>
                  <a:buNone/>
                </a:pPr>
                <a:r>
                  <a:rPr lang="it-IT" sz="1800" kern="100">
                    <a:effectLst/>
                    <a:ea typeface="Times New Roman" panose="02020603050405020304" pitchFamily="18" charset="0"/>
                    <a:cs typeface="Times New Roman" panose="02020603050405020304" pitchFamily="18" charset="0"/>
                  </a:rPr>
                  <a:t>Supponiamo ora che per </a:t>
                </a:r>
                <a:r>
                  <a:rPr lang="it-IT" sz="1800" i="1" kern="100">
                    <a:effectLst/>
                    <a:ea typeface="Times New Roman" panose="02020603050405020304" pitchFamily="18" charset="0"/>
                    <a:cs typeface="Times New Roman" panose="02020603050405020304" pitchFamily="18" charset="0"/>
                  </a:rPr>
                  <a:t>b</a:t>
                </a:r>
                <a:r>
                  <a:rPr lang="it-IT" sz="1800" kern="100">
                    <a:effectLst/>
                    <a:ea typeface="Times New Roman" panose="02020603050405020304" pitchFamily="18" charset="0"/>
                    <a:cs typeface="Times New Roman" panose="02020603050405020304" pitchFamily="18" charset="0"/>
                  </a:rPr>
                  <a:t> e </a:t>
                </a:r>
                <a:r>
                  <a:rPr lang="it-IT" sz="1800" i="1" kern="100">
                    <a:effectLst/>
                    <a:ea typeface="Times New Roman" panose="02020603050405020304" pitchFamily="18" charset="0"/>
                    <a:cs typeface="Times New Roman" panose="02020603050405020304" pitchFamily="18" charset="0"/>
                  </a:rPr>
                  <a:t>b’</a:t>
                </a:r>
                <a:r>
                  <a:rPr lang="it-IT" sz="1800" kern="100">
                    <a:effectLst/>
                    <a:ea typeface="Times New Roman" panose="02020603050405020304" pitchFamily="18" charset="0"/>
                    <a:cs typeface="Times New Roman" panose="02020603050405020304" pitchFamily="18" charset="0"/>
                  </a:rPr>
                  <a:t> abbiamo </a:t>
                </a:r>
                <a:r>
                  <a:rPr lang="it-IT" sz="1800" i="1" kern="100">
                    <a:effectLst/>
                    <a:ea typeface="Times New Roman" panose="02020603050405020304" pitchFamily="18" charset="0"/>
                    <a:cs typeface="Times New Roman" panose="02020603050405020304" pitchFamily="18" charset="0"/>
                  </a:rPr>
                  <a:t>P(b’,b)=1-δ, </a:t>
                </a:r>
                <a:r>
                  <a:rPr lang="it-IT" sz="1800" kern="100">
                    <a:effectLst/>
                    <a:ea typeface="Times New Roman" panose="02020603050405020304" pitchFamily="18" charset="0"/>
                    <a:cs typeface="Times New Roman" panose="02020603050405020304" pitchFamily="18" charset="0"/>
                  </a:rPr>
                  <a:t>con </a:t>
                </a:r>
                <a14:m>
                  <m:oMath xmlns:m="http://schemas.openxmlformats.org/officeDocument/2006/math">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𝛿</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m:t>
                    </m:r>
                  </m:oMath>
                </a14:m>
                <a:r>
                  <a:rPr lang="it-IT" sz="1800" kern="100">
                    <a:effectLst/>
                    <a:ea typeface="Times New Roman" panose="02020603050405020304" pitchFamily="18" charset="0"/>
                    <a:cs typeface="Times New Roman" panose="02020603050405020304" pitchFamily="18" charset="0"/>
                  </a:rPr>
                  <a:t>. Dividiamo ora lo spazio delle variabili nascoste in due parti così definite </a:t>
                </a:r>
                <a14:m>
                  <m:oMath xmlns:m="http://schemas.openxmlformats.org/officeDocument/2006/math">
                    <m:sSub>
                      <m:sSub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it-IT" sz="1800" kern="100">
                            <a:effectLst/>
                            <a:latin typeface="Cambria Math" panose="02040503050406030204" pitchFamily="18" charset="0"/>
                            <a:ea typeface="Times New Roman" panose="02020603050405020304" pitchFamily="18" charset="0"/>
                            <a:cs typeface="Times New Roman" panose="02020603050405020304" pitchFamily="18" charset="0"/>
                          </a:rPr>
                          <m:t>Γ</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b>
                    </m:s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𝜆</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𝐴</m:t>
                        </m:r>
                        <m:d>
                          <m:d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𝑏</m:t>
                                </m:r>
                              </m:e>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𝜆</m:t>
                            </m:r>
                          </m:e>
                        </m:d>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𝐵</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𝑏</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𝜆</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e>
                    </m:d>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it-IT" sz="1800" kern="100">
                    <a:effectLst/>
                    <a:ea typeface="Times New Roman" panose="02020603050405020304" pitchFamily="18" charset="0"/>
                    <a:cs typeface="Times New Roman" panose="02020603050405020304" pitchFamily="18" charset="0"/>
                  </a:rPr>
                  <a:t>e abbiamo </a:t>
                </a:r>
                <a14:m>
                  <m:oMath xmlns:m="http://schemas.openxmlformats.org/officeDocument/2006/math">
                    <m:nary>
                      <m:naryPr>
                        <m:limLoc m:val="subSup"/>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naryPr>
                      <m:sub>
                        <m:sSub>
                          <m:sSub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it-IT" sz="1800" kern="100">
                                <a:effectLst/>
                                <a:latin typeface="Cambria Math" panose="02040503050406030204" pitchFamily="18" charset="0"/>
                                <a:ea typeface="Times New Roman" panose="02020603050405020304" pitchFamily="18" charset="0"/>
                                <a:cs typeface="Times New Roman" panose="02020603050405020304" pitchFamily="18" charset="0"/>
                              </a:rPr>
                              <m:t>Γ</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b>
                        </m:sSub>
                      </m:sub>
                      <m:sup/>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𝜌</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𝛿</m:t>
                            </m:r>
                          </m:num>
                          <m:den>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den>
                        </m:f>
                      </m:e>
                    </m:nary>
                  </m:oMath>
                </a14:m>
                <a:r>
                  <a:rPr lang="it-IT" sz="1800" kern="100">
                    <a:effectLst/>
                    <a:ea typeface="Times New Roman" panose="02020603050405020304" pitchFamily="18" charset="0"/>
                    <a:cs typeface="Times New Roman" panose="02020603050405020304" pitchFamily="18" charset="0"/>
                  </a:rPr>
                  <a:t> .</a:t>
                </a:r>
                <a:endParaRPr lang="it-IT" sz="1800" kern="100">
                  <a:effectLst/>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kern="100">
                    <a:effectLst/>
                    <a:ea typeface="Times New Roman" panose="02020603050405020304" pitchFamily="18" charset="0"/>
                    <a:cs typeface="Times New Roman" panose="02020603050405020304" pitchFamily="18" charset="0"/>
                  </a:rPr>
                  <a:t>Ora:</a:t>
                </a:r>
                <a:endParaRPr lang="it-IT" sz="1800" kern="100">
                  <a:effectLst/>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
                    </m:oMathParaPr>
                    <m:oMath xmlns:m="http://schemas.openxmlformats.org/officeDocument/2006/math">
                      <m:nary>
                        <m:naryPr>
                          <m:limLoc m:val="subSup"/>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r>
                            <m:rPr>
                              <m:sty m:val="p"/>
                            </m:rPr>
                            <a:rPr lang="it-IT" sz="1800" kern="100">
                              <a:effectLst/>
                              <a:latin typeface="Cambria Math" panose="02040503050406030204" pitchFamily="18" charset="0"/>
                              <a:ea typeface="Calibri" panose="020F0502020204030204" pitchFamily="34" charset="0"/>
                              <a:cs typeface="Times New Roman" panose="02020603050405020304" pitchFamily="18" charset="0"/>
                            </a:rPr>
                            <m:t>Γ</m:t>
                          </m:r>
                        </m:sub>
                        <m:sup/>
                        <m:e>
                          <m:d>
                            <m:dPr>
                              <m:begChr m:val="["/>
                              <m:end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𝑐</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𝜌</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nary>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r>
                            <m:rPr>
                              <m:sty m:val="p"/>
                            </m:rPr>
                            <a:rPr lang="it-IT" sz="1800" kern="100">
                              <a:effectLst/>
                              <a:latin typeface="Cambria Math" panose="02040503050406030204" pitchFamily="18" charset="0"/>
                              <a:ea typeface="Calibri" panose="020F0502020204030204" pitchFamily="34" charset="0"/>
                              <a:cs typeface="Times New Roman" panose="02020603050405020304" pitchFamily="18" charset="0"/>
                            </a:rPr>
                            <m:t>Γ</m:t>
                          </m:r>
                        </m:sub>
                        <m:sup/>
                        <m:e>
                          <m:d>
                            <m:dPr>
                              <m:begChr m:val="["/>
                              <m:end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𝐴</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𝑐</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𝜌</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nary>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nary>
                        <m:naryPr>
                          <m:limLoc m:val="subSup"/>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naryPr>
                        <m:sub>
                          <m:sSub>
                            <m:sSub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it-IT" sz="1800" kern="100">
                                  <a:effectLst/>
                                  <a:latin typeface="Cambria Math" panose="02040503050406030204" pitchFamily="18" charset="0"/>
                                  <a:ea typeface="Times New Roman" panose="02020603050405020304" pitchFamily="18" charset="0"/>
                                  <a:cs typeface="Times New Roman" panose="02020603050405020304" pitchFamily="18" charset="0"/>
                                </a:rPr>
                                <m:t>Γ</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b>
                          </m:sSub>
                        </m:sub>
                        <m:sup/>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𝐴</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𝑐</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i="1">
                              <a:latin typeface="Cambria Math" panose="02040503050406030204" pitchFamily="18" charset="0"/>
                            </a:rPr>
                            <m:t>𝜌</m:t>
                          </m:r>
                          <m:d>
                            <m:dPr>
                              <m:ctrlPr>
                                <a:rPr lang="it-IT" i="1">
                                  <a:latin typeface="Cambria Math" panose="02040503050406030204" pitchFamily="18" charset="0"/>
                                </a:rPr>
                              </m:ctrlPr>
                            </m:dPr>
                            <m:e>
                              <m:r>
                                <a:rPr lang="it-IT" i="1">
                                  <a:latin typeface="Cambria Math" panose="020405030504060302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nary>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𝑃</m:t>
                      </m:r>
                      <m:d>
                        <m:d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𝑏</m:t>
                              </m:r>
                            </m:e>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𝑐</m:t>
                          </m:r>
                        </m:e>
                      </m:d>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nary>
                        <m:naryPr>
                          <m:limLoc m:val="subSup"/>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naryPr>
                        <m:sub>
                          <m:sSub>
                            <m:sSub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it-IT" sz="1800" kern="100">
                                  <a:effectLst/>
                                  <a:latin typeface="Cambria Math" panose="02040503050406030204" pitchFamily="18" charset="0"/>
                                  <a:ea typeface="Times New Roman" panose="02020603050405020304" pitchFamily="18" charset="0"/>
                                  <a:cs typeface="Times New Roman" panose="02020603050405020304" pitchFamily="18" charset="0"/>
                                </a:rPr>
                                <m:t>Γ</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b>
                          </m:sSub>
                        </m:sub>
                        <m:sup/>
                        <m:e>
                          <m:d>
                            <m:dPr>
                              <m:begChr m:val="|"/>
                              <m:end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𝐴</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𝑐</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e>
                          </m:d>
                          <m:r>
                            <a:rPr lang="it-IT" i="1">
                              <a:latin typeface="Cambria Math" panose="02040503050406030204" pitchFamily="18" charset="0"/>
                            </a:rPr>
                            <m:t>𝜌</m:t>
                          </m:r>
                          <m:d>
                            <m:dPr>
                              <m:ctrlPr>
                                <a:rPr lang="it-IT" i="1">
                                  <a:latin typeface="Cambria Math" panose="02040503050406030204" pitchFamily="18" charset="0"/>
                                </a:rPr>
                              </m:ctrlPr>
                            </m:dPr>
                            <m:e>
                              <m:r>
                                <a:rPr lang="it-IT" i="1">
                                  <a:latin typeface="Cambria Math" panose="020405030504060302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nary>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𝑃</m:t>
                      </m:r>
                      <m:d>
                        <m:d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𝑏</m:t>
                              </m:r>
                            </m:e>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𝑐</m:t>
                          </m:r>
                        </m:e>
                      </m:d>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𝛿</m:t>
                      </m:r>
                    </m:oMath>
                  </m:oMathPara>
                </a14:m>
                <a:endParaRPr lang="it-IT" sz="1800" kern="100">
                  <a:effectLst/>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kern="100">
                    <a:effectLst/>
                    <a:ea typeface="Times New Roman" panose="02020603050405020304" pitchFamily="18" charset="0"/>
                    <a:cs typeface="Times New Roman" panose="02020603050405020304" pitchFamily="18" charset="0"/>
                  </a:rPr>
                  <a:t>Ma ora sostituendo il risultato appena ottenuto nella espressione trovata prima otteniamo:</a:t>
                </a:r>
                <a:endParaRPr lang="it-IT" sz="1800" kern="100">
                  <a:effectLst/>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d>
                        <m:dPr>
                          <m:begChr m:val="|"/>
                          <m:endChr m:val="|"/>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𝑏</m:t>
                              </m:r>
                            </m:e>
                          </m:d>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𝑐</m:t>
                              </m:r>
                            </m:e>
                          </m:d>
                        </m:e>
                      </m:d>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≤2−</m:t>
                      </m:r>
                      <m: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t>𝑃</m:t>
                      </m:r>
                      <m:d>
                        <m:dPr>
                          <m:ctrlP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t>𝑏</m:t>
                              </m:r>
                            </m:e>
                            <m:sup>
                              <m: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t>𝑏</m:t>
                          </m:r>
                        </m:e>
                      </m:d>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t>𝑃</m:t>
                      </m:r>
                      <m:d>
                        <m:dPr>
                          <m:ctrlP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t>𝑏</m:t>
                              </m:r>
                            </m:e>
                            <m:sup>
                              <m: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t>𝑐</m:t>
                          </m:r>
                        </m:e>
                      </m:d>
                    </m:oMath>
                  </m:oMathPara>
                </a14:m>
                <a:endParaRPr lang="it-IT" sz="2000" kern="100">
                  <a:effectLst/>
                  <a:ea typeface="Calibri" panose="020F0502020204030204" pitchFamily="34" charset="0"/>
                  <a:cs typeface="Times New Roman" panose="02020603050405020304" pitchFamily="18" charset="0"/>
                </a:endParaRPr>
              </a:p>
              <a:p>
                <a:pPr marL="0" indent="0">
                  <a:buNone/>
                </a:pPr>
                <a:endParaRPr lang="it-IT"/>
              </a:p>
            </p:txBody>
          </p:sp>
        </mc:Choice>
        <mc:Fallback xmlns="">
          <p:sp>
            <p:nvSpPr>
              <p:cNvPr id="3" name="Segnaposto contenuto 2">
                <a:extLst>
                  <a:ext uri="{FF2B5EF4-FFF2-40B4-BE49-F238E27FC236}">
                    <a16:creationId xmlns:a16="http://schemas.microsoft.com/office/drawing/2014/main" id="{2D4DBE12-5E7C-EBE9-5E4A-BD03A1C13B92}"/>
                  </a:ext>
                </a:extLst>
              </p:cNvPr>
              <p:cNvSpPr>
                <a:spLocks noGrp="1" noRot="1" noChangeAspect="1" noMove="1" noResize="1" noEditPoints="1" noAdjustHandles="1" noChangeArrowheads="1" noChangeShapeType="1" noTextEdit="1"/>
              </p:cNvSpPr>
              <p:nvPr>
                <p:ph idx="1"/>
              </p:nvPr>
            </p:nvSpPr>
            <p:spPr>
              <a:xfrm>
                <a:off x="527027" y="1072480"/>
                <a:ext cx="10916828" cy="5106647"/>
              </a:xfrm>
              <a:blipFill>
                <a:blip r:embed="rId2"/>
                <a:stretch>
                  <a:fillRect l="-447" t="-2864"/>
                </a:stretch>
              </a:blipFill>
            </p:spPr>
            <p:txBody>
              <a:bodyPr/>
              <a:lstStyle/>
              <a:p>
                <a:r>
                  <a:rPr lang="it-IT">
                    <a:noFill/>
                  </a:rPr>
                  <a:t> </a:t>
                </a:r>
              </a:p>
            </p:txBody>
          </p:sp>
        </mc:Fallback>
      </mc:AlternateContent>
    </p:spTree>
    <p:extLst>
      <p:ext uri="{BB962C8B-B14F-4D97-AF65-F5344CB8AC3E}">
        <p14:creationId xmlns:p14="http://schemas.microsoft.com/office/powerpoint/2010/main" val="25540898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CA2DE4-7866-A14F-810F-8A39CF5D92F1}"/>
              </a:ext>
            </a:extLst>
          </p:cNvPr>
          <p:cNvSpPr>
            <a:spLocks noGrp="1"/>
          </p:cNvSpPr>
          <p:nvPr>
            <p:ph type="title"/>
          </p:nvPr>
        </p:nvSpPr>
        <p:spPr>
          <a:xfrm>
            <a:off x="804119" y="382801"/>
            <a:ext cx="2548682" cy="545453"/>
          </a:xfrm>
        </p:spPr>
        <p:txBody>
          <a:bodyPr>
            <a:normAutofit fontScale="90000"/>
          </a:bodyPr>
          <a:lstStyle/>
          <a:p>
            <a:r>
              <a:rPr lang="it-IT"/>
              <a:t>CHSH BELL</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DD216EE1-C464-C8BF-AE4B-AC412C737395}"/>
                  </a:ext>
                </a:extLst>
              </p:cNvPr>
              <p:cNvSpPr>
                <a:spLocks noGrp="1"/>
              </p:cNvSpPr>
              <p:nvPr>
                <p:ph idx="1"/>
              </p:nvPr>
            </p:nvSpPr>
            <p:spPr>
              <a:xfrm>
                <a:off x="804119" y="1030915"/>
                <a:ext cx="11110790" cy="5444283"/>
              </a:xfrm>
            </p:spPr>
            <p:txBody>
              <a:bodyPr/>
              <a:lstStyle/>
              <a:p>
                <a:pPr marL="0" indent="0">
                  <a:buNone/>
                </a:pPr>
                <a:r>
                  <a:rPr lang="it-IT" sz="1800" dirty="0">
                    <a:effectLst/>
                    <a:ea typeface="Calibri" panose="020F0502020204030204" pitchFamily="34" charset="0"/>
                  </a:rPr>
                  <a:t>Nel 1987 Bell pubblica il suo libro </a:t>
                </a:r>
                <a:r>
                  <a:rPr lang="it-IT" sz="1800" i="1" dirty="0" err="1">
                    <a:effectLst/>
                    <a:ea typeface="Calibri" panose="020F0502020204030204" pitchFamily="34" charset="0"/>
                  </a:rPr>
                  <a:t>Speakable</a:t>
                </a:r>
                <a:r>
                  <a:rPr lang="it-IT" sz="1800" i="1" dirty="0">
                    <a:effectLst/>
                    <a:ea typeface="Calibri" panose="020F0502020204030204" pitchFamily="34" charset="0"/>
                  </a:rPr>
                  <a:t> and </a:t>
                </a:r>
                <a:r>
                  <a:rPr lang="it-IT" sz="1800" i="1" dirty="0" err="1">
                    <a:effectLst/>
                    <a:ea typeface="Calibri" panose="020F0502020204030204" pitchFamily="34" charset="0"/>
                  </a:rPr>
                  <a:t>Unspeakable</a:t>
                </a:r>
                <a:r>
                  <a:rPr lang="it-IT" sz="1800" i="1" dirty="0">
                    <a:effectLst/>
                    <a:ea typeface="Calibri" panose="020F0502020204030204" pitchFamily="34" charset="0"/>
                  </a:rPr>
                  <a:t> </a:t>
                </a:r>
                <a:r>
                  <a:rPr lang="it-IT" sz="1800" dirty="0">
                    <a:effectLst/>
                    <a:ea typeface="Calibri" panose="020F0502020204030204" pitchFamily="34" charset="0"/>
                  </a:rPr>
                  <a:t>nel quale propone una versione più generale della disuguaglianza CHSH in cui tiene conto della possibilità che anche gli strumenti di misura contengano in qualche modo delle variabili nascoste che possono influenzare la misura.</a:t>
                </a:r>
              </a:p>
              <a:p>
                <a:pPr marL="0" indent="0">
                  <a:buNone/>
                </a:pPr>
                <a:r>
                  <a:rPr lang="it-IT" dirty="0">
                    <a:ea typeface="Calibri" panose="020F0502020204030204" pitchFamily="34" charset="0"/>
                  </a:rPr>
                  <a:t>Bell introduce la seguente funzione di correlazione:  </a:t>
                </a:r>
                <a14:m>
                  <m:oMath xmlns:m="http://schemas.openxmlformats.org/officeDocument/2006/math">
                    <m:r>
                      <a:rPr lang="it-IT" sz="1800" i="1" kern="100" smtClean="0">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sup/>
                      <m:e>
                        <m:acc>
                          <m:accPr>
                            <m: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acc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𝐴</m:t>
                            </m:r>
                          </m:e>
                        </m:acc>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acc>
                          <m:accPr>
                            <m: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acc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e>
                        </m:acc>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𝜌</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kern="100">
                            <a:effectLst/>
                            <a:latin typeface="Cambria Math" panose="02040503050406030204" pitchFamily="18" charset="0"/>
                            <a:ea typeface="Calibri" panose="020F0502020204030204" pitchFamily="34" charset="0"/>
                            <a:cs typeface="Times New Roman" panose="02020603050405020304" pitchFamily="18" charset="0"/>
                          </a:rPr>
                          <m:t> </m:t>
                        </m:r>
                      </m:e>
                    </m:nary>
                  </m:oMath>
                </a14:m>
                <a:endParaRPr lang="it-IT" sz="1800" kern="100" dirty="0">
                  <a:effectLst/>
                  <a:ea typeface="Calibri" panose="020F0502020204030204" pitchFamily="34" charset="0"/>
                  <a:cs typeface="Times New Roman" panose="02020603050405020304" pitchFamily="18" charset="0"/>
                </a:endParaRPr>
              </a:p>
              <a:p>
                <a:pPr marL="0" indent="0">
                  <a:buNone/>
                </a:pPr>
                <a:r>
                  <a:rPr lang="it-IT" sz="1800" dirty="0">
                    <a:effectLst/>
                    <a:ea typeface="Times New Roman" panose="02020603050405020304" pitchFamily="18" charset="0"/>
                  </a:rPr>
                  <a:t>Risulta chiaro che i valori permessi sono </a:t>
                </a:r>
                <a14:m>
                  <m:oMath xmlns:m="http://schemas.openxmlformats.org/officeDocument/2006/math">
                    <m:d>
                      <m:dPr>
                        <m:begChr m:val="|"/>
                        <m:endChr m:val="|"/>
                        <m:ctrlPr>
                          <a:rPr lang="it-IT" i="1">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i="1">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𝐴</m:t>
                            </m:r>
                          </m:e>
                        </m:acc>
                      </m:e>
                    </m:d>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≤1 </m:t>
                    </m:r>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𝑒</m:t>
                    </m:r>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 </m:t>
                    </m:r>
                    <m:d>
                      <m:dPr>
                        <m:begChr m:val="|"/>
                        <m:endChr m:val="|"/>
                        <m:ctrlPr>
                          <a:rPr lang="it-IT" i="1">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i="1">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𝐵</m:t>
                            </m:r>
                          </m:e>
                        </m:acc>
                      </m:e>
                    </m:d>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≤1 </m:t>
                    </m:r>
                    <m:r>
                      <a:rPr lang="it-IT" sz="1800" b="0"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(1)</m:t>
                    </m:r>
                  </m:oMath>
                </a14:m>
                <a:endParaRPr lang="it-IT" sz="1800" kern="100" dirty="0">
                  <a:effectLst/>
                  <a:ea typeface="Calibri" panose="020F0502020204030204" pitchFamily="34" charset="0"/>
                  <a:cs typeface="Times New Roman" panose="02020603050405020304" pitchFamily="18" charset="0"/>
                </a:endParaRPr>
              </a:p>
              <a:p>
                <a:pPr marL="0" indent="0">
                  <a:buNone/>
                </a:pPr>
                <a:r>
                  <a:rPr lang="it-IT" dirty="0">
                    <a:ea typeface="Calibri" panose="020F0502020204030204" pitchFamily="34" charset="0"/>
                  </a:rPr>
                  <a:t>Vale allora che:</a:t>
                </a:r>
              </a:p>
              <a:p>
                <a:pPr marL="0" indent="0">
                  <a:buNone/>
                </a:pPr>
                <a14:m>
                  <m:oMathPara xmlns:m="http://schemas.openxmlformats.org/officeDocument/2006/math">
                    <m:oMathParaPr>
                      <m:jc m:val="centerGroup"/>
                    </m:oMathParaPr>
                    <m:oMath xmlns:m="http://schemas.openxmlformats.org/officeDocument/2006/math">
                      <m:r>
                        <a:rPr lang="it-IT" i="1">
                          <a:latin typeface="Cambria Math" panose="02040503050406030204" pitchFamily="18" charset="0"/>
                          <a:ea typeface="Cambria Math" panose="02040503050406030204" pitchFamily="18" charset="0"/>
                          <a:cs typeface="Times New Roman" panose="02020603050405020304" pitchFamily="18" charset="0"/>
                        </a:rPr>
                        <m:t>𝑃</m:t>
                      </m:r>
                      <m:d>
                        <m:dPr>
                          <m:ctrlPr>
                            <a:rPr lang="it-IT" b="0" i="1" smtClean="0">
                              <a:latin typeface="Cambria Math" panose="02040503050406030204" pitchFamily="18" charset="0"/>
                              <a:ea typeface="Cambria Math" panose="02040503050406030204" pitchFamily="18" charset="0"/>
                              <a:cs typeface="Times New Roman" panose="02020603050405020304" pitchFamily="18" charset="0"/>
                            </a:rPr>
                          </m:ctrlPr>
                        </m:dPr>
                        <m:e>
                          <m:r>
                            <a:rPr lang="it-IT" b="0" i="1" smtClean="0">
                              <a:latin typeface="Cambria Math" panose="02040503050406030204" pitchFamily="18" charset="0"/>
                              <a:ea typeface="Cambria Math" panose="02040503050406030204" pitchFamily="18" charset="0"/>
                              <a:cs typeface="Times New Roman" panose="02020603050405020304" pitchFamily="18" charset="0"/>
                            </a:rPr>
                            <m:t>𝑎</m:t>
                          </m:r>
                          <m:r>
                            <a:rPr lang="it-IT" b="0" i="1" smtClean="0">
                              <a:latin typeface="Cambria Math" panose="02040503050406030204" pitchFamily="18" charset="0"/>
                              <a:ea typeface="Cambria Math" panose="02040503050406030204" pitchFamily="18" charset="0"/>
                              <a:cs typeface="Times New Roman" panose="02020603050405020304" pitchFamily="18" charset="0"/>
                            </a:rPr>
                            <m:t>,</m:t>
                          </m:r>
                          <m:r>
                            <a:rPr lang="it-IT" b="0" i="1" smtClean="0">
                              <a:latin typeface="Cambria Math" panose="02040503050406030204" pitchFamily="18" charset="0"/>
                              <a:ea typeface="Cambria Math" panose="02040503050406030204" pitchFamily="18" charset="0"/>
                              <a:cs typeface="Times New Roman" panose="02020603050405020304" pitchFamily="18" charset="0"/>
                            </a:rPr>
                            <m:t>𝑏</m:t>
                          </m:r>
                        </m:e>
                      </m:d>
                      <m:r>
                        <a:rPr lang="it-IT" b="0" i="1" smtClean="0">
                          <a:latin typeface="Cambria Math" panose="02040503050406030204" pitchFamily="18" charset="0"/>
                          <a:ea typeface="Cambria Math" panose="02040503050406030204" pitchFamily="18" charset="0"/>
                          <a:cs typeface="Times New Roman" panose="02020603050405020304" pitchFamily="18" charset="0"/>
                        </a:rPr>
                        <m:t>−</m:t>
                      </m:r>
                      <m:r>
                        <a:rPr lang="it-IT" b="0" i="1" smtClean="0">
                          <a:latin typeface="Cambria Math" panose="02040503050406030204" pitchFamily="18" charset="0"/>
                          <a:ea typeface="Cambria Math" panose="02040503050406030204" pitchFamily="18" charset="0"/>
                          <a:cs typeface="Times New Roman" panose="02020603050405020304" pitchFamily="18" charset="0"/>
                        </a:rPr>
                        <m:t>𝑃</m:t>
                      </m:r>
                      <m:d>
                        <m:dPr>
                          <m:ctrlPr>
                            <a:rPr lang="it-IT" b="0" i="1" smtClean="0">
                              <a:latin typeface="Cambria Math" panose="02040503050406030204" pitchFamily="18" charset="0"/>
                              <a:ea typeface="Cambria Math" panose="02040503050406030204" pitchFamily="18" charset="0"/>
                              <a:cs typeface="Times New Roman" panose="02020603050405020304" pitchFamily="18" charset="0"/>
                            </a:rPr>
                          </m:ctrlPr>
                        </m:dPr>
                        <m:e>
                          <m:r>
                            <a:rPr lang="it-IT" b="0" i="1" smtClean="0">
                              <a:latin typeface="Cambria Math" panose="02040503050406030204" pitchFamily="18" charset="0"/>
                              <a:ea typeface="Cambria Math" panose="02040503050406030204" pitchFamily="18" charset="0"/>
                              <a:cs typeface="Times New Roman" panose="02020603050405020304" pitchFamily="18" charset="0"/>
                            </a:rPr>
                            <m:t>𝑎</m:t>
                          </m:r>
                          <m:r>
                            <a:rPr lang="it-IT" b="0" i="1" smtClean="0">
                              <a:latin typeface="Cambria Math" panose="02040503050406030204" pitchFamily="18" charset="0"/>
                              <a:ea typeface="Cambria Math" panose="02040503050406030204" pitchFamily="18" charset="0"/>
                              <a:cs typeface="Times New Roman" panose="02020603050405020304" pitchFamily="18" charset="0"/>
                            </a:rPr>
                            <m:t>,</m:t>
                          </m:r>
                          <m:sSup>
                            <m:sSupPr>
                              <m:ctrlPr>
                                <a:rPr lang="it-IT" b="0" i="1" smtClean="0">
                                  <a:latin typeface="Cambria Math" panose="02040503050406030204" pitchFamily="18" charset="0"/>
                                  <a:ea typeface="Cambria Math" panose="02040503050406030204" pitchFamily="18" charset="0"/>
                                  <a:cs typeface="Times New Roman" panose="02020603050405020304" pitchFamily="18" charset="0"/>
                                </a:rPr>
                              </m:ctrlPr>
                            </m:sSupPr>
                            <m:e>
                              <m:r>
                                <a:rPr lang="it-IT" b="0" i="1" smtClean="0">
                                  <a:latin typeface="Cambria Math" panose="02040503050406030204" pitchFamily="18" charset="0"/>
                                  <a:ea typeface="Cambria Math" panose="02040503050406030204" pitchFamily="18" charset="0"/>
                                  <a:cs typeface="Times New Roman" panose="02020603050405020304" pitchFamily="18" charset="0"/>
                                </a:rPr>
                                <m:t>𝑏</m:t>
                              </m:r>
                            </m:e>
                            <m:sup>
                              <m:r>
                                <a:rPr lang="it-IT" b="0" i="1" smtClean="0">
                                  <a:latin typeface="Cambria Math" panose="02040503050406030204" pitchFamily="18" charset="0"/>
                                  <a:ea typeface="Cambria Math" panose="02040503050406030204" pitchFamily="18" charset="0"/>
                                  <a:cs typeface="Times New Roman" panose="02020603050405020304" pitchFamily="18" charset="0"/>
                                </a:rPr>
                                <m:t>′</m:t>
                              </m:r>
                            </m:sup>
                          </m:sSup>
                        </m:e>
                      </m:d>
                      <m:r>
                        <a:rPr lang="it-IT" b="0" i="1" smtClean="0">
                          <a:latin typeface="Cambria Math" panose="02040503050406030204" pitchFamily="18" charset="0"/>
                          <a:ea typeface="Cambria Math" panose="02040503050406030204" pitchFamily="18" charset="0"/>
                          <a:cs typeface="Times New Roman" panose="02020603050405020304" pitchFamily="18" charset="0"/>
                        </a:rPr>
                        <m:t>=</m:t>
                      </m:r>
                      <m:nary>
                        <m:naryPr>
                          <m:limLoc m:val="undOvr"/>
                          <m:subHide m:val="on"/>
                          <m:supHide m:val="on"/>
                          <m:ctrlPr>
                            <a:rPr lang="it-IT" i="1">
                              <a:effectLst/>
                              <a:latin typeface="Cambria Math" panose="02040503050406030204" pitchFamily="18" charset="0"/>
                              <a:cs typeface="Times New Roman" panose="02020603050405020304" pitchFamily="18" charset="0"/>
                            </a:rPr>
                          </m:ctrlPr>
                        </m:naryPr>
                        <m:sub/>
                        <m:sup/>
                        <m:e>
                          <m:r>
                            <a:rPr lang="it-IT" sz="1800" i="1">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𝜆𝜌</m:t>
                          </m:r>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d>
                            <m:dPr>
                              <m:begChr m:val="["/>
                              <m:endChr m:val="]"/>
                              <m:ctrlPr>
                                <a:rPr lang="it-IT" i="1">
                                  <a:effectLst/>
                                  <a:latin typeface="Cambria Math" panose="02040503050406030204" pitchFamily="18" charset="0"/>
                                  <a:cs typeface="Times New Roman" panose="02020603050405020304" pitchFamily="18" charset="0"/>
                                </a:rPr>
                              </m:ctrlPr>
                            </m:dPr>
                            <m:e>
                              <m:acc>
                                <m:accPr>
                                  <m:chr m:val="̅"/>
                                  <m:ctrlPr>
                                    <a:rPr lang="it-IT" i="1">
                                      <a:effectLst/>
                                      <a:latin typeface="Cambria Math" panose="02040503050406030204" pitchFamily="18" charset="0"/>
                                      <a:cs typeface="Times New Roman" panose="02020603050405020304" pitchFamily="18" charset="0"/>
                                    </a:rPr>
                                  </m:ctrlPr>
                                </m:accPr>
                                <m:e>
                                  <m:r>
                                    <a:rPr lang="it-IT" sz="1800" i="1">
                                      <a:effectLst/>
                                      <a:latin typeface="Cambria Math" panose="02040503050406030204" pitchFamily="18" charset="0"/>
                                      <a:ea typeface="Calibri" panose="020F0502020204030204" pitchFamily="34" charset="0"/>
                                      <a:cs typeface="Times New Roman" panose="02020603050405020304" pitchFamily="18" charset="0"/>
                                    </a:rPr>
                                    <m:t>𝐴</m:t>
                                  </m:r>
                                </m:e>
                              </m:acc>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acc>
                                <m:accPr>
                                  <m:chr m:val="̅"/>
                                  <m:ctrlPr>
                                    <a:rPr lang="it-IT" i="1">
                                      <a:effectLst/>
                                      <a:latin typeface="Cambria Math" panose="02040503050406030204" pitchFamily="18" charset="0"/>
                                      <a:cs typeface="Times New Roman" panose="02020603050405020304" pitchFamily="18" charset="0"/>
                                    </a:rPr>
                                  </m:ctrlPr>
                                </m:accPr>
                                <m:e>
                                  <m:r>
                                    <a:rPr lang="it-IT" sz="1800" i="1">
                                      <a:effectLst/>
                                      <a:latin typeface="Cambria Math" panose="02040503050406030204" pitchFamily="18" charset="0"/>
                                      <a:ea typeface="Calibri" panose="020F0502020204030204" pitchFamily="34" charset="0"/>
                                      <a:cs typeface="Times New Roman" panose="02020603050405020304" pitchFamily="18" charset="0"/>
                                    </a:rPr>
                                    <m:t>𝐵</m:t>
                                  </m:r>
                                </m:e>
                              </m:acc>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a:effectLst/>
                                      <a:latin typeface="Cambria Math" panose="02040503050406030204" pitchFamily="18" charset="0"/>
                                      <a:ea typeface="Calibri" panose="020F0502020204030204" pitchFamily="34" charset="0"/>
                                      <a:cs typeface="Times New Roman" panose="02020603050405020304" pitchFamily="18" charset="0"/>
                                    </a:rPr>
                                    <m:t>, </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a:effectLst/>
                                  <a:latin typeface="Cambria Math" panose="02040503050406030204" pitchFamily="18" charset="0"/>
                                  <a:ea typeface="Calibri" panose="020F0502020204030204" pitchFamily="34" charset="0"/>
                                  <a:cs typeface="Times New Roman" panose="02020603050405020304" pitchFamily="18" charset="0"/>
                                </a:rPr>
                                <m:t>−</m:t>
                              </m:r>
                              <m:acc>
                                <m:accPr>
                                  <m:chr m:val="̅"/>
                                  <m:ctrlPr>
                                    <a:rPr lang="it-IT" i="1">
                                      <a:effectLst/>
                                      <a:latin typeface="Cambria Math" panose="02040503050406030204" pitchFamily="18" charset="0"/>
                                      <a:cs typeface="Times New Roman" panose="02020603050405020304" pitchFamily="18" charset="0"/>
                                    </a:rPr>
                                  </m:ctrlPr>
                                </m:accPr>
                                <m:e>
                                  <m:r>
                                    <a:rPr lang="it-IT" sz="1800" i="1">
                                      <a:effectLst/>
                                      <a:latin typeface="Cambria Math" panose="02040503050406030204" pitchFamily="18" charset="0"/>
                                      <a:ea typeface="Calibri" panose="020F0502020204030204" pitchFamily="34" charset="0"/>
                                      <a:cs typeface="Times New Roman" panose="02020603050405020304" pitchFamily="18" charset="0"/>
                                    </a:rPr>
                                    <m:t>𝐴</m:t>
                                  </m:r>
                                </m:e>
                              </m:acc>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acc>
                                <m:accPr>
                                  <m:chr m:val="̅"/>
                                  <m:ctrlPr>
                                    <a:rPr lang="it-IT" i="1">
                                      <a:effectLst/>
                                      <a:latin typeface="Cambria Math" panose="02040503050406030204" pitchFamily="18" charset="0"/>
                                      <a:cs typeface="Times New Roman" panose="02020603050405020304" pitchFamily="18" charset="0"/>
                                    </a:rPr>
                                  </m:ctrlPr>
                                </m:accPr>
                                <m:e>
                                  <m:r>
                                    <a:rPr lang="it-IT" sz="1800" i="1">
                                      <a:effectLst/>
                                      <a:latin typeface="Cambria Math" panose="02040503050406030204" pitchFamily="18" charset="0"/>
                                      <a:ea typeface="Calibri" panose="020F0502020204030204" pitchFamily="34" charset="0"/>
                                      <a:cs typeface="Times New Roman" panose="02020603050405020304" pitchFamily="18" charset="0"/>
                                    </a:rPr>
                                    <m:t>𝐵</m:t>
                                  </m:r>
                                </m:e>
                              </m:acc>
                              <m:d>
                                <m:dPr>
                                  <m:ctrlPr>
                                    <a:rPr lang="it-IT" i="1">
                                      <a:effectLst/>
                                      <a:latin typeface="Cambria Math" panose="02040503050406030204" pitchFamily="18" charset="0"/>
                                      <a:cs typeface="Times New Roman" panose="02020603050405020304" pitchFamily="18" charset="0"/>
                                    </a:rPr>
                                  </m:ctrlPr>
                                </m:dPr>
                                <m:e>
                                  <m:sSup>
                                    <m:sSupPr>
                                      <m:ctrlPr>
                                        <a:rPr lang="it-IT" i="1">
                                          <a:effectLst/>
                                          <a:latin typeface="Cambria Math" panose="02040503050406030204" pitchFamily="18" charset="0"/>
                                          <a:cs typeface="Times New Roman" panose="02020603050405020304" pitchFamily="18" charset="0"/>
                                        </a:rPr>
                                      </m:ctrlPr>
                                    </m:sSup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sz="1800" i="1">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1800" i="1">
                                      <a:effectLst/>
                                      <a:latin typeface="Cambria Math" panose="02040503050406030204" pitchFamily="18" charset="0"/>
                                      <a:ea typeface="Calibri" panose="020F0502020204030204" pitchFamily="34" charset="0"/>
                                      <a:cs typeface="Times New Roman" panose="02020603050405020304" pitchFamily="18" charset="0"/>
                                    </a:rPr>
                                    <m:t>, </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e>
                          </m:d>
                        </m:e>
                      </m:nary>
                    </m:oMath>
                  </m:oMathPara>
                </a14:m>
                <a:endParaRPr lang="it-IT" dirty="0"/>
              </a:p>
              <a:p>
                <a:pPr marL="0" indent="0">
                  <a:buNone/>
                </a:pPr>
                <a14:m>
                  <m:oMathPara xmlns:m="http://schemas.openxmlformats.org/officeDocument/2006/math">
                    <m:oMathParaPr>
                      <m:jc m:val="centerGroup"/>
                    </m:oMathParaPr>
                    <m:oMath xmlns:m="http://schemas.openxmlformats.org/officeDocument/2006/math">
                      <m:r>
                        <a:rPr lang="it-IT" b="0" i="1" smtClean="0">
                          <a:effectLst/>
                          <a:latin typeface="Cambria Math" panose="02040503050406030204" pitchFamily="18" charset="0"/>
                          <a:cs typeface="Times New Roman" panose="02020603050405020304" pitchFamily="18" charset="0"/>
                        </a:rPr>
                        <m:t>=</m:t>
                      </m:r>
                      <m:nary>
                        <m:naryPr>
                          <m:limLoc m:val="undOvr"/>
                          <m:subHide m:val="on"/>
                          <m:supHide m:val="on"/>
                          <m:ctrlPr>
                            <a:rPr lang="it-IT" i="1" smtClean="0">
                              <a:effectLst/>
                              <a:latin typeface="Cambria Math" panose="02040503050406030204" pitchFamily="18" charset="0"/>
                              <a:cs typeface="Times New Roman" panose="02020603050405020304" pitchFamily="18" charset="0"/>
                            </a:rPr>
                          </m:ctrlPr>
                        </m:naryPr>
                        <m:sub/>
                        <m:sup/>
                        <m:e>
                          <m:r>
                            <a:rPr lang="it-IT" sz="1800" i="1">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𝜆𝜌</m:t>
                          </m:r>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d>
                            <m:dPr>
                              <m:begChr m:val="["/>
                              <m:endChr m:val="]"/>
                              <m:ctrlPr>
                                <a:rPr lang="it-IT" i="1">
                                  <a:effectLst/>
                                  <a:latin typeface="Cambria Math" panose="02040503050406030204" pitchFamily="18" charset="0"/>
                                  <a:cs typeface="Times New Roman" panose="02020603050405020304" pitchFamily="18" charset="0"/>
                                </a:rPr>
                              </m:ctrlPr>
                            </m:dPr>
                            <m:e>
                              <m:acc>
                                <m:accPr>
                                  <m:chr m:val="̅"/>
                                  <m:ctrlPr>
                                    <a:rPr lang="it-IT" i="1">
                                      <a:effectLst/>
                                      <a:latin typeface="Cambria Math" panose="02040503050406030204" pitchFamily="18" charset="0"/>
                                      <a:cs typeface="Times New Roman" panose="02020603050405020304" pitchFamily="18" charset="0"/>
                                    </a:rPr>
                                  </m:ctrlPr>
                                </m:accPr>
                                <m:e>
                                  <m:r>
                                    <a:rPr lang="it-IT" sz="1800" i="1">
                                      <a:effectLst/>
                                      <a:latin typeface="Cambria Math" panose="02040503050406030204" pitchFamily="18" charset="0"/>
                                      <a:ea typeface="Calibri" panose="020F0502020204030204" pitchFamily="34" charset="0"/>
                                      <a:cs typeface="Times New Roman" panose="02020603050405020304" pitchFamily="18" charset="0"/>
                                    </a:rPr>
                                    <m:t>𝐴</m:t>
                                  </m:r>
                                </m:e>
                              </m:acc>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acc>
                                <m:accPr>
                                  <m:chr m:val="̅"/>
                                  <m:ctrlPr>
                                    <a:rPr lang="it-IT" i="1">
                                      <a:effectLst/>
                                      <a:latin typeface="Cambria Math" panose="02040503050406030204" pitchFamily="18" charset="0"/>
                                      <a:cs typeface="Times New Roman" panose="02020603050405020304" pitchFamily="18" charset="0"/>
                                    </a:rPr>
                                  </m:ctrlPr>
                                </m:accPr>
                                <m:e>
                                  <m:r>
                                    <a:rPr lang="it-IT" sz="1800" i="1">
                                      <a:effectLst/>
                                      <a:latin typeface="Cambria Math" panose="02040503050406030204" pitchFamily="18" charset="0"/>
                                      <a:ea typeface="Calibri" panose="020F0502020204030204" pitchFamily="34" charset="0"/>
                                      <a:cs typeface="Times New Roman" panose="02020603050405020304" pitchFamily="18" charset="0"/>
                                    </a:rPr>
                                    <m:t>𝐵</m:t>
                                  </m:r>
                                </m:e>
                              </m:acc>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a:effectLst/>
                                      <a:latin typeface="Cambria Math" panose="02040503050406030204" pitchFamily="18" charset="0"/>
                                      <a:ea typeface="Calibri" panose="020F0502020204030204" pitchFamily="34" charset="0"/>
                                      <a:cs typeface="Times New Roman" panose="02020603050405020304" pitchFamily="18" charset="0"/>
                                    </a:rPr>
                                    <m:t>, </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a:effectLst/>
                                  <a:latin typeface="Cambria Math" panose="02040503050406030204" pitchFamily="18" charset="0"/>
                                  <a:ea typeface="Calibri" panose="020F0502020204030204" pitchFamily="34" charset="0"/>
                                  <a:cs typeface="Times New Roman" panose="02020603050405020304" pitchFamily="18" charset="0"/>
                                </a:rPr>
                                <m:t>(1±</m:t>
                              </m:r>
                              <m:acc>
                                <m:accPr>
                                  <m:chr m:val="̅"/>
                                  <m:ctrlPr>
                                    <a:rPr lang="it-IT" i="1">
                                      <a:effectLst/>
                                      <a:latin typeface="Cambria Math" panose="02040503050406030204" pitchFamily="18" charset="0"/>
                                      <a:cs typeface="Times New Roman" panose="02020603050405020304" pitchFamily="18" charset="0"/>
                                    </a:rPr>
                                  </m:ctrlPr>
                                </m:accPr>
                                <m:e>
                                  <m:r>
                                    <a:rPr lang="it-IT" sz="1800" i="1">
                                      <a:effectLst/>
                                      <a:latin typeface="Cambria Math" panose="02040503050406030204" pitchFamily="18" charset="0"/>
                                      <a:ea typeface="Calibri" panose="020F0502020204030204" pitchFamily="34" charset="0"/>
                                      <a:cs typeface="Times New Roman" panose="02020603050405020304" pitchFamily="18" charset="0"/>
                                    </a:rPr>
                                    <m:t>𝐴</m:t>
                                  </m:r>
                                </m:e>
                              </m:acc>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acc>
                                <m:accPr>
                                  <m:chr m:val="̅"/>
                                  <m:ctrlPr>
                                    <a:rPr lang="it-IT" i="1">
                                      <a:effectLst/>
                                      <a:latin typeface="Cambria Math" panose="02040503050406030204" pitchFamily="18" charset="0"/>
                                      <a:cs typeface="Times New Roman" panose="02020603050405020304" pitchFamily="18" charset="0"/>
                                    </a:rPr>
                                  </m:ctrlPr>
                                </m:accPr>
                                <m:e>
                                  <m:r>
                                    <a:rPr lang="it-IT" sz="1800" i="1">
                                      <a:effectLst/>
                                      <a:latin typeface="Cambria Math" panose="02040503050406030204" pitchFamily="18" charset="0"/>
                                      <a:ea typeface="Calibri" panose="020F0502020204030204" pitchFamily="34" charset="0"/>
                                      <a:cs typeface="Times New Roman" panose="02020603050405020304" pitchFamily="18" charset="0"/>
                                    </a:rPr>
                                    <m:t>𝐵</m:t>
                                  </m:r>
                                </m:e>
                              </m:acc>
                              <m:d>
                                <m:dPr>
                                  <m:ctrlPr>
                                    <a:rPr lang="it-IT" i="1">
                                      <a:effectLst/>
                                      <a:latin typeface="Cambria Math" panose="02040503050406030204" pitchFamily="18" charset="0"/>
                                      <a:cs typeface="Times New Roman" panose="02020603050405020304" pitchFamily="18" charset="0"/>
                                    </a:rPr>
                                  </m:ctrlPr>
                                </m:dPr>
                                <m:e>
                                  <m:sSup>
                                    <m:sSupPr>
                                      <m:ctrlPr>
                                        <a:rPr lang="it-IT" i="1">
                                          <a:effectLst/>
                                          <a:latin typeface="Cambria Math" panose="02040503050406030204" pitchFamily="18" charset="0"/>
                                          <a:cs typeface="Times New Roman" panose="02020603050405020304" pitchFamily="18" charset="0"/>
                                        </a:rPr>
                                      </m:ctrlPr>
                                    </m:sSup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sz="1800" i="1">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1800" i="1">
                                      <a:effectLst/>
                                      <a:latin typeface="Cambria Math" panose="02040503050406030204" pitchFamily="18" charset="0"/>
                                      <a:ea typeface="Calibri" panose="020F0502020204030204" pitchFamily="34" charset="0"/>
                                      <a:cs typeface="Times New Roman" panose="02020603050405020304" pitchFamily="18" charset="0"/>
                                    </a:rPr>
                                    <m:t>, </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a:effectLst/>
                                  <a:latin typeface="Cambria Math" panose="02040503050406030204" pitchFamily="18" charset="0"/>
                                  <a:ea typeface="Calibri" panose="020F0502020204030204" pitchFamily="34" charset="0"/>
                                  <a:cs typeface="Times New Roman" panose="02020603050405020304" pitchFamily="18" charset="0"/>
                                </a:rPr>
                                <m:t>)</m:t>
                              </m:r>
                            </m:e>
                          </m:d>
                        </m:e>
                      </m:nary>
                      <m:r>
                        <a:rPr lang="it-IT" sz="1800" i="1">
                          <a:effectLst/>
                          <a:latin typeface="Cambria Math" panose="02040503050406030204" pitchFamily="18" charset="0"/>
                          <a:ea typeface="Calibri" panose="020F0502020204030204" pitchFamily="34" charset="0"/>
                          <a:cs typeface="Times New Roman" panose="02020603050405020304" pitchFamily="18" charset="0"/>
                        </a:rPr>
                        <m:t>−</m:t>
                      </m:r>
                      <m:nary>
                        <m:naryPr>
                          <m:limLoc m:val="undOvr"/>
                          <m:subHide m:val="on"/>
                          <m:supHide m:val="on"/>
                          <m:ctrlPr>
                            <a:rPr lang="it-IT" i="1">
                              <a:effectLst/>
                              <a:latin typeface="Cambria Math" panose="02040503050406030204" pitchFamily="18" charset="0"/>
                              <a:cs typeface="Times New Roman" panose="02020603050405020304" pitchFamily="18" charset="0"/>
                            </a:rPr>
                          </m:ctrlPr>
                        </m:naryPr>
                        <m:sub/>
                        <m:sup/>
                        <m:e>
                          <m:r>
                            <a:rPr lang="it-IT" sz="1800" i="1">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𝜆𝜌</m:t>
                          </m:r>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d>
                            <m:dPr>
                              <m:begChr m:val="["/>
                              <m:endChr m:val="]"/>
                              <m:ctrlPr>
                                <a:rPr lang="it-IT" i="1">
                                  <a:effectLst/>
                                  <a:latin typeface="Cambria Math" panose="02040503050406030204" pitchFamily="18" charset="0"/>
                                  <a:cs typeface="Times New Roman" panose="02020603050405020304" pitchFamily="18" charset="0"/>
                                </a:rPr>
                              </m:ctrlPr>
                            </m:dPr>
                            <m:e>
                              <m:acc>
                                <m:accPr>
                                  <m:chr m:val="̅"/>
                                  <m:ctrlPr>
                                    <a:rPr lang="it-IT" i="1">
                                      <a:effectLst/>
                                      <a:latin typeface="Cambria Math" panose="02040503050406030204" pitchFamily="18" charset="0"/>
                                      <a:cs typeface="Times New Roman" panose="02020603050405020304" pitchFamily="18" charset="0"/>
                                    </a:rPr>
                                  </m:ctrlPr>
                                </m:accPr>
                                <m:e>
                                  <m:r>
                                    <a:rPr lang="it-IT" sz="1800" i="1">
                                      <a:effectLst/>
                                      <a:latin typeface="Cambria Math" panose="02040503050406030204" pitchFamily="18" charset="0"/>
                                      <a:ea typeface="Calibri" panose="020F0502020204030204" pitchFamily="34" charset="0"/>
                                      <a:cs typeface="Times New Roman" panose="02020603050405020304" pitchFamily="18" charset="0"/>
                                    </a:rPr>
                                    <m:t>𝐴</m:t>
                                  </m:r>
                                </m:e>
                              </m:acc>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acc>
                                <m:accPr>
                                  <m:chr m:val="̅"/>
                                  <m:ctrlPr>
                                    <a:rPr lang="it-IT" i="1">
                                      <a:effectLst/>
                                      <a:latin typeface="Cambria Math" panose="02040503050406030204" pitchFamily="18" charset="0"/>
                                      <a:cs typeface="Times New Roman" panose="02020603050405020304" pitchFamily="18" charset="0"/>
                                    </a:rPr>
                                  </m:ctrlPr>
                                </m:accPr>
                                <m:e>
                                  <m:r>
                                    <a:rPr lang="it-IT" sz="1800" i="1">
                                      <a:effectLst/>
                                      <a:latin typeface="Cambria Math" panose="02040503050406030204" pitchFamily="18" charset="0"/>
                                      <a:ea typeface="Calibri" panose="020F0502020204030204" pitchFamily="34" charset="0"/>
                                      <a:cs typeface="Times New Roman" panose="02020603050405020304" pitchFamily="18" charset="0"/>
                                    </a:rPr>
                                    <m:t>𝐵</m:t>
                                  </m:r>
                                </m:e>
                              </m:acc>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a:effectLst/>
                                      <a:latin typeface="Cambria Math" panose="02040503050406030204" pitchFamily="18" charset="0"/>
                                      <a:ea typeface="Calibri" panose="020F0502020204030204" pitchFamily="34" charset="0"/>
                                      <a:cs typeface="Times New Roman" panose="02020603050405020304" pitchFamily="18" charset="0"/>
                                    </a:rPr>
                                    <m:t>′, </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a:effectLst/>
                                  <a:latin typeface="Cambria Math" panose="02040503050406030204" pitchFamily="18" charset="0"/>
                                  <a:ea typeface="Calibri" panose="020F0502020204030204" pitchFamily="34" charset="0"/>
                                  <a:cs typeface="Times New Roman" panose="02020603050405020304" pitchFamily="18" charset="0"/>
                                </a:rPr>
                                <m:t>(1±</m:t>
                              </m:r>
                              <m:acc>
                                <m:accPr>
                                  <m:chr m:val="̅"/>
                                  <m:ctrlPr>
                                    <a:rPr lang="it-IT" i="1">
                                      <a:effectLst/>
                                      <a:latin typeface="Cambria Math" panose="02040503050406030204" pitchFamily="18" charset="0"/>
                                      <a:cs typeface="Times New Roman" panose="02020603050405020304" pitchFamily="18" charset="0"/>
                                    </a:rPr>
                                  </m:ctrlPr>
                                </m:accPr>
                                <m:e>
                                  <m:r>
                                    <a:rPr lang="it-IT" sz="1800" i="1">
                                      <a:effectLst/>
                                      <a:latin typeface="Cambria Math" panose="02040503050406030204" pitchFamily="18" charset="0"/>
                                      <a:ea typeface="Calibri" panose="020F0502020204030204" pitchFamily="34" charset="0"/>
                                      <a:cs typeface="Times New Roman" panose="02020603050405020304" pitchFamily="18" charset="0"/>
                                    </a:rPr>
                                    <m:t>𝐴</m:t>
                                  </m:r>
                                </m:e>
                              </m:acc>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acc>
                                <m:accPr>
                                  <m:chr m:val="̅"/>
                                  <m:ctrlPr>
                                    <a:rPr lang="it-IT" i="1">
                                      <a:effectLst/>
                                      <a:latin typeface="Cambria Math" panose="02040503050406030204" pitchFamily="18" charset="0"/>
                                      <a:cs typeface="Times New Roman" panose="02020603050405020304" pitchFamily="18" charset="0"/>
                                    </a:rPr>
                                  </m:ctrlPr>
                                </m:accPr>
                                <m:e>
                                  <m:r>
                                    <a:rPr lang="it-IT" sz="1800" i="1">
                                      <a:effectLst/>
                                      <a:latin typeface="Cambria Math" panose="02040503050406030204" pitchFamily="18" charset="0"/>
                                      <a:ea typeface="Calibri" panose="020F0502020204030204" pitchFamily="34" charset="0"/>
                                      <a:cs typeface="Times New Roman" panose="02020603050405020304" pitchFamily="18" charset="0"/>
                                    </a:rPr>
                                    <m:t>𝐵</m:t>
                                  </m:r>
                                </m:e>
                              </m:acc>
                              <m:d>
                                <m:dPr>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a:effectLst/>
                                      <a:latin typeface="Cambria Math" panose="02040503050406030204" pitchFamily="18" charset="0"/>
                                      <a:ea typeface="Calibri" panose="020F0502020204030204" pitchFamily="34" charset="0"/>
                                      <a:cs typeface="Times New Roman" panose="02020603050405020304" pitchFamily="18" charset="0"/>
                                    </a:rPr>
                                    <m:t>, </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a:effectLst/>
                                  <a:latin typeface="Cambria Math" panose="02040503050406030204" pitchFamily="18" charset="0"/>
                                  <a:ea typeface="Calibri" panose="020F0502020204030204" pitchFamily="34" charset="0"/>
                                  <a:cs typeface="Times New Roman" panose="02020603050405020304" pitchFamily="18" charset="0"/>
                                </a:rPr>
                                <m:t>)</m:t>
                              </m:r>
                            </m:e>
                          </m:d>
                        </m:e>
                      </m:nary>
                    </m:oMath>
                  </m:oMathPara>
                </a14:m>
                <a:endParaRPr lang="it-IT" dirty="0"/>
              </a:p>
              <a:p>
                <a:pPr marL="0" indent="0">
                  <a:lnSpc>
                    <a:spcPct val="107000"/>
                  </a:lnSpc>
                  <a:spcAft>
                    <a:spcPts val="800"/>
                  </a:spcAft>
                  <a:buNone/>
                </a:pPr>
                <a:r>
                  <a:rPr lang="it-IT" sz="1800" kern="100" dirty="0">
                    <a:effectLst/>
                    <a:ea typeface="Times New Roman" panose="02020603050405020304" pitchFamily="18" charset="0"/>
                    <a:cs typeface="Times New Roman" panose="02020603050405020304" pitchFamily="18" charset="0"/>
                  </a:rPr>
                  <a:t>Allora:</a:t>
                </a:r>
                <a:endParaRPr lang="it-IT" sz="1800"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d>
                        <m:dPr>
                          <m:begChr m:val="|"/>
                          <m:end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sSup>
                            </m:e>
                          </m:d>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undOvr"/>
                          <m:subHide m:val="on"/>
                          <m:sup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sup/>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𝜆𝜌</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d>
                            <m:dPr>
                              <m:begChr m:val="["/>
                              <m:end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acc>
                                <m:accPr>
                                  <m: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acc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𝐴</m:t>
                                  </m:r>
                                </m:e>
                              </m:acc>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e>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acc>
                                <m:accPr>
                                  <m: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acc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e>
                              </m:acc>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e>
                          </m:d>
                        </m:e>
                      </m:nary>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undOvr"/>
                          <m:subHide m:val="on"/>
                          <m:sup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sup/>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𝜆𝜌</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d>
                            <m:dPr>
                              <m:begChr m:val="["/>
                              <m:end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acc>
                                <m:accPr>
                                  <m: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acc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𝐴</m:t>
                                  </m:r>
                                </m:e>
                              </m:acc>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e>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acc>
                                <m:accPr>
                                  <m: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acc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𝐵</m:t>
                                  </m:r>
                                </m:e>
                              </m:acc>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b="0" i="1" kern="100" smtClean="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e>
                          </m:d>
                        </m:e>
                      </m:nary>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mc:Choice>
        <mc:Fallback xmlns="">
          <p:sp>
            <p:nvSpPr>
              <p:cNvPr id="3" name="Segnaposto contenuto 2">
                <a:extLst>
                  <a:ext uri="{FF2B5EF4-FFF2-40B4-BE49-F238E27FC236}">
                    <a16:creationId xmlns:a16="http://schemas.microsoft.com/office/drawing/2014/main" id="{DD216EE1-C464-C8BF-AE4B-AC412C737395}"/>
                  </a:ext>
                </a:extLst>
              </p:cNvPr>
              <p:cNvSpPr>
                <a:spLocks noGrp="1" noRot="1" noChangeAspect="1" noMove="1" noResize="1" noEditPoints="1" noAdjustHandles="1" noChangeArrowheads="1" noChangeShapeType="1" noTextEdit="1"/>
              </p:cNvSpPr>
              <p:nvPr>
                <p:ph idx="1"/>
              </p:nvPr>
            </p:nvSpPr>
            <p:spPr>
              <a:xfrm>
                <a:off x="804119" y="1030915"/>
                <a:ext cx="11110790" cy="5444283"/>
              </a:xfrm>
              <a:blipFill>
                <a:blip r:embed="rId3"/>
                <a:stretch>
                  <a:fillRect l="-494" t="-560"/>
                </a:stretch>
              </a:blipFill>
            </p:spPr>
            <p:txBody>
              <a:bodyPr/>
              <a:lstStyle/>
              <a:p>
                <a:r>
                  <a:rPr lang="it-IT">
                    <a:noFill/>
                  </a:rPr>
                  <a:t> </a:t>
                </a:r>
              </a:p>
            </p:txBody>
          </p:sp>
        </mc:Fallback>
      </mc:AlternateContent>
    </p:spTree>
    <p:extLst>
      <p:ext uri="{BB962C8B-B14F-4D97-AF65-F5344CB8AC3E}">
        <p14:creationId xmlns:p14="http://schemas.microsoft.com/office/powerpoint/2010/main" val="2145349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544653"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889C42DF-EEE9-5806-9EAA-1B157F92348D}"/>
              </a:ext>
            </a:extLst>
          </p:cNvPr>
          <p:cNvSpPr>
            <a:spLocks noGrp="1"/>
          </p:cNvSpPr>
          <p:nvPr>
            <p:ph type="title"/>
          </p:nvPr>
        </p:nvSpPr>
        <p:spPr>
          <a:xfrm>
            <a:off x="643466" y="643467"/>
            <a:ext cx="6242719" cy="1728044"/>
          </a:xfrm>
          <a:noFill/>
          <a:ln>
            <a:solidFill>
              <a:schemeClr val="bg1"/>
            </a:solidFill>
          </a:ln>
        </p:spPr>
        <p:txBody>
          <a:bodyPr wrap="square">
            <a:normAutofit/>
          </a:bodyPr>
          <a:lstStyle/>
          <a:p>
            <a:r>
              <a:rPr lang="it-IT">
                <a:solidFill>
                  <a:schemeClr val="bg1"/>
                </a:solidFill>
              </a:rPr>
              <a:t>II. CHSH BELL</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92A64012-9EBC-4C0E-75F5-0928A28767F2}"/>
                  </a:ext>
                </a:extLst>
              </p:cNvPr>
              <p:cNvSpPr>
                <a:spLocks noGrp="1"/>
              </p:cNvSpPr>
              <p:nvPr>
                <p:ph idx="1"/>
              </p:nvPr>
            </p:nvSpPr>
            <p:spPr>
              <a:xfrm>
                <a:off x="643467" y="2638044"/>
                <a:ext cx="6242715" cy="3415622"/>
              </a:xfrm>
            </p:spPr>
            <p:txBody>
              <a:bodyPr>
                <a:normAutofit/>
              </a:bodyPr>
              <a:lstStyle/>
              <a:p>
                <a:pPr marL="0" indent="0">
                  <a:spcAft>
                    <a:spcPts val="800"/>
                  </a:spcAft>
                  <a:buNone/>
                </a:pPr>
                <a:r>
                  <a:rPr lang="it-IT" kern="100" dirty="0">
                    <a:solidFill>
                      <a:schemeClr val="bg1"/>
                    </a:solidFill>
                    <a:effectLst/>
                    <a:ea typeface="Times New Roman" panose="02020603050405020304" pitchFamily="18" charset="0"/>
                    <a:cs typeface="Times New Roman" panose="02020603050405020304" pitchFamily="18" charset="0"/>
                  </a:rPr>
                  <a:t>Quindi:</a:t>
                </a:r>
                <a:endParaRPr lang="it-IT" kern="100" dirty="0">
                  <a:solidFill>
                    <a:schemeClr val="bg1"/>
                  </a:solidFill>
                  <a:effectLst/>
                  <a:ea typeface="Calibri" panose="020F0502020204030204" pitchFamily="34" charset="0"/>
                  <a:cs typeface="Times New Roman" panose="02020603050405020304" pitchFamily="18" charset="0"/>
                </a:endParaRPr>
              </a:p>
              <a:p>
                <a:pPr marL="0" indent="0">
                  <a:spcAft>
                    <a:spcPts val="800"/>
                  </a:spcAft>
                  <a:buNone/>
                </a:pPr>
                <a14:m>
                  <m:oMathPara xmlns:m="http://schemas.openxmlformats.org/officeDocument/2006/math">
                    <m:oMathParaPr>
                      <m:jc m:val="centerGroup"/>
                    </m:oMathParaPr>
                    <m:oMath xmlns:m="http://schemas.openxmlformats.org/officeDocument/2006/math">
                      <m:d>
                        <m:dPr>
                          <m:begChr m:val="|"/>
                          <m:endChr m:val="|"/>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𝑎</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𝑏</m:t>
                              </m:r>
                            </m:e>
                          </m:d>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𝑎</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up>
                              </m:sSup>
                            </m:e>
                          </m:d>
                        </m:e>
                      </m:d>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𝑎</m:t>
                              </m:r>
                            </m:e>
                            <m:sup>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up>
                          </m:sSup>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up>
                          </m:sSup>
                        </m:e>
                      </m:d>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𝑃</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𝑎</m:t>
                          </m:r>
                        </m:e>
                        <m:sup>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up>
                      </m:sSup>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𝑏</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oMath>
                  </m:oMathPara>
                </a14:m>
                <a:endParaRPr lang="it-IT" kern="100" dirty="0">
                  <a:solidFill>
                    <a:schemeClr val="bg1"/>
                  </a:solidFill>
                  <a:effectLst/>
                  <a:ea typeface="Calibri" panose="020F0502020204030204" pitchFamily="34" charset="0"/>
                  <a:cs typeface="Times New Roman" panose="02020603050405020304" pitchFamily="18" charset="0"/>
                </a:endParaRPr>
              </a:p>
              <a:p>
                <a:pPr marL="0" indent="0">
                  <a:spcAft>
                    <a:spcPts val="800"/>
                  </a:spcAft>
                  <a:buNone/>
                </a:pPr>
                <a:r>
                  <a:rPr lang="it-IT" kern="100" dirty="0">
                    <a:solidFill>
                      <a:schemeClr val="bg1"/>
                    </a:solidFill>
                    <a:effectLst/>
                    <a:ea typeface="Times New Roman" panose="02020603050405020304" pitchFamily="18" charset="0"/>
                    <a:cs typeface="Times New Roman" panose="02020603050405020304" pitchFamily="18" charset="0"/>
                  </a:rPr>
                  <a:t>Che riscritta risulta:</a:t>
                </a:r>
                <a:endParaRPr lang="it-IT" kern="100" dirty="0">
                  <a:solidFill>
                    <a:schemeClr val="bg1"/>
                  </a:solidFill>
                  <a:effectLst/>
                  <a:ea typeface="Calibri" panose="020F0502020204030204" pitchFamily="34" charset="0"/>
                  <a:cs typeface="Times New Roman" panose="02020603050405020304" pitchFamily="18" charset="0"/>
                </a:endParaRPr>
              </a:p>
              <a:p>
                <a:pPr marL="0" indent="0">
                  <a:spcAft>
                    <a:spcPts val="800"/>
                  </a:spcAft>
                  <a:buNone/>
                </a:pPr>
                <a14:m>
                  <m:oMathPara xmlns:m="http://schemas.openxmlformats.org/officeDocument/2006/math">
                    <m:oMathParaPr>
                      <m:jc m:val="centerGroup"/>
                    </m:oMathParaPr>
                    <m:oMath xmlns:m="http://schemas.openxmlformats.org/officeDocument/2006/math">
                      <m:d>
                        <m:dPr>
                          <m:begChr m:val="|"/>
                          <m:endChr m:val="|"/>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𝑎</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𝑏</m:t>
                              </m:r>
                            </m:e>
                          </m:d>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d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𝑎</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up>
                              </m:sSup>
                            </m:e>
                          </m:d>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𝑃</m:t>
                          </m:r>
                          <m:d>
                            <m:d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𝑎</m:t>
                                  </m:r>
                                </m:e>
                                <m:sup>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up>
                              </m:sSup>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up>
                              </m:sSup>
                            </m:e>
                          </m:d>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𝑃</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𝑎</m:t>
                              </m:r>
                            </m:e>
                            <m:sup>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sup>
                          </m:sSup>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𝑏</m:t>
                          </m:r>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m:t>
                          </m:r>
                        </m:e>
                      </m:d>
                      <m:r>
                        <a:rPr lang="it-IT" i="1" kern="100">
                          <a:solidFill>
                            <a:schemeClr val="bg1"/>
                          </a:solidFill>
                          <a:effectLst/>
                          <a:latin typeface="Cambria Math" panose="02040503050406030204" pitchFamily="18" charset="0"/>
                          <a:ea typeface="Calibri" panose="020F0502020204030204" pitchFamily="34" charset="0"/>
                          <a:cs typeface="Times New Roman" panose="02020603050405020304" pitchFamily="18" charset="0"/>
                        </a:rPr>
                        <m:t>≤2</m:t>
                      </m:r>
                    </m:oMath>
                  </m:oMathPara>
                </a14:m>
                <a:endParaRPr lang="it-IT" kern="100" dirty="0">
                  <a:solidFill>
                    <a:schemeClr val="bg1"/>
                  </a:solidFill>
                  <a:effectLst/>
                  <a:ea typeface="Calibri" panose="020F0502020204030204" pitchFamily="34" charset="0"/>
                  <a:cs typeface="Times New Roman" panose="02020603050405020304" pitchFamily="18" charset="0"/>
                </a:endParaRPr>
              </a:p>
              <a:p>
                <a:pPr marL="0" indent="0">
                  <a:buNone/>
                </a:pPr>
                <a:r>
                  <a:rPr lang="it-IT" dirty="0">
                    <a:solidFill>
                      <a:schemeClr val="bg1"/>
                    </a:solidFill>
                    <a:effectLst/>
                    <a:ea typeface="Times New Roman" panose="02020603050405020304" pitchFamily="18" charset="0"/>
                  </a:rPr>
                  <a:t>Questa è la generalizzazione della disuguaglianza CHSH fornita da Bell.</a:t>
                </a:r>
                <a:endParaRPr lang="it-IT" dirty="0">
                  <a:solidFill>
                    <a:schemeClr val="bg1"/>
                  </a:solidFill>
                </a:endParaRPr>
              </a:p>
              <a:p>
                <a:pPr marL="0" indent="0">
                  <a:buNone/>
                </a:pPr>
                <a:r>
                  <a:rPr lang="it-IT" dirty="0">
                    <a:solidFill>
                      <a:schemeClr val="bg1"/>
                    </a:solidFill>
                  </a:rPr>
                  <a:t>Questa è di solito la forma in cui ci si riferisce alla disuguaglianza CHSH.</a:t>
                </a:r>
              </a:p>
            </p:txBody>
          </p:sp>
        </mc:Choice>
        <mc:Fallback xmlns="">
          <p:sp>
            <p:nvSpPr>
              <p:cNvPr id="3" name="Segnaposto contenuto 2">
                <a:extLst>
                  <a:ext uri="{FF2B5EF4-FFF2-40B4-BE49-F238E27FC236}">
                    <a16:creationId xmlns:a16="http://schemas.microsoft.com/office/drawing/2014/main" id="{92A64012-9EBC-4C0E-75F5-0928A28767F2}"/>
                  </a:ext>
                </a:extLst>
              </p:cNvPr>
              <p:cNvSpPr>
                <a:spLocks noGrp="1" noRot="1" noChangeAspect="1" noMove="1" noResize="1" noEditPoints="1" noAdjustHandles="1" noChangeArrowheads="1" noChangeShapeType="1" noTextEdit="1"/>
              </p:cNvSpPr>
              <p:nvPr>
                <p:ph idx="1"/>
              </p:nvPr>
            </p:nvSpPr>
            <p:spPr>
              <a:xfrm>
                <a:off x="643467" y="2638044"/>
                <a:ext cx="6242715" cy="3415622"/>
              </a:xfrm>
              <a:blipFill>
                <a:blip r:embed="rId2"/>
                <a:stretch>
                  <a:fillRect l="-879" t="-1071" r="-98"/>
                </a:stretch>
              </a:blipFill>
            </p:spPr>
            <p:txBody>
              <a:bodyPr/>
              <a:lstStyle/>
              <a:p>
                <a:r>
                  <a:rPr lang="it-IT">
                    <a:noFill/>
                  </a:rPr>
                  <a:t> </a:t>
                </a:r>
              </a:p>
            </p:txBody>
          </p:sp>
        </mc:Fallback>
      </mc:AlternateContent>
      <p:pic>
        <p:nvPicPr>
          <p:cNvPr id="2050" name="Picture 2" descr="Speakable and Unspeakable in Quantum Mechanics: Collected Papers on Quantum  Philosophy : Bell, J. S.: Amazon.it: Libri">
            <a:extLst>
              <a:ext uri="{FF2B5EF4-FFF2-40B4-BE49-F238E27FC236}">
                <a16:creationId xmlns:a16="http://schemas.microsoft.com/office/drawing/2014/main" id="{B98F7449-9904-EA7A-6534-9528D9DAD8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5621" y="457200"/>
            <a:ext cx="3963775"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70562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8DBD364-B00E-F995-9CDA-880744AF9CAC}"/>
              </a:ext>
            </a:extLst>
          </p:cNvPr>
          <p:cNvSpPr>
            <a:spLocks noGrp="1"/>
          </p:cNvSpPr>
          <p:nvPr>
            <p:ph type="title"/>
          </p:nvPr>
        </p:nvSpPr>
        <p:spPr>
          <a:xfrm>
            <a:off x="457754" y="382801"/>
            <a:ext cx="1661991" cy="600872"/>
          </a:xfrm>
        </p:spPr>
        <p:txBody>
          <a:bodyPr>
            <a:normAutofit fontScale="90000"/>
          </a:bodyPr>
          <a:lstStyle/>
          <a:p>
            <a:r>
              <a:rPr lang="it-IT"/>
              <a:t>CH74</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7EFA0A1E-86E9-9E66-DC6C-8D4133A57EBF}"/>
                  </a:ext>
                </a:extLst>
              </p:cNvPr>
              <p:cNvSpPr>
                <a:spLocks noGrp="1"/>
              </p:cNvSpPr>
              <p:nvPr>
                <p:ph idx="1"/>
              </p:nvPr>
            </p:nvSpPr>
            <p:spPr>
              <a:xfrm>
                <a:off x="457754" y="1183317"/>
                <a:ext cx="11249337" cy="5291882"/>
              </a:xfrm>
            </p:spPr>
            <p:txBody>
              <a:bodyPr/>
              <a:lstStyle/>
              <a:p>
                <a:pPr marL="0" indent="0">
                  <a:buNone/>
                </a:pPr>
                <a:r>
                  <a:rPr lang="it-IT" sz="1800" kern="100">
                    <a:effectLst/>
                    <a:ea typeface="Times New Roman" panose="02020603050405020304" pitchFamily="18" charset="0"/>
                    <a:cs typeface="Times New Roman" panose="02020603050405020304" pitchFamily="18" charset="0"/>
                  </a:rPr>
                  <a:t>Un ulteriore versione della disuguaglianza di Bell viene proposta da Clauser e Horne in un articolo del 1974 pubblicato su </a:t>
                </a:r>
                <a:r>
                  <a:rPr lang="it-IT" sz="1800" kern="100">
                    <a:effectLst/>
                    <a:ea typeface="Calibri" panose="020F0502020204030204" pitchFamily="34" charset="0"/>
                    <a:cs typeface="Times New Roman" panose="02020603050405020304" pitchFamily="18" charset="0"/>
                  </a:rPr>
                  <a:t>PHYSICAL REVIEW D. </a:t>
                </a:r>
              </a:p>
              <a:p>
                <a:pPr marL="0" indent="0">
                  <a:buNone/>
                </a:pPr>
                <a:r>
                  <a:rPr lang="it-IT">
                    <a:effectLst/>
                    <a:ea typeface="Calibri" panose="020F0502020204030204" pitchFamily="34" charset="0"/>
                  </a:rPr>
                  <a:t>Si consideri che l’esperimento procede per un certo periodo di tempo nel quale vengono generate </a:t>
                </a:r>
                <a:r>
                  <a:rPr lang="it-IT" i="1">
                    <a:effectLst/>
                    <a:ea typeface="Calibri" panose="020F0502020204030204" pitchFamily="34" charset="0"/>
                  </a:rPr>
                  <a:t>N</a:t>
                </a:r>
                <a:r>
                  <a:rPr lang="it-IT">
                    <a:effectLst/>
                    <a:ea typeface="Calibri" panose="020F0502020204030204" pitchFamily="34" charset="0"/>
                  </a:rPr>
                  <a:t> coppie di particelle e i parametri </a:t>
                </a:r>
                <a:r>
                  <a:rPr lang="it-IT" i="1">
                    <a:effectLst/>
                    <a:ea typeface="Calibri" panose="020F0502020204030204" pitchFamily="34" charset="0"/>
                  </a:rPr>
                  <a:t>a</a:t>
                </a:r>
                <a:r>
                  <a:rPr lang="it-IT">
                    <a:effectLst/>
                    <a:ea typeface="Calibri" panose="020F0502020204030204" pitchFamily="34" charset="0"/>
                  </a:rPr>
                  <a:t> e </a:t>
                </a:r>
                <a:r>
                  <a:rPr lang="it-IT" i="1">
                    <a:effectLst/>
                    <a:ea typeface="Calibri" panose="020F0502020204030204" pitchFamily="34" charset="0"/>
                  </a:rPr>
                  <a:t>b</a:t>
                </a:r>
                <a:r>
                  <a:rPr lang="it-IT">
                    <a:effectLst/>
                    <a:ea typeface="Calibri" panose="020F0502020204030204" pitchFamily="34" charset="0"/>
                  </a:rPr>
                  <a:t> non vengono modificati.</a:t>
                </a:r>
              </a:p>
              <a:p>
                <a:pPr marL="0" indent="0">
                  <a:buNone/>
                </a:pPr>
                <a:endParaRPr lang="it-IT">
                  <a:ea typeface="Calibri" panose="020F0502020204030204" pitchFamily="34" charset="0"/>
                </a:endParaRPr>
              </a:p>
              <a:p>
                <a:pPr marL="0" indent="0">
                  <a:buNone/>
                </a:pPr>
                <a:endParaRPr lang="it-IT">
                  <a:ea typeface="Calibri" panose="020F0502020204030204" pitchFamily="34" charset="0"/>
                </a:endParaRPr>
              </a:p>
              <a:p>
                <a:pPr marL="0" indent="0">
                  <a:buNone/>
                </a:pPr>
                <a:endParaRPr lang="it-IT">
                  <a:ea typeface="Calibri" panose="020F0502020204030204" pitchFamily="34" charset="0"/>
                </a:endParaRPr>
              </a:p>
              <a:p>
                <a:pPr marL="0" indent="0">
                  <a:buNone/>
                </a:pPr>
                <a:endParaRPr lang="it-IT">
                  <a:ea typeface="Calibri" panose="020F0502020204030204" pitchFamily="34" charset="0"/>
                </a:endParaRPr>
              </a:p>
              <a:p>
                <a:pPr marL="0" indent="0">
                  <a:buNone/>
                </a:pPr>
                <a:endParaRPr lang="it-IT">
                  <a:ea typeface="Calibri" panose="020F0502020204030204" pitchFamily="34" charset="0"/>
                </a:endParaRPr>
              </a:p>
              <a:p>
                <a:pPr marL="0" indent="0">
                  <a:buNone/>
                </a:pPr>
                <a:endParaRPr lang="it-IT">
                  <a:ea typeface="Calibri" panose="020F0502020204030204" pitchFamily="34" charset="0"/>
                </a:endParaRPr>
              </a:p>
              <a:p>
                <a:pPr marL="0" indent="0">
                  <a:lnSpc>
                    <a:spcPct val="107000"/>
                  </a:lnSpc>
                  <a:spcAft>
                    <a:spcPts val="800"/>
                  </a:spcAft>
                  <a:buNone/>
                </a:pPr>
                <a:r>
                  <a:rPr lang="it-IT" sz="1800" kern="100">
                    <a:effectLst/>
                    <a:ea typeface="Calibri" panose="020F0502020204030204" pitchFamily="34" charset="0"/>
                    <a:cs typeface="Times New Roman" panose="02020603050405020304" pitchFamily="18" charset="0"/>
                  </a:rPr>
                  <a:t>Se </a:t>
                </a:r>
                <a:r>
                  <a:rPr lang="it-IT" sz="1800" i="1" kern="100">
                    <a:effectLst/>
                    <a:ea typeface="Calibri" panose="020F0502020204030204" pitchFamily="34" charset="0"/>
                    <a:cs typeface="Times New Roman" panose="02020603050405020304" pitchFamily="18" charset="0"/>
                  </a:rPr>
                  <a:t>N</a:t>
                </a:r>
                <a:r>
                  <a:rPr lang="it-IT" sz="1800" kern="100">
                    <a:effectLst/>
                    <a:ea typeface="Calibri" panose="020F0502020204030204" pitchFamily="34" charset="0"/>
                    <a:cs typeface="Times New Roman" panose="02020603050405020304" pitchFamily="18" charset="0"/>
                  </a:rPr>
                  <a:t> è abbastanza grande vale che il risultato finale di questo sistema sia:</a:t>
                </a: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𝑁</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e>
                          </m:d>
                        </m:num>
                        <m:den>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𝑁</m:t>
                          </m:r>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    </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𝑁</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d>
                        </m:num>
                        <m:den>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𝑁</m:t>
                          </m:r>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 </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𝑁</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d>
                        </m:num>
                        <m:den>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𝑁</m:t>
                          </m:r>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(1)</m:t>
                      </m:r>
                    </m:oMath>
                  </m:oMathPara>
                </a14:m>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a:ea typeface="Calibri" panose="020F0502020204030204" pitchFamily="34" charset="0"/>
                </a:endParaRPr>
              </a:p>
              <a:p>
                <a:pPr marL="0" indent="0">
                  <a:buNone/>
                </a:pPr>
                <a:endParaRPr lang="it-IT"/>
              </a:p>
            </p:txBody>
          </p:sp>
        </mc:Choice>
        <mc:Fallback xmlns="">
          <p:sp>
            <p:nvSpPr>
              <p:cNvPr id="3" name="Segnaposto contenuto 2">
                <a:extLst>
                  <a:ext uri="{FF2B5EF4-FFF2-40B4-BE49-F238E27FC236}">
                    <a16:creationId xmlns:a16="http://schemas.microsoft.com/office/drawing/2014/main" id="{7EFA0A1E-86E9-9E66-DC6C-8D4133A57EBF}"/>
                  </a:ext>
                </a:extLst>
              </p:cNvPr>
              <p:cNvSpPr>
                <a:spLocks noGrp="1" noRot="1" noChangeAspect="1" noMove="1" noResize="1" noEditPoints="1" noAdjustHandles="1" noChangeArrowheads="1" noChangeShapeType="1" noTextEdit="1"/>
              </p:cNvSpPr>
              <p:nvPr>
                <p:ph idx="1"/>
              </p:nvPr>
            </p:nvSpPr>
            <p:spPr>
              <a:xfrm>
                <a:off x="457754" y="1183317"/>
                <a:ext cx="11249337" cy="5291882"/>
              </a:xfrm>
              <a:blipFill>
                <a:blip r:embed="rId2"/>
                <a:stretch>
                  <a:fillRect l="-434" t="-576"/>
                </a:stretch>
              </a:blipFill>
            </p:spPr>
            <p:txBody>
              <a:bodyPr/>
              <a:lstStyle/>
              <a:p>
                <a:r>
                  <a:rPr lang="en-US">
                    <a:noFill/>
                  </a:rPr>
                  <a:t> </a:t>
                </a:r>
              </a:p>
            </p:txBody>
          </p:sp>
        </mc:Fallback>
      </mc:AlternateContent>
      <p:pic>
        <p:nvPicPr>
          <p:cNvPr id="4" name="Immagine 3">
            <a:extLst>
              <a:ext uri="{FF2B5EF4-FFF2-40B4-BE49-F238E27FC236}">
                <a16:creationId xmlns:a16="http://schemas.microsoft.com/office/drawing/2014/main" id="{3FDB31C0-0456-12B6-CEE7-C7CD080716A6}"/>
              </a:ext>
            </a:extLst>
          </p:cNvPr>
          <p:cNvPicPr>
            <a:picLocks noChangeAspect="1"/>
          </p:cNvPicPr>
          <p:nvPr/>
        </p:nvPicPr>
        <p:blipFill>
          <a:blip r:embed="rId3"/>
          <a:stretch>
            <a:fillRect/>
          </a:stretch>
        </p:blipFill>
        <p:spPr>
          <a:xfrm>
            <a:off x="3563531" y="2529517"/>
            <a:ext cx="5064938" cy="2259634"/>
          </a:xfrm>
          <a:prstGeom prst="rect">
            <a:avLst/>
          </a:prstGeom>
        </p:spPr>
      </p:pic>
    </p:spTree>
    <p:extLst>
      <p:ext uri="{BB962C8B-B14F-4D97-AF65-F5344CB8AC3E}">
        <p14:creationId xmlns:p14="http://schemas.microsoft.com/office/powerpoint/2010/main" val="1527029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1FE0C3-6110-57BC-9F4C-D27D082F9222}"/>
              </a:ext>
            </a:extLst>
          </p:cNvPr>
          <p:cNvSpPr>
            <a:spLocks noGrp="1"/>
          </p:cNvSpPr>
          <p:nvPr>
            <p:ph type="title"/>
          </p:nvPr>
        </p:nvSpPr>
        <p:spPr/>
        <p:txBody>
          <a:bodyPr/>
          <a:lstStyle/>
          <a:p>
            <a:r>
              <a:rPr lang="it-IT" dirty="0"/>
              <a:t>Indice</a:t>
            </a:r>
          </a:p>
        </p:txBody>
      </p:sp>
      <p:sp>
        <p:nvSpPr>
          <p:cNvPr id="3" name="Segnaposto contenuto 2">
            <a:extLst>
              <a:ext uri="{FF2B5EF4-FFF2-40B4-BE49-F238E27FC236}">
                <a16:creationId xmlns:a16="http://schemas.microsoft.com/office/drawing/2014/main" id="{E4064C9C-2142-8C1A-736C-E627EEDC171E}"/>
              </a:ext>
            </a:extLst>
          </p:cNvPr>
          <p:cNvSpPr>
            <a:spLocks noGrp="1"/>
          </p:cNvSpPr>
          <p:nvPr>
            <p:ph idx="1"/>
          </p:nvPr>
        </p:nvSpPr>
        <p:spPr/>
        <p:txBody>
          <a:bodyPr/>
          <a:lstStyle/>
          <a:p>
            <a:r>
              <a:rPr lang="it-IT" dirty="0"/>
              <a:t>Introduzione paradosso EPR</a:t>
            </a:r>
          </a:p>
          <a:p>
            <a:r>
              <a:rPr lang="it-IT" dirty="0"/>
              <a:t>Disuguaglianza di Bell</a:t>
            </a:r>
          </a:p>
          <a:p>
            <a:r>
              <a:rPr lang="it-IT" dirty="0"/>
              <a:t>Generalizzazioni sulla disuguaglianza di Bell</a:t>
            </a:r>
          </a:p>
          <a:p>
            <a:r>
              <a:rPr lang="it-IT" dirty="0"/>
              <a:t>Esperimento di Aspect</a:t>
            </a:r>
          </a:p>
          <a:p>
            <a:r>
              <a:rPr lang="it-IT" dirty="0"/>
              <a:t>Teorema di non clonazione e teletrasporto quantistico</a:t>
            </a:r>
          </a:p>
          <a:p>
            <a:r>
              <a:rPr lang="it-IT" dirty="0"/>
              <a:t>CHSH game </a:t>
            </a:r>
          </a:p>
        </p:txBody>
      </p:sp>
    </p:spTree>
    <p:extLst>
      <p:ext uri="{BB962C8B-B14F-4D97-AF65-F5344CB8AC3E}">
        <p14:creationId xmlns:p14="http://schemas.microsoft.com/office/powerpoint/2010/main" val="1318632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053073C-5A32-B84B-BC73-79F3ACB13CCC}"/>
              </a:ext>
            </a:extLst>
          </p:cNvPr>
          <p:cNvSpPr>
            <a:spLocks noGrp="1"/>
          </p:cNvSpPr>
          <p:nvPr>
            <p:ph type="title"/>
          </p:nvPr>
        </p:nvSpPr>
        <p:spPr>
          <a:xfrm>
            <a:off x="471608" y="313528"/>
            <a:ext cx="1883664" cy="628581"/>
          </a:xfrm>
        </p:spPr>
        <p:txBody>
          <a:bodyPr>
            <a:normAutofit fontScale="90000"/>
          </a:bodyPr>
          <a:lstStyle/>
          <a:p>
            <a:r>
              <a:rPr lang="it-IT"/>
              <a:t>II.CH74</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1A6117CF-94AF-2D8A-8385-5135CC4D404C}"/>
                  </a:ext>
                </a:extLst>
              </p:cNvPr>
              <p:cNvSpPr>
                <a:spLocks noGrp="1"/>
              </p:cNvSpPr>
              <p:nvPr>
                <p:ph idx="1"/>
              </p:nvPr>
            </p:nvSpPr>
            <p:spPr>
              <a:xfrm>
                <a:off x="471608" y="1044771"/>
                <a:ext cx="11374028" cy="5397593"/>
              </a:xfrm>
            </p:spPr>
            <p:txBody>
              <a:bodyPr>
                <a:normAutofit/>
              </a:bodyPr>
              <a:lstStyle/>
              <a:p>
                <a:pPr marL="0" indent="0">
                  <a:buNone/>
                </a:pPr>
                <a:r>
                  <a:rPr lang="it-IT" sz="1800" dirty="0">
                    <a:effectLst/>
                    <a:ea typeface="Times New Roman" panose="02020603050405020304" pitchFamily="18" charset="0"/>
                  </a:rPr>
                  <a:t>Indichiamo lo stato del sistema con λ tra il tempo di emissione e di rilevamento ma di cui non facciamo nessuna assunzione. </a:t>
                </a:r>
              </a:p>
              <a:p>
                <a:pPr marL="0" indent="0">
                  <a:lnSpc>
                    <a:spcPct val="107000"/>
                  </a:lnSpc>
                  <a:spcAft>
                    <a:spcPts val="800"/>
                  </a:spcAft>
                  <a:buNone/>
                </a:pPr>
                <a:r>
                  <a:rPr lang="it-IT" sz="1800" kern="100" dirty="0">
                    <a:effectLst/>
                    <a:ea typeface="Times New Roman" panose="02020603050405020304" pitchFamily="18" charset="0"/>
                    <a:cs typeface="Times New Roman" panose="02020603050405020304" pitchFamily="18" charset="0"/>
                  </a:rPr>
                  <a:t>Sia </a:t>
                </a:r>
                <a14:m>
                  <m:oMath xmlns:m="http://schemas.openxmlformats.org/officeDocument/2006/math">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𝜌</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𝜆</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it-IT" sz="1800" kern="100" dirty="0">
                    <a:effectLst/>
                    <a:ea typeface="Times New Roman" panose="02020603050405020304" pitchFamily="18" charset="0"/>
                    <a:cs typeface="Times New Roman" panose="02020603050405020304" pitchFamily="18" charset="0"/>
                  </a:rPr>
                  <a:t> la densità di probabilità normalizzata caratterizzante dell’ensemble di emissione, in termini di questa quantità le probabilità date in precedenza possono essere riscritte come segue:</a:t>
                </a:r>
                <a:endParaRPr lang="it-IT" sz="1800"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r>
                            <m:rPr>
                              <m:sty m:val="p"/>
                            </m:rPr>
                            <a:rPr lang="it-IT" sz="1800" kern="100">
                              <a:effectLst/>
                              <a:latin typeface="Cambria Math" panose="02040503050406030204" pitchFamily="18" charset="0"/>
                              <a:ea typeface="Calibri" panose="020F0502020204030204" pitchFamily="34" charset="0"/>
                              <a:cs typeface="Times New Roman" panose="02020603050405020304" pitchFamily="18" charset="0"/>
                            </a:rPr>
                            <m:t>Γ</m:t>
                          </m:r>
                        </m:sub>
                        <m:sup/>
                        <m:e>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𝜌</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kern="100">
                              <a:effectLst/>
                              <a:latin typeface="Cambria Math" panose="02040503050406030204" pitchFamily="18" charset="0"/>
                              <a:ea typeface="Calibri" panose="020F0502020204030204" pitchFamily="34" charset="0"/>
                              <a:cs typeface="Times New Roman" panose="02020603050405020304" pitchFamily="18" charset="0"/>
                            </a:rPr>
                            <m:t> </m:t>
                          </m:r>
                        </m:e>
                      </m:nary>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r>
                            <m:rPr>
                              <m:sty m:val="p"/>
                            </m:rPr>
                            <a:rPr lang="it-IT" sz="1800" kern="100">
                              <a:effectLst/>
                              <a:latin typeface="Cambria Math" panose="02040503050406030204" pitchFamily="18" charset="0"/>
                              <a:ea typeface="Calibri" panose="020F0502020204030204" pitchFamily="34" charset="0"/>
                              <a:cs typeface="Times New Roman" panose="02020603050405020304" pitchFamily="18" charset="0"/>
                            </a:rPr>
                            <m:t>Γ</m:t>
                          </m:r>
                        </m:sub>
                        <m:sup/>
                        <m:e>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𝜌</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kern="100">
                              <a:effectLst/>
                              <a:latin typeface="Cambria Math" panose="02040503050406030204" pitchFamily="18" charset="0"/>
                              <a:ea typeface="Calibri" panose="020F0502020204030204" pitchFamily="34" charset="0"/>
                              <a:cs typeface="Times New Roman" panose="02020603050405020304" pitchFamily="18" charset="0"/>
                            </a:rPr>
                            <m:t> </m:t>
                          </m:r>
                        </m:e>
                      </m:nary>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 </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r>
                            <m:rPr>
                              <m:sty m:val="p"/>
                            </m:rPr>
                            <a:rPr lang="it-IT" sz="1800" kern="100">
                              <a:effectLst/>
                              <a:latin typeface="Cambria Math" panose="02040503050406030204" pitchFamily="18" charset="0"/>
                              <a:ea typeface="Calibri" panose="020F0502020204030204" pitchFamily="34" charset="0"/>
                              <a:cs typeface="Times New Roman" panose="02020603050405020304" pitchFamily="18" charset="0"/>
                            </a:rPr>
                            <m:t>Γ</m:t>
                          </m:r>
                        </m:sub>
                        <m:sup/>
                        <m:e>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𝜌</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(2)</m:t>
                          </m:r>
                          <m:r>
                            <a:rPr lang="it-IT" sz="1800" kern="100">
                              <a:effectLst/>
                              <a:latin typeface="Cambria Math" panose="02040503050406030204" pitchFamily="18" charset="0"/>
                              <a:ea typeface="Calibri" panose="020F0502020204030204" pitchFamily="34" charset="0"/>
                              <a:cs typeface="Times New Roman" panose="02020603050405020304" pitchFamily="18" charset="0"/>
                            </a:rPr>
                            <m:t> </m:t>
                          </m:r>
                        </m:e>
                      </m:nary>
                    </m:oMath>
                  </m:oMathPara>
                </a14:m>
                <a:endParaRPr lang="it-IT" sz="1800" kern="100" dirty="0">
                  <a:effectLst/>
                  <a:ea typeface="Calibri" panose="020F0502020204030204" pitchFamily="34" charset="0"/>
                  <a:cs typeface="Times New Roman" panose="02020603050405020304" pitchFamily="18" charset="0"/>
                </a:endParaRPr>
              </a:p>
              <a:p>
                <a:pPr marL="0" indent="0">
                  <a:buNone/>
                </a:pPr>
                <a:r>
                  <a:rPr lang="it-IT" sz="1800" dirty="0">
                    <a:effectLst/>
                    <a:ea typeface="Times New Roman" panose="02020603050405020304" pitchFamily="18" charset="0"/>
                  </a:rPr>
                  <a:t>Ora focalizziamo la nostra attenzione ad un caso speciale in cui</a:t>
                </a:r>
                <a14:m>
                  <m:oMath xmlns:m="http://schemas.openxmlformats.org/officeDocument/2006/math">
                    <m:sSub>
                      <m:sSubPr>
                        <m:ctrlPr>
                          <a:rPr lang="it-IT" sz="1800" i="1">
                            <a:effectLst/>
                            <a:latin typeface="Cambria Math" panose="02040503050406030204" pitchFamily="18" charset="0"/>
                            <a:cs typeface="Times New Roman" panose="02020603050405020304" pitchFamily="18" charset="0"/>
                          </a:rPr>
                        </m:ctrlPr>
                      </m:sSubPr>
                      <m:e>
                        <m:r>
                          <a:rPr lang="it-IT" sz="1800" i="1">
                            <a:effectLst/>
                            <a:latin typeface="Cambria Math" panose="02040503050406030204" pitchFamily="18" charset="0"/>
                            <a:ea typeface="Calibri" panose="020F0502020204030204" pitchFamily="34" charset="0"/>
                            <a:cs typeface="Times New Roman" panose="02020603050405020304" pitchFamily="18" charset="0"/>
                          </a:rPr>
                          <m:t> </m:t>
                        </m:r>
                        <m:r>
                          <a:rPr lang="it-IT" sz="1800" b="0" i="1" smtClean="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a:effectLst/>
                            <a:latin typeface="Cambria Math" panose="02040503050406030204" pitchFamily="18" charset="0"/>
                            <a:ea typeface="Calibri" panose="020F0502020204030204" pitchFamily="34" charset="0"/>
                            <a:cs typeface="Times New Roman" panose="02020603050405020304" pitchFamily="18" charset="0"/>
                          </a:rPr>
                          <m:t>12</m:t>
                        </m:r>
                      </m:sub>
                    </m:sSub>
                    <m:d>
                      <m:dPr>
                        <m:ctrlPr>
                          <a:rPr lang="it-IT" sz="1800"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a:effectLst/>
                            <a:latin typeface="Cambria Math" panose="02040503050406030204" pitchFamily="18" charset="0"/>
                            <a:cs typeface="Times New Roman" panose="02020603050405020304" pitchFamily="18" charset="0"/>
                          </a:rPr>
                        </m:ctrlPr>
                      </m:sSub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1800"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sSub>
                      <m:sSubPr>
                        <m:ctrlPr>
                          <a:rPr lang="it-IT" sz="1800" i="1">
                            <a:effectLst/>
                            <a:latin typeface="Cambria Math" panose="02040503050406030204" pitchFamily="18" charset="0"/>
                            <a:cs typeface="Times New Roman" panose="02020603050405020304" pitchFamily="18" charset="0"/>
                          </a:rPr>
                        </m:ctrlPr>
                      </m:sSub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1800"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b="0" i="1" smtClean="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a:effectLst/>
                        <a:latin typeface="Cambria Math" panose="02040503050406030204" pitchFamily="18" charset="0"/>
                        <a:ea typeface="Calibri" panose="020F0502020204030204" pitchFamily="34" charset="0"/>
                        <a:cs typeface="Times New Roman" panose="02020603050405020304" pitchFamily="18" charset="0"/>
                      </a:rPr>
                      <m:t>(3)</m:t>
                    </m:r>
                  </m:oMath>
                </a14:m>
                <a:r>
                  <a:rPr lang="it-IT" sz="1800" dirty="0">
                    <a:effectLst/>
                    <a:ea typeface="Times New Roman" panose="02020603050405020304" pitchFamily="18" charset="0"/>
                  </a:rPr>
                  <a:t> </a:t>
                </a:r>
              </a:p>
              <a:p>
                <a:pPr marL="0" indent="0">
                  <a:buNone/>
                </a:pPr>
                <a:r>
                  <a:rPr lang="it-IT" sz="1800" kern="100" dirty="0">
                    <a:effectLst/>
                    <a:ea typeface="Times New Roman" panose="02020603050405020304" pitchFamily="18" charset="0"/>
                    <a:cs typeface="Times New Roman" panose="02020603050405020304" pitchFamily="18" charset="0"/>
                  </a:rPr>
                  <a:t>Siano </a:t>
                </a:r>
                <a:r>
                  <a:rPr lang="it-IT" sz="1800" i="1" kern="100" dirty="0">
                    <a:effectLst/>
                    <a:ea typeface="Times New Roman" panose="02020603050405020304" pitchFamily="18" charset="0"/>
                    <a:cs typeface="Times New Roman" panose="02020603050405020304" pitchFamily="18" charset="0"/>
                  </a:rPr>
                  <a:t>a</a:t>
                </a:r>
                <a:r>
                  <a:rPr lang="it-IT" sz="1800" kern="100" dirty="0">
                    <a:effectLst/>
                    <a:ea typeface="Times New Roman" panose="02020603050405020304" pitchFamily="18" charset="0"/>
                    <a:cs typeface="Times New Roman" panose="02020603050405020304" pitchFamily="18" charset="0"/>
                  </a:rPr>
                  <a:t> e </a:t>
                </a:r>
                <a:r>
                  <a:rPr lang="it-IT" sz="1800" i="1" kern="100" dirty="0" err="1">
                    <a:effectLst/>
                    <a:ea typeface="Times New Roman" panose="02020603050405020304" pitchFamily="18" charset="0"/>
                    <a:cs typeface="Times New Roman" panose="02020603050405020304" pitchFamily="18" charset="0"/>
                  </a:rPr>
                  <a:t>a’</a:t>
                </a:r>
                <a:r>
                  <a:rPr lang="it-IT" sz="1800" kern="100" dirty="0">
                    <a:effectLst/>
                    <a:ea typeface="Times New Roman" panose="02020603050405020304" pitchFamily="18" charset="0"/>
                    <a:cs typeface="Times New Roman" panose="02020603050405020304" pitchFamily="18" charset="0"/>
                  </a:rPr>
                  <a:t> due diverse orientazioni dei detector e in modo analogo per </a:t>
                </a:r>
                <a:r>
                  <a:rPr lang="it-IT" sz="1800" i="1" kern="100" dirty="0">
                    <a:effectLst/>
                    <a:ea typeface="Times New Roman" panose="02020603050405020304" pitchFamily="18" charset="0"/>
                    <a:cs typeface="Times New Roman" panose="02020603050405020304" pitchFamily="18" charset="0"/>
                  </a:rPr>
                  <a:t>b </a:t>
                </a:r>
                <a:r>
                  <a:rPr lang="it-IT" sz="1800" kern="100" dirty="0">
                    <a:effectLst/>
                    <a:ea typeface="Times New Roman" panose="02020603050405020304" pitchFamily="18" charset="0"/>
                    <a:cs typeface="Times New Roman" panose="02020603050405020304" pitchFamily="18" charset="0"/>
                  </a:rPr>
                  <a:t>e </a:t>
                </a:r>
                <a:r>
                  <a:rPr lang="it-IT" sz="1800" i="1" kern="100" dirty="0">
                    <a:effectLst/>
                    <a:ea typeface="Times New Roman" panose="02020603050405020304" pitchFamily="18" charset="0"/>
                    <a:cs typeface="Times New Roman" panose="02020603050405020304" pitchFamily="18" charset="0"/>
                  </a:rPr>
                  <a:t>b’.</a:t>
                </a:r>
                <a:r>
                  <a:rPr lang="it-IT" sz="1800" kern="100" dirty="0">
                    <a:effectLst/>
                    <a:ea typeface="Times New Roman" panose="02020603050405020304" pitchFamily="18" charset="0"/>
                    <a:cs typeface="Times New Roman" panose="02020603050405020304" pitchFamily="18" charset="0"/>
                  </a:rPr>
                  <a:t> Valgono allora le seguenti disuguaglianze se le probabilità sono sensate:</a:t>
                </a:r>
              </a:p>
              <a:p>
                <a:pPr marL="0" indent="0">
                  <a:buNone/>
                </a:pPr>
                <a:endParaRPr lang="it-IT" sz="300" kern="100" dirty="0">
                  <a:effectLst/>
                  <a:ea typeface="Times New Roman" panose="02020603050405020304" pitchFamily="18" charset="0"/>
                  <a:cs typeface="Times New Roman" panose="02020603050405020304" pitchFamily="18" charset="0"/>
                </a:endParaRPr>
              </a:p>
              <a:p>
                <a:pPr marL="0" indent="0">
                  <a:spcAft>
                    <a:spcPts val="800"/>
                  </a:spcAft>
                  <a:buNone/>
                </a:pPr>
                <a14:m>
                  <m:oMathPara xmlns:m="http://schemas.openxmlformats.org/officeDocument/2006/math">
                    <m:oMathParaPr>
                      <m:jc m:val="centerGroup"/>
                    </m:oMathParaPr>
                    <m:oMath xmlns:m="http://schemas.openxmlformats.org/officeDocument/2006/math">
                      <m:sSub>
                        <m:sSubPr>
                          <m:ctrlPr>
                            <a:rPr lang="it-IT" sz="1800" i="1" kern="10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0≤</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oMath>
                  </m:oMathPara>
                </a14:m>
                <a:endParaRPr lang="it-IT" sz="1800" i="1" dirty="0">
                  <a:effectLst/>
                  <a:latin typeface="Cambria Math" panose="02040503050406030204" pitchFamily="18" charset="0"/>
                  <a:cs typeface="Times New Roman" panose="02020603050405020304" pitchFamily="18" charset="0"/>
                </a:endParaRPr>
              </a:p>
              <a:p>
                <a:pPr marL="0" indent="0" algn="ctr">
                  <a:spcAft>
                    <a:spcPts val="800"/>
                  </a:spcAft>
                  <a:buNone/>
                </a:pPr>
                <a:r>
                  <a:rPr lang="it-IT" sz="1800" dirty="0">
                    <a:effectLst/>
                    <a:cs typeface="Times New Roman" panose="02020603050405020304" pitchFamily="18" charset="0"/>
                  </a:rPr>
                  <a:t>              </a:t>
                </a:r>
                <a14:m>
                  <m:oMath xmlns:m="http://schemas.openxmlformats.org/officeDocument/2006/math">
                    <m:r>
                      <a:rPr lang="it-IT" sz="1800" b="0" i="0" smtClean="0">
                        <a:effectLst/>
                        <a:latin typeface="Cambria Math" panose="02040503050406030204" pitchFamily="18" charset="0"/>
                        <a:cs typeface="Times New Roman" panose="02020603050405020304" pitchFamily="18" charset="0"/>
                      </a:rPr>
                      <m:t>               </m:t>
                    </m:r>
                    <m:sSub>
                      <m:sSubPr>
                        <m:ctrlPr>
                          <a:rPr lang="it-IT" sz="1800" i="1">
                            <a:effectLst/>
                            <a:latin typeface="Cambria Math" panose="02040503050406030204" pitchFamily="18" charset="0"/>
                            <a:cs typeface="Times New Roman" panose="02020603050405020304" pitchFamily="18" charset="0"/>
                          </a:rPr>
                        </m:ctrlPr>
                      </m:sSubPr>
                      <m:e>
                        <m:r>
                          <a:rPr lang="it-IT" sz="1800" i="1">
                            <a:effectLst/>
                            <a:latin typeface="Cambria Math" panose="02040503050406030204" pitchFamily="18" charset="0"/>
                            <a:ea typeface="Calibri" panose="020F0502020204030204" pitchFamily="34" charset="0"/>
                            <a:cs typeface="Times New Roman" panose="02020603050405020304" pitchFamily="18" charset="0"/>
                          </a:rPr>
                          <m:t>0≤</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1800"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a:effectLst/>
                        <a:latin typeface="Cambria Math" panose="02040503050406030204" pitchFamily="18" charset="0"/>
                        <a:ea typeface="Calibri" panose="020F0502020204030204" pitchFamily="34" charset="0"/>
                        <a:cs typeface="Times New Roman" panose="02020603050405020304" pitchFamily="18" charset="0"/>
                      </a:rPr>
                      <m:t>≤1                          (</m:t>
                    </m:r>
                    <m:r>
                      <a:rPr lang="it-IT" sz="1800" b="0" i="1" smtClean="0">
                        <a:effectLst/>
                        <a:latin typeface="Cambria Math" panose="02040503050406030204" pitchFamily="18" charset="0"/>
                        <a:ea typeface="Calibri" panose="020F0502020204030204" pitchFamily="34" charset="0"/>
                        <a:cs typeface="Times New Roman" panose="02020603050405020304" pitchFamily="18" charset="0"/>
                      </a:rPr>
                      <m:t>4)</m:t>
                    </m:r>
                  </m:oMath>
                </a14:m>
                <a:endParaRPr lang="it-IT" sz="1800" kern="100" dirty="0">
                  <a:effectLst/>
                  <a:ea typeface="Calibri" panose="020F0502020204030204" pitchFamily="34" charset="0"/>
                  <a:cs typeface="Times New Roman" panose="02020603050405020304" pitchFamily="18" charset="0"/>
                </a:endParaRPr>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it-IT" sz="1800" i="1" kern="10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0≤</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oMath>
                  </m:oMathPara>
                </a14:m>
                <a:endParaRPr lang="it-IT" sz="1800" i="1" kern="100" dirty="0">
                  <a:effectLst/>
                  <a:latin typeface="Cambria Math" panose="02040503050406030204" pitchFamily="18" charset="0"/>
                  <a:ea typeface="Calibri" panose="020F0502020204030204" pitchFamily="34" charset="0"/>
                  <a:cs typeface="Times New Roman" panose="02020603050405020304" pitchFamily="18" charset="0"/>
                </a:endParaRPr>
              </a:p>
              <a:p>
                <a:pPr marL="0" indent="0">
                  <a:lnSpc>
                    <a:spcPct val="160000"/>
                  </a:lnSpc>
                  <a:buNone/>
                </a:pPr>
                <a14:m>
                  <m:oMathPara xmlns:m="http://schemas.openxmlformats.org/officeDocument/2006/math">
                    <m:oMathParaPr>
                      <m:jc m:val="centerGroup"/>
                    </m:oMathParaPr>
                    <m:oMath xmlns:m="http://schemas.openxmlformats.org/officeDocument/2006/math">
                      <m:sSub>
                        <m:sSubPr>
                          <m:ctrlPr>
                            <a:rPr lang="it-IT" sz="1800" i="1" kern="10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0≤</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sz="1800" i="1" kern="100" dirty="0">
                  <a:effectLst/>
                  <a:latin typeface="Cambria Math" panose="02040503050406030204" pitchFamily="18" charset="0"/>
                  <a:ea typeface="Calibri" panose="020F0502020204030204" pitchFamily="34" charset="0"/>
                  <a:cs typeface="Times New Roman" panose="02020603050405020304" pitchFamily="18" charset="0"/>
                </a:endParaRPr>
              </a:p>
              <a:p>
                <a:pPr marL="0" indent="0">
                  <a:buNone/>
                </a:pPr>
                <a:endParaRPr lang="it-IT" sz="1800" dirty="0">
                  <a:effectLst/>
                  <a:latin typeface="Times New Roman" panose="02020603050405020304" pitchFamily="18" charset="0"/>
                  <a:ea typeface="Times New Roman" panose="02020603050405020304" pitchFamily="18" charset="0"/>
                </a:endParaRPr>
              </a:p>
              <a:p>
                <a:pPr marL="0" indent="0">
                  <a:buNone/>
                </a:pPr>
                <a:endParaRPr lang="it-IT" dirty="0"/>
              </a:p>
            </p:txBody>
          </p:sp>
        </mc:Choice>
        <mc:Fallback xmlns="">
          <p:sp>
            <p:nvSpPr>
              <p:cNvPr id="3" name="Segnaposto contenuto 2">
                <a:extLst>
                  <a:ext uri="{FF2B5EF4-FFF2-40B4-BE49-F238E27FC236}">
                    <a16:creationId xmlns:a16="http://schemas.microsoft.com/office/drawing/2014/main" id="{1A6117CF-94AF-2D8A-8385-5135CC4D404C}"/>
                  </a:ext>
                </a:extLst>
              </p:cNvPr>
              <p:cNvSpPr>
                <a:spLocks noGrp="1" noRot="1" noChangeAspect="1" noMove="1" noResize="1" noEditPoints="1" noAdjustHandles="1" noChangeArrowheads="1" noChangeShapeType="1" noTextEdit="1"/>
              </p:cNvSpPr>
              <p:nvPr>
                <p:ph idx="1"/>
              </p:nvPr>
            </p:nvSpPr>
            <p:spPr>
              <a:xfrm>
                <a:off x="471608" y="1044771"/>
                <a:ext cx="11374028" cy="5397593"/>
              </a:xfrm>
              <a:blipFill>
                <a:blip r:embed="rId3"/>
                <a:stretch>
                  <a:fillRect l="-429" t="-677"/>
                </a:stretch>
              </a:blipFill>
            </p:spPr>
            <p:txBody>
              <a:bodyPr/>
              <a:lstStyle/>
              <a:p>
                <a:r>
                  <a:rPr lang="it-IT">
                    <a:noFill/>
                  </a:rPr>
                  <a:t> </a:t>
                </a:r>
              </a:p>
            </p:txBody>
          </p:sp>
        </mc:Fallback>
      </mc:AlternateContent>
    </p:spTree>
    <p:extLst>
      <p:ext uri="{BB962C8B-B14F-4D97-AF65-F5344CB8AC3E}">
        <p14:creationId xmlns:p14="http://schemas.microsoft.com/office/powerpoint/2010/main" val="1306512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CBCE0C-8D41-CBCF-0D50-7B01D08157E1}"/>
              </a:ext>
            </a:extLst>
          </p:cNvPr>
          <p:cNvSpPr>
            <a:spLocks noGrp="1"/>
          </p:cNvSpPr>
          <p:nvPr>
            <p:ph type="title"/>
          </p:nvPr>
        </p:nvSpPr>
        <p:spPr>
          <a:xfrm>
            <a:off x="264345" y="341238"/>
            <a:ext cx="1966791" cy="517744"/>
          </a:xfrm>
        </p:spPr>
        <p:txBody>
          <a:bodyPr>
            <a:normAutofit fontScale="90000"/>
          </a:bodyPr>
          <a:lstStyle/>
          <a:p>
            <a:r>
              <a:rPr lang="it-IT"/>
              <a:t>III.CH74</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FF854261-DC73-6A1C-6593-E5194EF586D7}"/>
                  </a:ext>
                </a:extLst>
              </p:cNvPr>
              <p:cNvSpPr>
                <a:spLocks noGrp="1"/>
              </p:cNvSpPr>
              <p:nvPr>
                <p:ph idx="1"/>
              </p:nvPr>
            </p:nvSpPr>
            <p:spPr>
              <a:xfrm>
                <a:off x="264345" y="1003207"/>
                <a:ext cx="11442746" cy="5513555"/>
              </a:xfrm>
            </p:spPr>
            <p:txBody>
              <a:bodyPr/>
              <a:lstStyle/>
              <a:p>
                <a:pPr marL="0" indent="0">
                  <a:buNone/>
                </a:pPr>
                <a:r>
                  <a:rPr lang="it-IT" dirty="0"/>
                  <a:t>TEOREMA :</a:t>
                </a:r>
              </a:p>
              <a:p>
                <a:pPr marL="0" indent="0">
                  <a:lnSpc>
                    <a:spcPct val="107000"/>
                  </a:lnSpc>
                  <a:spcAft>
                    <a:spcPts val="800"/>
                  </a:spcAft>
                  <a:buNone/>
                </a:pP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Dati sei numeri x</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1</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x</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2</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y</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1</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y</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2</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X e Y tali che:</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0≤</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𝑋</m:t>
                      </m:r>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0≤</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𝑋</m:t>
                      </m:r>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0≤</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𝑦</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𝑌</m:t>
                      </m:r>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0≤</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𝑦</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𝑌</m:t>
                      </m:r>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Allora la funzione U = x</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1</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y</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1 </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x</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1</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y</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2 </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x</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2</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y</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1 </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x</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2</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y</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2 </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Yx</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2 </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X y</a:t>
                </a:r>
                <a:r>
                  <a:rPr lang="it-IT" sz="1800" i="1" kern="100" baseline="-25000" dirty="0">
                    <a:effectLst/>
                    <a:latin typeface="Times New Roman" panose="02020603050405020304" pitchFamily="18" charset="0"/>
                    <a:ea typeface="Times New Roman" panose="02020603050405020304" pitchFamily="18" charset="0"/>
                    <a:cs typeface="Times New Roman" panose="02020603050405020304" pitchFamily="18" charset="0"/>
                  </a:rPr>
                  <a:t>1 </a:t>
                </a: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è limitata dalla disuguaglianza </a:t>
                </a:r>
                <a14:m>
                  <m:oMath xmlns:m="http://schemas.openxmlformats.org/officeDocument/2006/math">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𝑋𝑌</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𝑈</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≤0</m:t>
                    </m:r>
                  </m:oMath>
                </a14:m>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it-IT" sz="1800" kern="100" dirty="0">
                    <a:effectLst/>
                    <a:ea typeface="Times New Roman" panose="02020603050405020304" pitchFamily="18" charset="0"/>
                    <a:cs typeface="Times New Roman" panose="02020603050405020304" pitchFamily="18" charset="0"/>
                  </a:rPr>
                  <a:t>Utilizzando le disuguaglianze (4) e il teorema appena esposto otteniamo:</a:t>
                </a:r>
              </a:p>
              <a:p>
                <a:pPr marL="0" indent="0">
                  <a:buNone/>
                </a:pPr>
                <a:endParaRPr lang="it-IT" sz="1800" kern="100" dirty="0">
                  <a:effectLst/>
                  <a:ea typeface="Calibri" panose="020F0502020204030204" pitchFamily="34"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r>
                        <a:rPr lang="it-IT" sz="1800" i="1" kern="100" smtClean="0">
                          <a:effectLst/>
                          <a:latin typeface="Cambria Math" panose="02040503050406030204" pitchFamily="18" charset="0"/>
                          <a:ea typeface="Times New Roman" panose="02020603050405020304" pitchFamily="18" charset="0"/>
                          <a:cs typeface="Times New Roman" panose="02020603050405020304" pitchFamily="18" charset="0"/>
                        </a:rPr>
                        <m:t>−1≤</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e>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e>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e>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𝜆</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≤0      (5)</m:t>
                      </m:r>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mc:Choice>
        <mc:Fallback xmlns="">
          <p:sp>
            <p:nvSpPr>
              <p:cNvPr id="3" name="Segnaposto contenuto 2">
                <a:extLst>
                  <a:ext uri="{FF2B5EF4-FFF2-40B4-BE49-F238E27FC236}">
                    <a16:creationId xmlns:a16="http://schemas.microsoft.com/office/drawing/2014/main" id="{FF854261-DC73-6A1C-6593-E5194EF586D7}"/>
                  </a:ext>
                </a:extLst>
              </p:cNvPr>
              <p:cNvSpPr>
                <a:spLocks noGrp="1" noRot="1" noChangeAspect="1" noMove="1" noResize="1" noEditPoints="1" noAdjustHandles="1" noChangeArrowheads="1" noChangeShapeType="1" noTextEdit="1"/>
              </p:cNvSpPr>
              <p:nvPr>
                <p:ph idx="1"/>
              </p:nvPr>
            </p:nvSpPr>
            <p:spPr>
              <a:xfrm>
                <a:off x="264345" y="1003207"/>
                <a:ext cx="11442746" cy="5513555"/>
              </a:xfrm>
              <a:blipFill>
                <a:blip r:embed="rId2"/>
                <a:stretch>
                  <a:fillRect l="-426" t="-664"/>
                </a:stretch>
              </a:blipFill>
            </p:spPr>
            <p:txBody>
              <a:bodyPr/>
              <a:lstStyle/>
              <a:p>
                <a:r>
                  <a:rPr lang="it-IT">
                    <a:noFill/>
                  </a:rPr>
                  <a:t> </a:t>
                </a:r>
              </a:p>
            </p:txBody>
          </p:sp>
        </mc:Fallback>
      </mc:AlternateContent>
      <p:sp>
        <p:nvSpPr>
          <p:cNvPr id="5" name="Rettangolo 4">
            <a:extLst>
              <a:ext uri="{FF2B5EF4-FFF2-40B4-BE49-F238E27FC236}">
                <a16:creationId xmlns:a16="http://schemas.microsoft.com/office/drawing/2014/main" id="{6F9D2744-2E21-7A25-12E9-52FEC1370C57}"/>
              </a:ext>
            </a:extLst>
          </p:cNvPr>
          <p:cNvSpPr/>
          <p:nvPr/>
        </p:nvSpPr>
        <p:spPr>
          <a:xfrm>
            <a:off x="264345" y="1052945"/>
            <a:ext cx="11373473" cy="2937164"/>
          </a:xfrm>
          <a:prstGeom prst="rect">
            <a:avLst/>
          </a:prstGeom>
          <a:noFill/>
          <a:ln w="2857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a:p>
        </p:txBody>
      </p:sp>
    </p:spTree>
    <p:extLst>
      <p:ext uri="{BB962C8B-B14F-4D97-AF65-F5344CB8AC3E}">
        <p14:creationId xmlns:p14="http://schemas.microsoft.com/office/powerpoint/2010/main" val="3277158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0B9873-AC18-D160-2317-E1E3626446B2}"/>
              </a:ext>
            </a:extLst>
          </p:cNvPr>
          <p:cNvSpPr>
            <a:spLocks noGrp="1"/>
          </p:cNvSpPr>
          <p:nvPr>
            <p:ph type="title"/>
          </p:nvPr>
        </p:nvSpPr>
        <p:spPr>
          <a:xfrm>
            <a:off x="347472" y="336992"/>
            <a:ext cx="1883664" cy="780981"/>
          </a:xfrm>
        </p:spPr>
        <p:txBody>
          <a:bodyPr/>
          <a:lstStyle/>
          <a:p>
            <a:r>
              <a:rPr lang="it-IT"/>
              <a:t>iV.CH74</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047E85B8-EEE5-8ED6-46E5-567E609385E4}"/>
                  </a:ext>
                </a:extLst>
              </p:cNvPr>
              <p:cNvSpPr>
                <a:spLocks noGrp="1"/>
              </p:cNvSpPr>
              <p:nvPr>
                <p:ph idx="1"/>
              </p:nvPr>
            </p:nvSpPr>
            <p:spPr>
              <a:xfrm>
                <a:off x="347472" y="1363426"/>
                <a:ext cx="11179510" cy="4926538"/>
              </a:xfrm>
            </p:spPr>
            <p:txBody>
              <a:bodyPr/>
              <a:lstStyle/>
              <a:p>
                <a:pPr marL="0" indent="0">
                  <a:lnSpc>
                    <a:spcPct val="107000"/>
                  </a:lnSpc>
                  <a:spcAft>
                    <a:spcPts val="800"/>
                  </a:spcAft>
                  <a:buNone/>
                </a:pPr>
                <a:r>
                  <a:rPr lang="it-IT" sz="1800" kern="100" dirty="0">
                    <a:effectLst/>
                    <a:ea typeface="Times New Roman" panose="02020603050405020304" pitchFamily="18" charset="0"/>
                    <a:cs typeface="Times New Roman" panose="02020603050405020304" pitchFamily="18" charset="0"/>
                  </a:rPr>
                  <a:t>Moltiplicata per </a:t>
                </a:r>
                <a14:m>
                  <m:oMath xmlns:m="http://schemas.openxmlformats.org/officeDocument/2006/math">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𝜌</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𝜆</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it-IT" sz="1800" kern="100" dirty="0">
                    <a:effectLst/>
                    <a:ea typeface="Times New Roman" panose="02020603050405020304" pitchFamily="18" charset="0"/>
                    <a:cs typeface="Times New Roman" panose="02020603050405020304" pitchFamily="18" charset="0"/>
                  </a:rPr>
                  <a:t> e integrata risulta:</a:t>
                </a:r>
                <a:endParaRPr lang="it-IT" sz="1800" kern="100" dirty="0">
                  <a:effectLst/>
                  <a:ea typeface="Calibri" panose="020F0502020204030204" pitchFamily="34" charset="0"/>
                  <a:cs typeface="Times New Roman" panose="02020603050405020304" pitchFamily="18" charset="0"/>
                </a:endParaRPr>
              </a:p>
              <a:p>
                <a:pPr marL="0" indent="0" algn="ctr">
                  <a:lnSpc>
                    <a:spcPct val="107000"/>
                  </a:lnSpc>
                  <a:spcAft>
                    <a:spcPts val="800"/>
                  </a:spcAft>
                  <a:buNone/>
                </a:pPr>
                <a14:m>
                  <m:oMathPara xmlns:m="http://schemas.openxmlformats.org/officeDocument/2006/math">
                    <m:oMathParaPr>
                      <m:jc m:val="centerGroup"/>
                    </m:oMathParaPr>
                    <m:oMath xmlns:m="http://schemas.openxmlformats.org/officeDocument/2006/math">
                      <m: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t>−1≤</m:t>
                      </m:r>
                      <m:sSub>
                        <m:sSub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12</m:t>
                          </m:r>
                        </m:sub>
                      </m:sSub>
                      <m:d>
                        <m:dPr>
                          <m:ctrlPr>
                            <a:rPr lang="it-IT" sz="2000" i="1" kern="100" smtClean="0">
                              <a:effectLst/>
                              <a:latin typeface="Cambria Math" panose="02040503050406030204" pitchFamily="18" charset="0"/>
                              <a:ea typeface="Calibri" panose="020F0502020204030204" pitchFamily="34" charset="0"/>
                              <a:cs typeface="Times New Roman" panose="02020603050405020304" pitchFamily="18" charset="0"/>
                            </a:rPr>
                          </m:ctrlPr>
                        </m:d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𝑏</m:t>
                          </m:r>
                        </m:e>
                      </m:d>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12</m:t>
                          </m:r>
                        </m:sub>
                      </m:sSub>
                      <m:d>
                        <m:d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sup>
                          </m:sSup>
                        </m:e>
                      </m:d>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12</m:t>
                          </m:r>
                        </m:sub>
                      </m:sSub>
                      <m:d>
                        <m:d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𝑎</m:t>
                              </m:r>
                            </m:e>
                            <m:sup>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𝑏</m:t>
                          </m:r>
                        </m:e>
                      </m:d>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12</m:t>
                          </m:r>
                        </m:sub>
                      </m:sSub>
                      <m:d>
                        <m:d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𝑎</m:t>
                              </m:r>
                            </m:e>
                            <m:sup>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sup>
                          </m:sSup>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𝑏</m:t>
                              </m:r>
                            </m:e>
                            <m:sup>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sup>
                          </m:sSup>
                        </m:e>
                      </m:d>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dPr>
                        <m:e>
                          <m:sSup>
                            <m:sSup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𝑎</m:t>
                              </m:r>
                            </m:e>
                            <m:sup>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sup>
                          </m:sSup>
                        </m:e>
                      </m:d>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𝑝</m:t>
                          </m:r>
                        </m:e>
                        <m:sub>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it-IT" sz="20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𝑏</m:t>
                          </m:r>
                        </m:e>
                      </m:d>
                      <m:r>
                        <a:rPr lang="it-IT" sz="2000" i="1" kern="100">
                          <a:effectLst/>
                          <a:latin typeface="Cambria Math" panose="02040503050406030204" pitchFamily="18" charset="0"/>
                          <a:ea typeface="Calibri" panose="020F0502020204030204" pitchFamily="34" charset="0"/>
                          <a:cs typeface="Times New Roman" panose="02020603050405020304" pitchFamily="18" charset="0"/>
                        </a:rPr>
                        <m:t>≤0</m:t>
                      </m:r>
                      <m:r>
                        <a:rPr lang="it-IT" sz="2000" i="1" kern="100">
                          <a:effectLst/>
                          <a:latin typeface="Cambria Math" panose="02040503050406030204" pitchFamily="18" charset="0"/>
                          <a:ea typeface="Times New Roman" panose="02020603050405020304" pitchFamily="18" charset="0"/>
                          <a:cs typeface="Times New Roman" panose="02020603050405020304" pitchFamily="18" charset="0"/>
                        </a:rPr>
                        <m:t>       (6)</m:t>
                      </m:r>
                    </m:oMath>
                  </m:oMathPara>
                </a14:m>
                <a:endParaRPr lang="it-IT"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it-IT" sz="1800" dirty="0">
                    <a:effectLst/>
                    <a:ea typeface="Times New Roman" panose="02020603050405020304" pitchFamily="18" charset="0"/>
                  </a:rPr>
                  <a:t>I limiti superiori di queste relazioni possono essere testati senza conoscere </a:t>
                </a:r>
                <a:r>
                  <a:rPr lang="it-IT" sz="1800" i="1" dirty="0">
                    <a:effectLst/>
                    <a:ea typeface="Times New Roman" panose="02020603050405020304" pitchFamily="18" charset="0"/>
                  </a:rPr>
                  <a:t>N</a:t>
                </a:r>
                <a:r>
                  <a:rPr lang="it-IT" sz="1800" dirty="0">
                    <a:effectLst/>
                    <a:ea typeface="Times New Roman" panose="02020603050405020304" pitchFamily="18" charset="0"/>
                  </a:rPr>
                  <a:t>. La disuguaglianza (6) prende il nome di CH74.</a:t>
                </a:r>
              </a:p>
              <a:p>
                <a:pPr marL="0" indent="0">
                  <a:buNone/>
                </a:pPr>
                <a:r>
                  <a:rPr lang="it-IT" dirty="0"/>
                  <a:t>Nell’appendice B del loro lavoro gli autori dimostrano che la disuguaglianza CHSH di Bell può essere vista come un corollario della disuguaglianza CH74.</a:t>
                </a:r>
              </a:p>
              <a:p>
                <a:pPr marL="0" indent="0">
                  <a:buNone/>
                </a:pPr>
                <a:endParaRPr lang="it-IT" dirty="0"/>
              </a:p>
              <a:p>
                <a:pPr marL="0" indent="0">
                  <a:buNone/>
                </a:pPr>
                <a:endParaRPr lang="it-IT" dirty="0"/>
              </a:p>
            </p:txBody>
          </p:sp>
        </mc:Choice>
        <mc:Fallback xmlns="">
          <p:sp>
            <p:nvSpPr>
              <p:cNvPr id="3" name="Segnaposto contenuto 2">
                <a:extLst>
                  <a:ext uri="{FF2B5EF4-FFF2-40B4-BE49-F238E27FC236}">
                    <a16:creationId xmlns:a16="http://schemas.microsoft.com/office/drawing/2014/main" id="{047E85B8-EEE5-8ED6-46E5-567E609385E4}"/>
                  </a:ext>
                </a:extLst>
              </p:cNvPr>
              <p:cNvSpPr>
                <a:spLocks noGrp="1" noRot="1" noChangeAspect="1" noMove="1" noResize="1" noEditPoints="1" noAdjustHandles="1" noChangeArrowheads="1" noChangeShapeType="1" noTextEdit="1"/>
              </p:cNvSpPr>
              <p:nvPr>
                <p:ph idx="1"/>
              </p:nvPr>
            </p:nvSpPr>
            <p:spPr>
              <a:xfrm>
                <a:off x="347472" y="1363426"/>
                <a:ext cx="11179510" cy="4926538"/>
              </a:xfrm>
              <a:blipFill>
                <a:blip r:embed="rId2"/>
                <a:stretch>
                  <a:fillRect l="-436" t="-743"/>
                </a:stretch>
              </a:blipFill>
            </p:spPr>
            <p:txBody>
              <a:bodyPr/>
              <a:lstStyle/>
              <a:p>
                <a:r>
                  <a:rPr lang="it-IT">
                    <a:noFill/>
                  </a:rPr>
                  <a:t> </a:t>
                </a:r>
              </a:p>
            </p:txBody>
          </p:sp>
        </mc:Fallback>
      </mc:AlternateContent>
    </p:spTree>
    <p:extLst>
      <p:ext uri="{BB962C8B-B14F-4D97-AF65-F5344CB8AC3E}">
        <p14:creationId xmlns:p14="http://schemas.microsoft.com/office/powerpoint/2010/main" val="4885977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BE420A-E595-6565-56B6-AC638020C125}"/>
              </a:ext>
            </a:extLst>
          </p:cNvPr>
          <p:cNvSpPr>
            <a:spLocks noGrp="1"/>
          </p:cNvSpPr>
          <p:nvPr>
            <p:ph type="title"/>
          </p:nvPr>
        </p:nvSpPr>
        <p:spPr>
          <a:xfrm>
            <a:off x="2231135" y="253492"/>
            <a:ext cx="7729728" cy="1188720"/>
          </a:xfrm>
        </p:spPr>
        <p:txBody>
          <a:bodyPr/>
          <a:lstStyle/>
          <a:p>
            <a:r>
              <a:rPr lang="it-IT" dirty="0"/>
              <a:t>ESPERIMENTO DI ASPECT 1982</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C9C1F171-D3CE-584C-117A-1F6CE471926A}"/>
                  </a:ext>
                </a:extLst>
              </p:cNvPr>
              <p:cNvSpPr>
                <a:spLocks noGrp="1"/>
              </p:cNvSpPr>
              <p:nvPr>
                <p:ph idx="1"/>
              </p:nvPr>
            </p:nvSpPr>
            <p:spPr>
              <a:xfrm>
                <a:off x="6230984" y="1661007"/>
                <a:ext cx="6100351" cy="5044593"/>
              </a:xfrm>
            </p:spPr>
            <p:txBody>
              <a:bodyPr/>
              <a:lstStyle/>
              <a:p>
                <a:r>
                  <a:rPr lang="it-IT"/>
                  <a:t>Coefficiente di correlazione per le misurazioni lungo </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𝑎</m:t>
                        </m:r>
                      </m:e>
                    </m:acc>
                    <m:r>
                      <a:rPr lang="it-IT" b="0" i="1" smtClean="0">
                        <a:latin typeface="Cambria Math" panose="02040503050406030204" pitchFamily="18" charset="0"/>
                      </a:rPr>
                      <m:t> </m:t>
                    </m:r>
                    <m:r>
                      <a:rPr lang="it-IT" b="0" i="1" smtClean="0">
                        <a:latin typeface="Cambria Math" panose="02040503050406030204" pitchFamily="18" charset="0"/>
                      </a:rPr>
                      <m:t>𝑒</m:t>
                    </m:r>
                    <m:r>
                      <a:rPr lang="it-IT" b="0" i="1" smtClean="0">
                        <a:latin typeface="Cambria Math" panose="02040503050406030204" pitchFamily="18" charset="0"/>
                      </a:rPr>
                      <m:t> </m:t>
                    </m:r>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𝑏</m:t>
                        </m:r>
                      </m:e>
                    </m:acc>
                  </m:oMath>
                </a14:m>
                <a:r>
                  <a:rPr lang="it-IT"/>
                  <a:t> :</a:t>
                </a:r>
              </a:p>
              <a:p>
                <a:pPr marL="0" indent="0">
                  <a:buNone/>
                </a:pPr>
                <a:endParaRPr lang="it-IT"/>
              </a:p>
              <a:p>
                <a:pPr marL="0" indent="0">
                  <a:buNone/>
                </a:pPr>
                <a14:m>
                  <m:oMathPara xmlns:m="http://schemas.openxmlformats.org/officeDocument/2006/math">
                    <m:oMathParaPr>
                      <m:jc m:val="centerGroup"/>
                    </m:oMathParaPr>
                    <m:oMath xmlns:m="http://schemas.openxmlformats.org/officeDocument/2006/math">
                      <m:r>
                        <a:rPr lang="it-IT" i="1">
                          <a:latin typeface="Cambria Math" panose="02040503050406030204" pitchFamily="18" charset="0"/>
                        </a:rPr>
                        <m:t>𝐸</m:t>
                      </m:r>
                      <m:d>
                        <m:dPr>
                          <m:ctrlPr>
                            <a:rPr lang="it-IT" i="1">
                              <a:latin typeface="Cambria Math" panose="02040503050406030204" pitchFamily="18" charset="0"/>
                            </a:rPr>
                          </m:ctrlPr>
                        </m:dPr>
                        <m:e>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r>
                        <a:rPr lang="it-IT" i="1">
                          <a:latin typeface="Cambria Math" panose="02040503050406030204" pitchFamily="18" charset="0"/>
                        </a:rPr>
                        <m:t>=</m:t>
                      </m:r>
                      <m:f>
                        <m:fPr>
                          <m:ctrlPr>
                            <a:rPr lang="it-IT" i="1">
                              <a:latin typeface="Cambria Math" panose="02040503050406030204" pitchFamily="18" charset="0"/>
                            </a:rPr>
                          </m:ctrlPr>
                        </m:fPr>
                        <m:num>
                          <m:sSub>
                            <m:sSubPr>
                              <m:ctrlPr>
                                <a:rPr lang="it-IT" i="1">
                                  <a:latin typeface="Cambria Math" panose="02040503050406030204" pitchFamily="18" charset="0"/>
                                </a:rPr>
                              </m:ctrlPr>
                            </m:sSubPr>
                            <m:e>
                              <m:r>
                                <a:rPr lang="it-IT" i="1">
                                  <a:latin typeface="Cambria Math" panose="02040503050406030204" pitchFamily="18" charset="0"/>
                                </a:rPr>
                                <m:t>𝑅</m:t>
                              </m:r>
                            </m:e>
                            <m:sub>
                              <m:r>
                                <a:rPr lang="it-IT" i="1">
                                  <a:latin typeface="Cambria Math" panose="02040503050406030204" pitchFamily="18" charset="0"/>
                                </a:rPr>
                                <m:t>+ +</m:t>
                              </m:r>
                            </m:sub>
                          </m:sSub>
                          <m:d>
                            <m:dPr>
                              <m:ctrlPr>
                                <a:rPr lang="it-IT" i="1">
                                  <a:latin typeface="Cambria Math" panose="02040503050406030204" pitchFamily="18" charset="0"/>
                                </a:rPr>
                              </m:ctrlPr>
                            </m:dPr>
                            <m:e>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𝑅</m:t>
                              </m:r>
                            </m:e>
                            <m:sub>
                              <m:r>
                                <a:rPr lang="it-IT" i="1">
                                  <a:latin typeface="Cambria Math" panose="02040503050406030204" pitchFamily="18" charset="0"/>
                                </a:rPr>
                                <m:t>− −</m:t>
                              </m:r>
                            </m:sub>
                          </m:sSub>
                          <m:d>
                            <m:dPr>
                              <m:ctrlPr>
                                <a:rPr lang="it-IT" i="1">
                                  <a:latin typeface="Cambria Math" panose="02040503050406030204" pitchFamily="18" charset="0"/>
                                </a:rPr>
                              </m:ctrlPr>
                            </m:dPr>
                            <m:e>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𝑅</m:t>
                              </m:r>
                            </m:e>
                            <m:sub>
                              <m:r>
                                <a:rPr lang="it-IT" i="1">
                                  <a:latin typeface="Cambria Math" panose="02040503050406030204" pitchFamily="18" charset="0"/>
                                </a:rPr>
                                <m:t>+ −</m:t>
                              </m:r>
                            </m:sub>
                          </m:sSub>
                          <m:d>
                            <m:dPr>
                              <m:ctrlPr>
                                <a:rPr lang="it-IT" i="1">
                                  <a:latin typeface="Cambria Math" panose="02040503050406030204" pitchFamily="18" charset="0"/>
                                </a:rPr>
                              </m:ctrlPr>
                            </m:dPr>
                            <m:e>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𝑅</m:t>
                              </m:r>
                            </m:e>
                            <m:sub>
                              <m:r>
                                <a:rPr lang="it-IT" i="1">
                                  <a:latin typeface="Cambria Math" panose="02040503050406030204" pitchFamily="18" charset="0"/>
                                </a:rPr>
                                <m:t>− +</m:t>
                              </m:r>
                            </m:sub>
                          </m:sSub>
                          <m:d>
                            <m:dPr>
                              <m:ctrlPr>
                                <a:rPr lang="it-IT" i="1">
                                  <a:latin typeface="Cambria Math" panose="02040503050406030204" pitchFamily="18" charset="0"/>
                                </a:rPr>
                              </m:ctrlPr>
                            </m:dPr>
                            <m:e>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num>
                        <m:den>
                          <m:sSub>
                            <m:sSubPr>
                              <m:ctrlPr>
                                <a:rPr lang="it-IT" i="1">
                                  <a:latin typeface="Cambria Math" panose="02040503050406030204" pitchFamily="18" charset="0"/>
                                </a:rPr>
                              </m:ctrlPr>
                            </m:sSubPr>
                            <m:e>
                              <m:r>
                                <a:rPr lang="it-IT" i="1">
                                  <a:latin typeface="Cambria Math" panose="02040503050406030204" pitchFamily="18" charset="0"/>
                                </a:rPr>
                                <m:t>𝑅</m:t>
                              </m:r>
                            </m:e>
                            <m:sub>
                              <m:r>
                                <a:rPr lang="it-IT" i="1">
                                  <a:latin typeface="Cambria Math" panose="02040503050406030204" pitchFamily="18" charset="0"/>
                                </a:rPr>
                                <m:t>+ +</m:t>
                              </m:r>
                            </m:sub>
                          </m:sSub>
                          <m:d>
                            <m:dPr>
                              <m:ctrlPr>
                                <a:rPr lang="it-IT" i="1">
                                  <a:latin typeface="Cambria Math" panose="02040503050406030204" pitchFamily="18" charset="0"/>
                                </a:rPr>
                              </m:ctrlPr>
                            </m:dPr>
                            <m:e>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𝑅</m:t>
                              </m:r>
                            </m:e>
                            <m:sub>
                              <m:r>
                                <a:rPr lang="it-IT" i="1">
                                  <a:latin typeface="Cambria Math" panose="02040503050406030204" pitchFamily="18" charset="0"/>
                                </a:rPr>
                                <m:t>− −</m:t>
                              </m:r>
                            </m:sub>
                          </m:sSub>
                          <m:d>
                            <m:dPr>
                              <m:ctrlPr>
                                <a:rPr lang="it-IT" i="1">
                                  <a:latin typeface="Cambria Math" panose="02040503050406030204" pitchFamily="18" charset="0"/>
                                </a:rPr>
                              </m:ctrlPr>
                            </m:dPr>
                            <m:e>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𝑅</m:t>
                              </m:r>
                            </m:e>
                            <m:sub>
                              <m:r>
                                <a:rPr lang="it-IT" i="1">
                                  <a:latin typeface="Cambria Math" panose="02040503050406030204" pitchFamily="18" charset="0"/>
                                </a:rPr>
                                <m:t>+ −</m:t>
                              </m:r>
                            </m:sub>
                          </m:sSub>
                          <m:d>
                            <m:dPr>
                              <m:ctrlPr>
                                <a:rPr lang="it-IT" i="1">
                                  <a:latin typeface="Cambria Math" panose="02040503050406030204" pitchFamily="18" charset="0"/>
                                </a:rPr>
                              </m:ctrlPr>
                            </m:dPr>
                            <m:e>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𝑅</m:t>
                              </m:r>
                            </m:e>
                            <m:sub>
                              <m:r>
                                <a:rPr lang="it-IT" i="1">
                                  <a:latin typeface="Cambria Math" panose="02040503050406030204" pitchFamily="18" charset="0"/>
                                </a:rPr>
                                <m:t>− +</m:t>
                              </m:r>
                            </m:sub>
                          </m:sSub>
                          <m:d>
                            <m:dPr>
                              <m:ctrlPr>
                                <a:rPr lang="it-IT" i="1">
                                  <a:latin typeface="Cambria Math" panose="02040503050406030204" pitchFamily="18" charset="0"/>
                                </a:rPr>
                              </m:ctrlPr>
                            </m:dPr>
                            <m:e>
                              <m:acc>
                                <m:accPr>
                                  <m:chr m:val="⃗"/>
                                  <m:ctrlPr>
                                    <a:rPr lang="it-IT" i="1">
                                      <a:latin typeface="Cambria Math" panose="02040503050406030204" pitchFamily="18" charset="0"/>
                                    </a:rPr>
                                  </m:ctrlPr>
                                </m:accPr>
                                <m:e>
                                  <m:r>
                                    <a:rPr lang="it-IT" i="1">
                                      <a:latin typeface="Cambria Math" panose="02040503050406030204" pitchFamily="18" charset="0"/>
                                    </a:rPr>
                                    <m:t>𝑎</m:t>
                                  </m:r>
                                </m:e>
                              </m:acc>
                              <m:r>
                                <a:rPr lang="it-IT" i="1">
                                  <a:latin typeface="Cambria Math" panose="02040503050406030204" pitchFamily="18" charset="0"/>
                                </a:rPr>
                                <m:t>,</m:t>
                              </m:r>
                              <m:acc>
                                <m:accPr>
                                  <m:chr m:val="⃗"/>
                                  <m:ctrlPr>
                                    <a:rPr lang="it-IT" i="1">
                                      <a:latin typeface="Cambria Math" panose="02040503050406030204" pitchFamily="18" charset="0"/>
                                    </a:rPr>
                                  </m:ctrlPr>
                                </m:accPr>
                                <m:e>
                                  <m:r>
                                    <a:rPr lang="it-IT" i="1">
                                      <a:latin typeface="Cambria Math" panose="02040503050406030204" pitchFamily="18" charset="0"/>
                                    </a:rPr>
                                    <m:t>𝑏</m:t>
                                  </m:r>
                                </m:e>
                              </m:acc>
                            </m:e>
                          </m:d>
                        </m:den>
                      </m:f>
                    </m:oMath>
                  </m:oMathPara>
                </a14:m>
                <a:endParaRPr lang="it-IT"/>
              </a:p>
              <a:p>
                <a:pPr marL="0" indent="0">
                  <a:buNone/>
                </a:pPr>
                <a:r>
                  <a:rPr lang="it-IT"/>
                  <a:t>Dove </a:t>
                </a:r>
                <a14:m>
                  <m:oMath xmlns:m="http://schemas.openxmlformats.org/officeDocument/2006/math">
                    <m:sSub>
                      <m:sSubPr>
                        <m:ctrlPr>
                          <a:rPr lang="it-IT" i="1" smtClean="0">
                            <a:latin typeface="Cambria Math" panose="02040503050406030204" pitchFamily="18" charset="0"/>
                          </a:rPr>
                        </m:ctrlPr>
                      </m:sSubPr>
                      <m:e>
                        <m:r>
                          <a:rPr lang="it-IT" b="0" i="1" smtClean="0">
                            <a:latin typeface="Cambria Math" panose="02040503050406030204" pitchFamily="18" charset="0"/>
                          </a:rPr>
                          <m:t>𝑅</m:t>
                        </m:r>
                      </m:e>
                      <m:sub>
                        <m:r>
                          <a:rPr lang="it-IT"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 ±</m:t>
                        </m:r>
                      </m:sub>
                    </m:sSub>
                    <m:r>
                      <a:rPr lang="it-IT" b="0" i="1" smtClean="0">
                        <a:latin typeface="Cambria Math" panose="02040503050406030204" pitchFamily="18" charset="0"/>
                      </a:rPr>
                      <m:t>(</m:t>
                    </m:r>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𝑎</m:t>
                        </m:r>
                      </m:e>
                    </m:acc>
                    <m:r>
                      <a:rPr lang="it-IT" b="0" i="1" smtClean="0">
                        <a:latin typeface="Cambria Math" panose="02040503050406030204" pitchFamily="18" charset="0"/>
                      </a:rPr>
                      <m:t>,</m:t>
                    </m:r>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𝑏</m:t>
                        </m:r>
                      </m:e>
                    </m:acc>
                    <m:r>
                      <a:rPr lang="it-IT" b="0" i="1" smtClean="0">
                        <a:latin typeface="Cambria Math" panose="02040503050406030204" pitchFamily="18" charset="0"/>
                      </a:rPr>
                      <m:t>)</m:t>
                    </m:r>
                  </m:oMath>
                </a14:m>
                <a:r>
                  <a:rPr lang="it-IT"/>
                  <a:t> sono i tassi di coincidenza, costanti al variare degli orientamenti</a:t>
                </a:r>
              </a:p>
              <a:p>
                <a:pPr marL="0" indent="0">
                  <a:buNone/>
                </a:pPr>
                <a:endParaRPr lang="it-IT"/>
              </a:p>
              <a:p>
                <a:r>
                  <a:rPr lang="it-IT"/>
                  <a:t>Polarizzatori: cubi formati da due prismi con ai lati pellicole dielettriche e facce antiriflesso</a:t>
                </a:r>
              </a:p>
              <a:p>
                <a:r>
                  <a:rPr lang="it-IT"/>
                  <a:t>Cubo I: </a:t>
                </a:r>
                <a:r>
                  <a:rPr lang="it-IT" u="sng"/>
                  <a:t>trasmette</a:t>
                </a:r>
                <a:r>
                  <a:rPr lang="it-IT"/>
                  <a:t> la luce polarizzata nel piano di incidenza sull’ipotenusa (polarizzazione parallela lungo </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𝑎</m:t>
                        </m:r>
                      </m:e>
                    </m:acc>
                  </m:oMath>
                </a14:m>
                <a:r>
                  <a:rPr lang="it-IT"/>
                  <a:t> ) mentre </a:t>
                </a:r>
                <a:r>
                  <a:rPr lang="it-IT" u="sng"/>
                  <a:t>riflette</a:t>
                </a:r>
                <a:r>
                  <a:rPr lang="it-IT"/>
                  <a:t> la polarizzazione ortogonale.</a:t>
                </a:r>
              </a:p>
              <a:p>
                <a:r>
                  <a:rPr lang="it-IT"/>
                  <a:t>Cubo II: analogo.</a:t>
                </a:r>
              </a:p>
              <a:p>
                <a:endParaRPr lang="it-IT"/>
              </a:p>
            </p:txBody>
          </p:sp>
        </mc:Choice>
        <mc:Fallback xmlns="">
          <p:sp>
            <p:nvSpPr>
              <p:cNvPr id="3" name="Segnaposto contenuto 2">
                <a:extLst>
                  <a:ext uri="{FF2B5EF4-FFF2-40B4-BE49-F238E27FC236}">
                    <a16:creationId xmlns:a16="http://schemas.microsoft.com/office/drawing/2014/main" id="{C9C1F171-D3CE-584C-117A-1F6CE471926A}"/>
                  </a:ext>
                </a:extLst>
              </p:cNvPr>
              <p:cNvSpPr>
                <a:spLocks noGrp="1" noRot="1" noChangeAspect="1" noMove="1" noResize="1" noEditPoints="1" noAdjustHandles="1" noChangeArrowheads="1" noChangeShapeType="1" noTextEdit="1"/>
              </p:cNvSpPr>
              <p:nvPr>
                <p:ph idx="1"/>
              </p:nvPr>
            </p:nvSpPr>
            <p:spPr>
              <a:xfrm>
                <a:off x="6230984" y="1661007"/>
                <a:ext cx="6100351" cy="5044593"/>
              </a:xfrm>
              <a:blipFill>
                <a:blip r:embed="rId2"/>
                <a:stretch>
                  <a:fillRect l="-799" t="-845"/>
                </a:stretch>
              </a:blipFill>
            </p:spPr>
            <p:txBody>
              <a:bodyPr/>
              <a:lstStyle/>
              <a:p>
                <a:r>
                  <a:rPr lang="en-US">
                    <a:noFill/>
                  </a:rPr>
                  <a:t> </a:t>
                </a:r>
              </a:p>
            </p:txBody>
          </p:sp>
        </mc:Fallback>
      </mc:AlternateContent>
      <p:pic>
        <p:nvPicPr>
          <p:cNvPr id="5" name="Immagine 4">
            <a:extLst>
              <a:ext uri="{FF2B5EF4-FFF2-40B4-BE49-F238E27FC236}">
                <a16:creationId xmlns:a16="http://schemas.microsoft.com/office/drawing/2014/main" id="{BFB2C98F-456E-BAEE-F316-4B225986954D}"/>
              </a:ext>
            </a:extLst>
          </p:cNvPr>
          <p:cNvPicPr>
            <a:picLocks noChangeAspect="1"/>
          </p:cNvPicPr>
          <p:nvPr/>
        </p:nvPicPr>
        <p:blipFill>
          <a:blip r:embed="rId3"/>
          <a:stretch>
            <a:fillRect/>
          </a:stretch>
        </p:blipFill>
        <p:spPr>
          <a:xfrm>
            <a:off x="220840" y="1661007"/>
            <a:ext cx="5642401" cy="3101983"/>
          </a:xfrm>
          <a:prstGeom prst="rect">
            <a:avLst/>
          </a:prstGeom>
        </p:spPr>
      </p:pic>
      <p:cxnSp>
        <p:nvCxnSpPr>
          <p:cNvPr id="7" name="Connettore diritto 6">
            <a:extLst>
              <a:ext uri="{FF2B5EF4-FFF2-40B4-BE49-F238E27FC236}">
                <a16:creationId xmlns:a16="http://schemas.microsoft.com/office/drawing/2014/main" id="{81686E15-B87C-2DAF-39D4-0B0ED48D02E1}"/>
              </a:ext>
            </a:extLst>
          </p:cNvPr>
          <p:cNvCxnSpPr/>
          <p:nvPr/>
        </p:nvCxnSpPr>
        <p:spPr>
          <a:xfrm>
            <a:off x="6096000" y="1661007"/>
            <a:ext cx="0" cy="5044593"/>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5390F051-3D13-D267-246D-550631B3FA38}"/>
                  </a:ext>
                </a:extLst>
              </p:cNvPr>
              <p:cNvSpPr txBox="1"/>
              <p:nvPr/>
            </p:nvSpPr>
            <p:spPr>
              <a:xfrm>
                <a:off x="220840" y="4953000"/>
                <a:ext cx="5642395" cy="1754326"/>
              </a:xfrm>
              <a:prstGeom prst="rect">
                <a:avLst/>
              </a:prstGeom>
              <a:noFill/>
            </p:spPr>
            <p:txBody>
              <a:bodyPr wrap="square" rtlCol="0">
                <a:spAutoFit/>
              </a:bodyPr>
              <a:lstStyle/>
              <a:p>
                <a:pPr marL="285750" indent="-285750">
                  <a:buClr>
                    <a:schemeClr val="accent2"/>
                  </a:buClr>
                  <a:buFont typeface="Arial" panose="020B0604020202020204" pitchFamily="34" charset="0"/>
                  <a:buChar char="•"/>
                </a:pPr>
                <a:r>
                  <a:rPr lang="it-IT"/>
                  <a:t>Sono presenti due polarimetri I e II che eseguono misurazioni della polarizzazione lineare sui fotoni </a:t>
                </a:r>
                <a14:m>
                  <m:oMath xmlns:m="http://schemas.openxmlformats.org/officeDocument/2006/math">
                    <m:sSub>
                      <m:sSubPr>
                        <m:ctrlPr>
                          <a:rPr lang="it-IT" i="1" smtClean="0">
                            <a:latin typeface="Cambria Math" panose="02040503050406030204" pitchFamily="18" charset="0"/>
                          </a:rPr>
                        </m:ctrlPr>
                      </m:sSubPr>
                      <m:e>
                        <m:r>
                          <a:rPr lang="it-IT" i="1" smtClean="0">
                            <a:latin typeface="Cambria Math" panose="02040503050406030204" pitchFamily="18" charset="0"/>
                            <a:ea typeface="Cambria Math" panose="02040503050406030204" pitchFamily="18" charset="0"/>
                          </a:rPr>
                          <m:t>𝜈</m:t>
                        </m:r>
                      </m:e>
                      <m:sub>
                        <m:r>
                          <a:rPr lang="it-IT" b="0" i="1" smtClean="0">
                            <a:latin typeface="Cambria Math" panose="02040503050406030204" pitchFamily="18" charset="0"/>
                          </a:rPr>
                          <m:t>1</m:t>
                        </m:r>
                      </m:sub>
                    </m:sSub>
                    <m:r>
                      <a:rPr lang="it-IT" b="0" i="1" smtClean="0">
                        <a:latin typeface="Cambria Math" panose="02040503050406030204" pitchFamily="18" charset="0"/>
                      </a:rPr>
                      <m:t> </m:t>
                    </m:r>
                    <m:r>
                      <a:rPr lang="it-IT" b="0" i="1" smtClean="0">
                        <a:latin typeface="Cambria Math" panose="02040503050406030204" pitchFamily="18" charset="0"/>
                      </a:rPr>
                      <m:t>𝑒</m:t>
                    </m:r>
                    <m:r>
                      <a:rPr lang="it-IT" b="0" i="1" smtClean="0">
                        <a:latin typeface="Cambria Math" panose="02040503050406030204" pitchFamily="18" charset="0"/>
                      </a:rPr>
                      <m:t> </m:t>
                    </m:r>
                    <m:sSub>
                      <m:sSubPr>
                        <m:ctrlPr>
                          <a:rPr lang="it-IT" b="0" i="1" smtClean="0">
                            <a:latin typeface="Cambria Math" panose="02040503050406030204" pitchFamily="18" charset="0"/>
                          </a:rPr>
                        </m:ctrlPr>
                      </m:sSubPr>
                      <m:e>
                        <m:r>
                          <a:rPr lang="it-IT" b="0" i="1" smtClean="0">
                            <a:latin typeface="Cambria Math" panose="02040503050406030204" pitchFamily="18" charset="0"/>
                            <a:ea typeface="Cambria Math" panose="02040503050406030204" pitchFamily="18" charset="0"/>
                          </a:rPr>
                          <m:t>𝜈</m:t>
                        </m:r>
                      </m:e>
                      <m:sub>
                        <m:r>
                          <a:rPr lang="it-IT" b="0" i="1" smtClean="0">
                            <a:latin typeface="Cambria Math" panose="02040503050406030204" pitchFamily="18" charset="0"/>
                          </a:rPr>
                          <m:t>2</m:t>
                        </m:r>
                      </m:sub>
                    </m:sSub>
                  </m:oMath>
                </a14:m>
                <a:r>
                  <a:rPr lang="it-IT"/>
                  <a:t>  .</a:t>
                </a:r>
              </a:p>
              <a:p>
                <a:pPr marL="285750" indent="-285750">
                  <a:buClr>
                    <a:schemeClr val="accent2"/>
                  </a:buClr>
                  <a:buFont typeface="Arial" panose="020B0604020202020204" pitchFamily="34" charset="0"/>
                  <a:buChar char="•"/>
                </a:pPr>
                <a:r>
                  <a:rPr lang="it-IT"/>
                  <a:t>Polarizzatori a due canali, separazione di due polarizzazioni ortogonali, seguiti da due fotomoltiplicatori</a:t>
                </a:r>
              </a:p>
            </p:txBody>
          </p:sp>
        </mc:Choice>
        <mc:Fallback xmlns="">
          <p:sp>
            <p:nvSpPr>
              <p:cNvPr id="8" name="CasellaDiTesto 7">
                <a:extLst>
                  <a:ext uri="{FF2B5EF4-FFF2-40B4-BE49-F238E27FC236}">
                    <a16:creationId xmlns:a16="http://schemas.microsoft.com/office/drawing/2014/main" id="{5390F051-3D13-D267-246D-550631B3FA38}"/>
                  </a:ext>
                </a:extLst>
              </p:cNvPr>
              <p:cNvSpPr txBox="1">
                <a:spLocks noRot="1" noChangeAspect="1" noMove="1" noResize="1" noEditPoints="1" noAdjustHandles="1" noChangeArrowheads="1" noChangeShapeType="1" noTextEdit="1"/>
              </p:cNvSpPr>
              <p:nvPr/>
            </p:nvSpPr>
            <p:spPr>
              <a:xfrm>
                <a:off x="220840" y="4953000"/>
                <a:ext cx="5642395" cy="1754326"/>
              </a:xfrm>
              <a:prstGeom prst="rect">
                <a:avLst/>
              </a:prstGeom>
              <a:blipFill>
                <a:blip r:embed="rId4"/>
                <a:stretch>
                  <a:fillRect l="-648" t="-2091" b="-4530"/>
                </a:stretch>
              </a:blipFill>
            </p:spPr>
            <p:txBody>
              <a:bodyPr/>
              <a:lstStyle/>
              <a:p>
                <a:r>
                  <a:rPr lang="en-US">
                    <a:noFill/>
                  </a:rPr>
                  <a:t> </a:t>
                </a:r>
              </a:p>
            </p:txBody>
          </p:sp>
        </mc:Fallback>
      </mc:AlternateContent>
    </p:spTree>
    <p:extLst>
      <p:ext uri="{BB962C8B-B14F-4D97-AF65-F5344CB8AC3E}">
        <p14:creationId xmlns:p14="http://schemas.microsoft.com/office/powerpoint/2010/main" val="3043304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7A65F73D-7338-CD0A-357C-675688019634}"/>
                  </a:ext>
                </a:extLst>
              </p:cNvPr>
              <p:cNvSpPr>
                <a:spLocks noGrp="1"/>
              </p:cNvSpPr>
              <p:nvPr>
                <p:ph idx="1"/>
              </p:nvPr>
            </p:nvSpPr>
            <p:spPr>
              <a:xfrm>
                <a:off x="114954" y="129975"/>
                <a:ext cx="5828646" cy="6643116"/>
              </a:xfrm>
            </p:spPr>
            <p:txBody>
              <a:bodyPr/>
              <a:lstStyle/>
              <a:p>
                <a14:m>
                  <m:oMath xmlns:m="http://schemas.openxmlformats.org/officeDocument/2006/math">
                    <m:sSup>
                      <m:sSupPr>
                        <m:ctrlPr>
                          <a:rPr lang="it-IT" i="1" smtClean="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𝑇</m:t>
                        </m:r>
                      </m:e>
                      <m:sup>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 </m:t>
                        </m:r>
                      </m:sup>
                    </m:sSup>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𝑒</m:t>
                    </m:r>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it-IT"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𝑅</m:t>
                        </m:r>
                      </m:e>
                      <m:sup>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m:t>
                        </m:r>
                      </m:sup>
                    </m:sSup>
                  </m:oMath>
                </a14:m>
                <a:r>
                  <a:rPr lang="it-IT" sz="1800">
                    <a:effectLst/>
                    <a:ea typeface="Times New Roman" panose="02020603050405020304" pitchFamily="18" charset="0"/>
                  </a:rPr>
                  <a:t> sono vicini a 1 e </a:t>
                </a:r>
                <a14:m>
                  <m:oMath xmlns:m="http://schemas.openxmlformats.org/officeDocument/2006/math">
                    <m:sSup>
                      <m:sSupPr>
                        <m:ctrlPr>
                          <a:rPr lang="it-IT" i="1">
                            <a:latin typeface="Cambria Math" panose="02040503050406030204" pitchFamily="18" charset="0"/>
                          </a:rPr>
                        </m:ctrlPr>
                      </m:sSupPr>
                      <m:e>
                        <m:r>
                          <a:rPr lang="it-IT" i="1">
                            <a:latin typeface="Cambria Math" panose="02040503050406030204" pitchFamily="18" charset="0"/>
                          </a:rPr>
                          <m:t>𝑇</m:t>
                        </m:r>
                      </m:e>
                      <m:sup>
                        <m:r>
                          <a:rPr lang="it-IT" i="1">
                            <a:latin typeface="Cambria Math" panose="02040503050406030204" pitchFamily="18" charset="0"/>
                          </a:rPr>
                          <m:t>⊥ </m:t>
                        </m:r>
                      </m:sup>
                    </m:sSup>
                    <m:r>
                      <a:rPr lang="it-IT" i="1">
                        <a:latin typeface="Cambria Math" panose="02040503050406030204" pitchFamily="18" charset="0"/>
                      </a:rPr>
                      <m:t>𝑒</m:t>
                    </m:r>
                    <m:r>
                      <a:rPr lang="it-IT" i="1">
                        <a:latin typeface="Cambria Math" panose="02040503050406030204" pitchFamily="18" charset="0"/>
                      </a:rPr>
                      <m:t> </m:t>
                    </m:r>
                    <m:sSup>
                      <m:sSupPr>
                        <m:ctrlPr>
                          <a:rPr lang="it-IT" i="1">
                            <a:latin typeface="Cambria Math" panose="02040503050406030204" pitchFamily="18" charset="0"/>
                          </a:rPr>
                        </m:ctrlPr>
                      </m:sSupPr>
                      <m:e>
                        <m:r>
                          <a:rPr lang="it-IT" i="1">
                            <a:latin typeface="Cambria Math" panose="02040503050406030204" pitchFamily="18" charset="0"/>
                          </a:rPr>
                          <m:t>𝑅</m:t>
                        </m:r>
                      </m:e>
                      <m:sup>
                        <m:r>
                          <a:rPr lang="it-IT" i="1">
                            <a:latin typeface="Cambria Math" panose="02040503050406030204" pitchFamily="18" charset="0"/>
                          </a:rPr>
                          <m:t>∥</m:t>
                        </m:r>
                      </m:sup>
                    </m:sSup>
                  </m:oMath>
                </a14:m>
                <a:r>
                  <a:rPr lang="it-IT"/>
                  <a:t> sono vicini a 0</a:t>
                </a:r>
              </a:p>
              <a:p>
                <a:r>
                  <a:rPr lang="it-IT"/>
                  <a:t>Valori misurati nell’esperimento:</a:t>
                </a:r>
              </a:p>
              <a:p>
                <a:pPr marL="0" indent="0">
                  <a:buNone/>
                </a:pPr>
                <a:endParaRPr lang="it-IT" sz="200"/>
              </a:p>
              <a:p>
                <a:pPr marL="0" indent="0" algn="ctr">
                  <a:lnSpc>
                    <a:spcPct val="107000"/>
                  </a:lnSpc>
                  <a:spcAft>
                    <a:spcPts val="800"/>
                  </a:spcAft>
                  <a:buNone/>
                </a:pPr>
                <a14:m>
                  <m:oMathPara xmlns:m="http://schemas.openxmlformats.org/officeDocument/2006/math">
                    <m:oMathParaPr>
                      <m:jc m:val="centerGroup"/>
                    </m:oMathParaPr>
                    <m:oMath xmlns:m="http://schemas.openxmlformats.org/officeDocument/2006/math">
                      <m:sSubSup>
                        <m:sSubSupPr>
                          <m:ctrlPr>
                            <a:rPr lang="it-IT" sz="1800" i="1" kern="100" smtClean="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𝑅</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it-IT"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950 </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𝑒</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𝑅</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it-IT"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007 </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𝑎</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𝜆</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m:t>
                          </m:r>
                        </m:sub>
                      </m:sSub>
                    </m:oMath>
                  </m:oMathPara>
                </a14:m>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14:m>
                  <m:oMathPara xmlns:m="http://schemas.openxmlformats.org/officeDocument/2006/math">
                    <m:oMathParaPr>
                      <m:jc m:val="centerGroup"/>
                    </m:oMathParaPr>
                    <m:oMath xmlns:m="http://schemas.openxmlformats.org/officeDocument/2006/math">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𝑅</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it-IT"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930 </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𝑒</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𝑅</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=0</m:t>
                      </m:r>
                      <m:r>
                        <a:rPr lang="it-IT"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007 </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𝑎</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𝜆</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sub>
                      </m:sSub>
                    </m:oMath>
                  </m:oMathPara>
                </a14:m>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kern="100">
                    <a:effectLst/>
                    <a:ea typeface="Calibri" panose="020F0502020204030204" pitchFamily="34" charset="0"/>
                    <a:cs typeface="Times New Roman" panose="02020603050405020304" pitchFamily="18" charset="0"/>
                  </a:rPr>
                  <a:t>Davanti a ciascun moltiplicatore sono montati filtri di lunghezza d’onda 422nm o 551nm</a:t>
                </a:r>
              </a:p>
              <a:p>
                <a:pPr>
                  <a:lnSpc>
                    <a:spcPct val="107000"/>
                  </a:lnSpc>
                  <a:spcAft>
                    <a:spcPts val="800"/>
                  </a:spcAft>
                </a:pPr>
                <a:r>
                  <a:rPr lang="it-IT" sz="1800" kern="100">
                    <a:effectLst/>
                    <a:ea typeface="Times New Roman" panose="02020603050405020304" pitchFamily="18" charset="0"/>
                    <a:cs typeface="Times New Roman" panose="02020603050405020304" pitchFamily="18" charset="0"/>
                  </a:rPr>
                  <a:t>Il conflitto maggiore tra le previsioni della meccanica quantistica e le disuguaglianze di Bell si trova per l’insieme delle orientazioni </a:t>
                </a:r>
              </a:p>
              <a:p>
                <a:pPr marL="0" indent="0" algn="ctr">
                  <a:lnSpc>
                    <a:spcPct val="107000"/>
                  </a:lnSpc>
                  <a:spcAft>
                    <a:spcPts val="800"/>
                  </a:spcAft>
                  <a:buNone/>
                </a:pPr>
                <a14:m>
                  <m:oMath xmlns:m="http://schemas.openxmlformats.org/officeDocument/2006/math">
                    <m:d>
                      <m:d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𝑏</m:t>
                            </m:r>
                          </m:e>
                        </m:acc>
                      </m:e>
                    </m:d>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𝑏</m:t>
                            </m:r>
                          </m:e>
                        </m:acc>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accPr>
                          <m:e>
                            <m:sSup>
                              <m:s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𝑎</m:t>
                                </m:r>
                              </m:e>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e>
                        </m:acc>
                      </m:e>
                    </m:d>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accPr>
                          <m:e>
                            <m:sSup>
                              <m:s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𝑎</m:t>
                                </m:r>
                              </m:e>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e>
                        </m:acc>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accPr>
                          <m:e>
                            <m:sSup>
                              <m:s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𝑏</m:t>
                                </m:r>
                              </m:e>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e>
                        </m:acc>
                      </m:e>
                    </m:d>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=22.5° </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𝑒</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 </m:t>
                    </m:r>
                    <m:d>
                      <m:d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accPr>
                          <m:e>
                            <m:sSup>
                              <m:s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𝑏</m:t>
                                </m:r>
                              </m:e>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p>
                          </m:e>
                        </m:acc>
                      </m:e>
                    </m:d>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=67.5°</m:t>
                    </m:r>
                  </m:oMath>
                </a14:m>
                <a:r>
                  <a:rPr lang="it-IT" sz="1800" kern="100">
                    <a:effectLst/>
                    <a:ea typeface="Times New Roman" panose="02020603050405020304" pitchFamily="18" charset="0"/>
                    <a:cs typeface="Times New Roman" panose="02020603050405020304" pitchFamily="18" charset="0"/>
                  </a:rPr>
                  <a:t>.</a:t>
                </a:r>
              </a:p>
              <a:p>
                <a:pPr>
                  <a:lnSpc>
                    <a:spcPct val="107000"/>
                  </a:lnSpc>
                  <a:spcAft>
                    <a:spcPts val="800"/>
                  </a:spcAft>
                </a:pPr>
                <a:r>
                  <a:rPr lang="it-IT" sz="1800" kern="100">
                    <a:effectLst/>
                    <a:ea typeface="Times New Roman" panose="02020603050405020304" pitchFamily="18" charset="0"/>
                    <a:cs typeface="Times New Roman" panose="02020603050405020304" pitchFamily="18" charset="0"/>
                  </a:rPr>
                  <a:t>Per ciascuno di questi orientamenti sono state eseguite cinque corse e i rendimenti medi che si ottengono</a:t>
                </a:r>
                <a:endParaRPr lang="it-IT" sz="1800" kern="100">
                  <a:effectLst/>
                  <a:ea typeface="Calibri" panose="020F0502020204030204" pitchFamily="34" charset="0"/>
                  <a:cs typeface="Times New Roman" panose="02020603050405020304" pitchFamily="18" charset="0"/>
                </a:endParaRPr>
              </a:p>
              <a:p>
                <a:pPr marL="0" indent="0" algn="ctr">
                  <a:lnSpc>
                    <a:spcPct val="107000"/>
                  </a:lnSpc>
                  <a:spcAft>
                    <a:spcPts val="800"/>
                  </a:spcAft>
                  <a:buNone/>
                </a:pPr>
                <a14:m>
                  <m:oMath xmlns:m="http://schemas.openxmlformats.org/officeDocument/2006/math">
                    <m:sSub>
                      <m:sSub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𝑆</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𝑒𝑥𝑝𝑡</m:t>
                        </m:r>
                      </m:sub>
                    </m:s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=2.697±0.015</m:t>
                    </m:r>
                  </m:oMath>
                </a14:m>
                <a:r>
                  <a:rPr lang="it-IT" sz="1800" kern="100">
                    <a:effectLst/>
                    <a:latin typeface="Times New Roman" panose="02020603050405020304" pitchFamily="18" charset="0"/>
                    <a:ea typeface="Times New Roman" panose="02020603050405020304" pitchFamily="18" charset="0"/>
                    <a:cs typeface="Times New Roman" panose="02020603050405020304" pitchFamily="18" charset="0"/>
                  </a:rPr>
                  <a:t>.</a:t>
                </a:r>
              </a:p>
              <a:p>
                <a:pPr marL="0" indent="0">
                  <a:lnSpc>
                    <a:spcPct val="107000"/>
                  </a:lnSpc>
                  <a:spcAft>
                    <a:spcPts val="800"/>
                  </a:spcAft>
                  <a:buNone/>
                </a:pPr>
                <a:r>
                  <a:rPr lang="it-IT" kern="100">
                    <a:ea typeface="Calibri" panose="020F0502020204030204" pitchFamily="34" charset="0"/>
                    <a:cs typeface="Times New Roman" panose="02020603050405020304" pitchFamily="18" charset="0"/>
                  </a:rPr>
                  <a:t>Dove </a:t>
                </a:r>
                <a14:m>
                  <m:oMath xmlns:m="http://schemas.openxmlformats.org/officeDocument/2006/math">
                    <m:r>
                      <a:rPr lang="it-IT" b="0" i="1" kern="100" smtClean="0">
                        <a:latin typeface="Cambria Math" panose="02040503050406030204" pitchFamily="18" charset="0"/>
                        <a:ea typeface="Calibri" panose="020F0502020204030204" pitchFamily="34" charset="0"/>
                        <a:cs typeface="Times New Roman" panose="02020603050405020304" pitchFamily="18" charset="0"/>
                      </a:rPr>
                      <m:t>𝑆</m:t>
                    </m:r>
                    <m:r>
                      <a:rPr lang="it-IT" b="0" i="1" kern="100" smtClean="0">
                        <a:latin typeface="Cambria Math" panose="02040503050406030204" pitchFamily="18" charset="0"/>
                        <a:ea typeface="Calibri" panose="020F0502020204030204" pitchFamily="34" charset="0"/>
                        <a:cs typeface="Times New Roman" panose="02020603050405020304" pitchFamily="18" charset="0"/>
                      </a:rPr>
                      <m:t>=</m:t>
                    </m:r>
                    <m:r>
                      <a:rPr lang="it-IT" b="0" i="1" kern="100" smtClean="0">
                        <a:latin typeface="Cambria Math" panose="02040503050406030204" pitchFamily="18" charset="0"/>
                        <a:ea typeface="Calibri" panose="020F0502020204030204" pitchFamily="34" charset="0"/>
                        <a:cs typeface="Times New Roman" panose="02020603050405020304" pitchFamily="18" charset="0"/>
                      </a:rPr>
                      <m:t>𝐸</m:t>
                    </m:r>
                    <m:d>
                      <m:dPr>
                        <m:ctrlPr>
                          <a:rPr lang="it-IT" b="0" i="1" kern="100" smtClean="0">
                            <a:latin typeface="Cambria Math" panose="02040503050406030204" pitchFamily="18" charset="0"/>
                            <a:ea typeface="Calibri" panose="020F0502020204030204" pitchFamily="34" charset="0"/>
                            <a:cs typeface="Times New Roman" panose="02020603050405020304" pitchFamily="18" charset="0"/>
                          </a:rPr>
                        </m:ctrlPr>
                      </m:dPr>
                      <m:e>
                        <m:acc>
                          <m:accPr>
                            <m:chr m:val="⃗"/>
                            <m:ctrlPr>
                              <a:rPr lang="it-IT" b="0" i="1" kern="100" smtClean="0">
                                <a:latin typeface="Cambria Math" panose="02040503050406030204" pitchFamily="18" charset="0"/>
                                <a:cs typeface="Times New Roman" panose="02020603050405020304" pitchFamily="18" charset="0"/>
                              </a:rPr>
                            </m:ctrlPr>
                          </m:accPr>
                          <m:e>
                            <m:r>
                              <a:rPr lang="it-IT" b="0" i="1" kern="100" smtClean="0">
                                <a:latin typeface="Cambria Math" panose="02040503050406030204" pitchFamily="18" charset="0"/>
                                <a:cs typeface="Times New Roman" panose="02020603050405020304" pitchFamily="18" charset="0"/>
                              </a:rPr>
                              <m:t>𝑎</m:t>
                            </m:r>
                          </m:e>
                        </m:acc>
                        <m:r>
                          <a:rPr lang="it-IT" b="0" i="1" kern="100" smtClean="0">
                            <a:latin typeface="Cambria Math" panose="02040503050406030204" pitchFamily="18" charset="0"/>
                            <a:cs typeface="Times New Roman" panose="02020603050405020304" pitchFamily="18" charset="0"/>
                          </a:rPr>
                          <m:t>,</m:t>
                        </m:r>
                        <m:acc>
                          <m:accPr>
                            <m:chr m:val="⃗"/>
                            <m:ctrlPr>
                              <a:rPr lang="it-IT" b="0" i="1" kern="100" smtClean="0">
                                <a:latin typeface="Cambria Math" panose="02040503050406030204" pitchFamily="18" charset="0"/>
                                <a:cs typeface="Times New Roman" panose="02020603050405020304" pitchFamily="18" charset="0"/>
                              </a:rPr>
                            </m:ctrlPr>
                          </m:accPr>
                          <m:e>
                            <m:r>
                              <a:rPr lang="it-IT" b="0" i="1" kern="100" smtClean="0">
                                <a:latin typeface="Cambria Math" panose="02040503050406030204" pitchFamily="18" charset="0"/>
                                <a:cs typeface="Times New Roman" panose="02020603050405020304" pitchFamily="18" charset="0"/>
                              </a:rPr>
                              <m:t>𝑏</m:t>
                            </m:r>
                          </m:e>
                        </m:acc>
                      </m:e>
                    </m:d>
                    <m:r>
                      <a:rPr lang="it-IT" b="0" i="1" kern="100" smtClean="0">
                        <a:latin typeface="Cambria Math" panose="02040503050406030204" pitchFamily="18" charset="0"/>
                        <a:ea typeface="Calibri" panose="020F0502020204030204" pitchFamily="34" charset="0"/>
                        <a:cs typeface="Times New Roman" panose="02020603050405020304" pitchFamily="18" charset="0"/>
                      </a:rPr>
                      <m:t>−</m:t>
                    </m:r>
                    <m:r>
                      <a:rPr lang="it-IT" i="1" kern="100">
                        <a:latin typeface="Cambria Math" panose="02040503050406030204" pitchFamily="18" charset="0"/>
                        <a:ea typeface="Calibri" panose="020F0502020204030204" pitchFamily="34" charset="0"/>
                        <a:cs typeface="Times New Roman" panose="02020603050405020304" pitchFamily="18" charset="0"/>
                      </a:rPr>
                      <m:t>𝐸</m:t>
                    </m:r>
                    <m:d>
                      <m:dPr>
                        <m:ctrlPr>
                          <a:rPr lang="it-IT" i="1" kern="100">
                            <a:latin typeface="Cambria Math" panose="02040503050406030204" pitchFamily="18" charset="0"/>
                            <a:ea typeface="Calibri" panose="020F0502020204030204" pitchFamily="34" charset="0"/>
                            <a:cs typeface="Times New Roman" panose="02020603050405020304" pitchFamily="18" charset="0"/>
                          </a:rPr>
                        </m:ctrlPr>
                      </m:dPr>
                      <m:e>
                        <m:acc>
                          <m:accPr>
                            <m:chr m:val="⃗"/>
                            <m:ctrlPr>
                              <a:rPr lang="it-IT" i="1" kern="100">
                                <a:latin typeface="Cambria Math" panose="02040503050406030204" pitchFamily="18" charset="0"/>
                                <a:cs typeface="Times New Roman" panose="02020603050405020304" pitchFamily="18" charset="0"/>
                              </a:rPr>
                            </m:ctrlPr>
                          </m:accPr>
                          <m:e>
                            <m:r>
                              <a:rPr lang="it-IT" i="1" kern="100">
                                <a:latin typeface="Cambria Math" panose="02040503050406030204" pitchFamily="18" charset="0"/>
                                <a:cs typeface="Times New Roman" panose="02020603050405020304" pitchFamily="18" charset="0"/>
                              </a:rPr>
                              <m:t>𝑎</m:t>
                            </m:r>
                          </m:e>
                        </m:acc>
                        <m:r>
                          <a:rPr lang="it-IT" i="1" kern="100">
                            <a:latin typeface="Cambria Math" panose="02040503050406030204" pitchFamily="18" charset="0"/>
                            <a:cs typeface="Times New Roman" panose="02020603050405020304" pitchFamily="18" charset="0"/>
                          </a:rPr>
                          <m:t>,</m:t>
                        </m:r>
                        <m:acc>
                          <m:accPr>
                            <m:chr m:val="⃗"/>
                            <m:ctrlPr>
                              <a:rPr lang="it-IT" i="1" kern="100" smtClean="0">
                                <a:latin typeface="Cambria Math" panose="02040503050406030204" pitchFamily="18" charset="0"/>
                                <a:cs typeface="Times New Roman" panose="02020603050405020304" pitchFamily="18" charset="0"/>
                              </a:rPr>
                            </m:ctrlPr>
                          </m:accPr>
                          <m:e>
                            <m:r>
                              <a:rPr lang="it-IT" b="0" i="1" kern="100" smtClean="0">
                                <a:latin typeface="Cambria Math" panose="02040503050406030204" pitchFamily="18" charset="0"/>
                                <a:cs typeface="Times New Roman" panose="02020603050405020304" pitchFamily="18" charset="0"/>
                              </a:rPr>
                              <m:t>𝑏</m:t>
                            </m:r>
                            <m:r>
                              <a:rPr lang="it-IT" b="0" i="1" kern="100" smtClean="0">
                                <a:latin typeface="Cambria Math" panose="02040503050406030204" pitchFamily="18" charset="0"/>
                                <a:cs typeface="Times New Roman" panose="02020603050405020304" pitchFamily="18" charset="0"/>
                              </a:rPr>
                              <m:t>′</m:t>
                            </m:r>
                          </m:e>
                        </m:acc>
                      </m:e>
                    </m:d>
                    <m:r>
                      <a:rPr lang="it-IT" b="0" i="1" kern="100" smtClean="0">
                        <a:latin typeface="Cambria Math" panose="02040503050406030204" pitchFamily="18" charset="0"/>
                        <a:cs typeface="Times New Roman" panose="02020603050405020304" pitchFamily="18" charset="0"/>
                      </a:rPr>
                      <m:t>+</m:t>
                    </m:r>
                    <m:r>
                      <a:rPr lang="it-IT" i="1" kern="100">
                        <a:latin typeface="Cambria Math" panose="02040503050406030204" pitchFamily="18" charset="0"/>
                        <a:ea typeface="Calibri" panose="020F0502020204030204" pitchFamily="34" charset="0"/>
                        <a:cs typeface="Times New Roman" panose="02020603050405020304" pitchFamily="18" charset="0"/>
                      </a:rPr>
                      <m:t>𝐸</m:t>
                    </m:r>
                    <m:d>
                      <m:dPr>
                        <m:ctrlPr>
                          <a:rPr lang="it-IT" i="1" kern="100">
                            <a:latin typeface="Cambria Math" panose="02040503050406030204" pitchFamily="18" charset="0"/>
                            <a:ea typeface="Calibri" panose="020F0502020204030204" pitchFamily="34" charset="0"/>
                            <a:cs typeface="Times New Roman" panose="02020603050405020304" pitchFamily="18" charset="0"/>
                          </a:rPr>
                        </m:ctrlPr>
                      </m:dPr>
                      <m:e>
                        <m:acc>
                          <m:accPr>
                            <m:chr m:val="⃗"/>
                            <m:ctrlPr>
                              <a:rPr lang="it-IT" i="1" kern="100">
                                <a:latin typeface="Cambria Math" panose="02040503050406030204" pitchFamily="18" charset="0"/>
                                <a:cs typeface="Times New Roman" panose="02020603050405020304" pitchFamily="18" charset="0"/>
                              </a:rPr>
                            </m:ctrlPr>
                          </m:accPr>
                          <m:e>
                            <m:r>
                              <a:rPr lang="it-IT" b="0" i="1" kern="100" smtClean="0">
                                <a:latin typeface="Cambria Math" panose="02040503050406030204" pitchFamily="18" charset="0"/>
                                <a:cs typeface="Times New Roman" panose="02020603050405020304" pitchFamily="18" charset="0"/>
                              </a:rPr>
                              <m:t>𝑎</m:t>
                            </m:r>
                            <m:r>
                              <a:rPr lang="it-IT" b="0" i="1" kern="100" smtClean="0">
                                <a:latin typeface="Cambria Math" panose="02040503050406030204" pitchFamily="18" charset="0"/>
                                <a:cs typeface="Times New Roman" panose="02020603050405020304" pitchFamily="18" charset="0"/>
                              </a:rPr>
                              <m:t>′</m:t>
                            </m:r>
                          </m:e>
                        </m:acc>
                        <m:r>
                          <a:rPr lang="it-IT" i="1" kern="100">
                            <a:latin typeface="Cambria Math" panose="02040503050406030204" pitchFamily="18" charset="0"/>
                            <a:cs typeface="Times New Roman" panose="02020603050405020304" pitchFamily="18" charset="0"/>
                          </a:rPr>
                          <m:t>,</m:t>
                        </m:r>
                        <m:acc>
                          <m:accPr>
                            <m:chr m:val="⃗"/>
                            <m:ctrlPr>
                              <a:rPr lang="it-IT" i="1" kern="100">
                                <a:latin typeface="Cambria Math" panose="02040503050406030204" pitchFamily="18" charset="0"/>
                                <a:cs typeface="Times New Roman" panose="02020603050405020304" pitchFamily="18" charset="0"/>
                              </a:rPr>
                            </m:ctrlPr>
                          </m:accPr>
                          <m:e>
                            <m:r>
                              <a:rPr lang="it-IT" i="1" kern="100">
                                <a:latin typeface="Cambria Math" panose="02040503050406030204" pitchFamily="18" charset="0"/>
                                <a:cs typeface="Times New Roman" panose="02020603050405020304" pitchFamily="18" charset="0"/>
                              </a:rPr>
                              <m:t>𝑏</m:t>
                            </m:r>
                          </m:e>
                        </m:acc>
                      </m:e>
                    </m:d>
                    <m:r>
                      <a:rPr lang="it-IT" b="0" i="1" kern="100" smtClean="0">
                        <a:latin typeface="Cambria Math" panose="02040503050406030204" pitchFamily="18" charset="0"/>
                        <a:cs typeface="Times New Roman" panose="02020603050405020304" pitchFamily="18" charset="0"/>
                      </a:rPr>
                      <m:t>+</m:t>
                    </m:r>
                    <m:r>
                      <a:rPr lang="it-IT" i="1" kern="100">
                        <a:latin typeface="Cambria Math" panose="02040503050406030204" pitchFamily="18" charset="0"/>
                        <a:ea typeface="Calibri" panose="020F0502020204030204" pitchFamily="34" charset="0"/>
                        <a:cs typeface="Times New Roman" panose="02020603050405020304" pitchFamily="18" charset="0"/>
                      </a:rPr>
                      <m:t>𝐸</m:t>
                    </m:r>
                    <m:d>
                      <m:dPr>
                        <m:ctrlPr>
                          <a:rPr lang="it-IT" i="1" kern="100">
                            <a:latin typeface="Cambria Math" panose="02040503050406030204" pitchFamily="18" charset="0"/>
                            <a:ea typeface="Calibri" panose="020F0502020204030204" pitchFamily="34" charset="0"/>
                            <a:cs typeface="Times New Roman" panose="02020603050405020304" pitchFamily="18" charset="0"/>
                          </a:rPr>
                        </m:ctrlPr>
                      </m:dPr>
                      <m:e>
                        <m:acc>
                          <m:accPr>
                            <m:chr m:val="⃗"/>
                            <m:ctrlPr>
                              <a:rPr lang="it-IT" i="1" kern="100">
                                <a:latin typeface="Cambria Math" panose="02040503050406030204" pitchFamily="18" charset="0"/>
                                <a:cs typeface="Times New Roman" panose="02020603050405020304" pitchFamily="18" charset="0"/>
                              </a:rPr>
                            </m:ctrlPr>
                          </m:accPr>
                          <m:e>
                            <m:r>
                              <a:rPr lang="it-IT" b="0" i="1" kern="100" smtClean="0">
                                <a:latin typeface="Cambria Math" panose="02040503050406030204" pitchFamily="18" charset="0"/>
                                <a:cs typeface="Times New Roman" panose="02020603050405020304" pitchFamily="18" charset="0"/>
                              </a:rPr>
                              <m:t>𝑎</m:t>
                            </m:r>
                            <m:r>
                              <a:rPr lang="it-IT" b="0" i="1" kern="100" smtClean="0">
                                <a:latin typeface="Cambria Math" panose="02040503050406030204" pitchFamily="18" charset="0"/>
                                <a:cs typeface="Times New Roman" panose="02020603050405020304" pitchFamily="18" charset="0"/>
                              </a:rPr>
                              <m:t>′</m:t>
                            </m:r>
                          </m:e>
                        </m:acc>
                        <m:r>
                          <a:rPr lang="it-IT" i="1" kern="100">
                            <a:latin typeface="Cambria Math" panose="02040503050406030204" pitchFamily="18" charset="0"/>
                            <a:cs typeface="Times New Roman" panose="02020603050405020304" pitchFamily="18" charset="0"/>
                          </a:rPr>
                          <m:t>,</m:t>
                        </m:r>
                        <m:acc>
                          <m:accPr>
                            <m:chr m:val="⃗"/>
                            <m:ctrlPr>
                              <a:rPr lang="it-IT" i="1" kern="100">
                                <a:latin typeface="Cambria Math" panose="02040503050406030204" pitchFamily="18" charset="0"/>
                                <a:cs typeface="Times New Roman" panose="02020603050405020304" pitchFamily="18" charset="0"/>
                              </a:rPr>
                            </m:ctrlPr>
                          </m:accPr>
                          <m:e>
                            <m:r>
                              <a:rPr lang="it-IT" b="0" i="1" kern="100" smtClean="0">
                                <a:latin typeface="Cambria Math" panose="02040503050406030204" pitchFamily="18" charset="0"/>
                                <a:cs typeface="Times New Roman" panose="02020603050405020304" pitchFamily="18" charset="0"/>
                              </a:rPr>
                              <m:t>𝑏</m:t>
                            </m:r>
                            <m:r>
                              <a:rPr lang="it-IT" b="0" i="1" kern="100" smtClean="0">
                                <a:latin typeface="Cambria Math" panose="02040503050406030204" pitchFamily="18" charset="0"/>
                                <a:cs typeface="Times New Roman" panose="02020603050405020304" pitchFamily="18" charset="0"/>
                              </a:rPr>
                              <m:t>′</m:t>
                            </m:r>
                          </m:e>
                        </m:acc>
                      </m:e>
                    </m:d>
                  </m:oMath>
                </a14:m>
                <a:endParaRPr lang="it-IT" sz="1800" kern="100">
                  <a:effectLst/>
                  <a:ea typeface="Calibri" panose="020F0502020204030204" pitchFamily="34" charset="0"/>
                  <a:cs typeface="Times New Roman" panose="02020603050405020304" pitchFamily="18" charset="0"/>
                </a:endParaRPr>
              </a:p>
              <a:p>
                <a:pPr>
                  <a:lnSpc>
                    <a:spcPct val="107000"/>
                  </a:lnSpc>
                  <a:spcAft>
                    <a:spcPts val="800"/>
                  </a:spcAft>
                </a:pPr>
                <a:endParaRPr lang="it-IT" sz="1800" kern="100">
                  <a:effectLst/>
                  <a:ea typeface="Calibri" panose="020F0502020204030204" pitchFamily="34" charset="0"/>
                  <a:cs typeface="Times New Roman" panose="02020603050405020304" pitchFamily="18" charset="0"/>
                </a:endParaRPr>
              </a:p>
              <a:p>
                <a:pPr>
                  <a:lnSpc>
                    <a:spcPct val="107000"/>
                  </a:lnSpc>
                  <a:spcAft>
                    <a:spcPts val="800"/>
                  </a:spcAft>
                </a:pPr>
                <a:endParaRPr lang="it-IT" sz="1800" kern="100">
                  <a:effectLst/>
                  <a:ea typeface="Calibri" panose="020F0502020204030204" pitchFamily="34" charset="0"/>
                  <a:cs typeface="Times New Roman" panose="02020603050405020304" pitchFamily="18" charset="0"/>
                </a:endParaRPr>
              </a:p>
              <a:p>
                <a:pPr marL="0" indent="0">
                  <a:buNone/>
                </a:pPr>
                <a:endParaRPr lang="it-IT"/>
              </a:p>
            </p:txBody>
          </p:sp>
        </mc:Choice>
        <mc:Fallback xmlns="">
          <p:sp>
            <p:nvSpPr>
              <p:cNvPr id="3" name="Segnaposto contenuto 2">
                <a:extLst>
                  <a:ext uri="{FF2B5EF4-FFF2-40B4-BE49-F238E27FC236}">
                    <a16:creationId xmlns:a16="http://schemas.microsoft.com/office/drawing/2014/main" id="{7A65F73D-7338-CD0A-357C-675688019634}"/>
                  </a:ext>
                </a:extLst>
              </p:cNvPr>
              <p:cNvSpPr>
                <a:spLocks noGrp="1" noRot="1" noChangeAspect="1" noMove="1" noResize="1" noEditPoints="1" noAdjustHandles="1" noChangeArrowheads="1" noChangeShapeType="1" noTextEdit="1"/>
              </p:cNvSpPr>
              <p:nvPr>
                <p:ph idx="1"/>
              </p:nvPr>
            </p:nvSpPr>
            <p:spPr>
              <a:xfrm>
                <a:off x="114954" y="129975"/>
                <a:ext cx="5828646" cy="6643116"/>
              </a:xfrm>
              <a:blipFill>
                <a:blip r:embed="rId2"/>
                <a:stretch>
                  <a:fillRect l="-941" t="-367"/>
                </a:stretch>
              </a:blipFill>
            </p:spPr>
            <p:txBody>
              <a:bodyPr/>
              <a:lstStyle/>
              <a:p>
                <a:r>
                  <a:rPr lang="en-US">
                    <a:noFill/>
                  </a:rPr>
                  <a:t> </a:t>
                </a:r>
              </a:p>
            </p:txBody>
          </p:sp>
        </mc:Fallback>
      </mc:AlternateContent>
      <p:cxnSp>
        <p:nvCxnSpPr>
          <p:cNvPr id="5" name="Connettore diritto 4">
            <a:extLst>
              <a:ext uri="{FF2B5EF4-FFF2-40B4-BE49-F238E27FC236}">
                <a16:creationId xmlns:a16="http://schemas.microsoft.com/office/drawing/2014/main" id="{2229C88D-EADE-79C0-0249-7217869D3A33}"/>
              </a:ext>
            </a:extLst>
          </p:cNvPr>
          <p:cNvCxnSpPr/>
          <p:nvPr/>
        </p:nvCxnSpPr>
        <p:spPr>
          <a:xfrm>
            <a:off x="6109789" y="84908"/>
            <a:ext cx="0" cy="66881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CasellaDiTesto 5">
                <a:extLst>
                  <a:ext uri="{FF2B5EF4-FFF2-40B4-BE49-F238E27FC236}">
                    <a16:creationId xmlns:a16="http://schemas.microsoft.com/office/drawing/2014/main" id="{1D99988F-C328-4A46-65CB-2DF1C70C61DC}"/>
                  </a:ext>
                </a:extLst>
              </p:cNvPr>
              <p:cNvSpPr txBox="1"/>
              <p:nvPr/>
            </p:nvSpPr>
            <p:spPr>
              <a:xfrm>
                <a:off x="6261100" y="129975"/>
                <a:ext cx="5815944" cy="2464906"/>
              </a:xfrm>
              <a:prstGeom prst="rect">
                <a:avLst/>
              </a:prstGeom>
              <a:noFill/>
            </p:spPr>
            <p:txBody>
              <a:bodyPr wrap="square" rtlCol="0">
                <a:spAutoFit/>
              </a:bodyPr>
              <a:lstStyle/>
              <a:p>
                <a:pPr marL="285750" indent="-285750">
                  <a:lnSpc>
                    <a:spcPct val="107000"/>
                  </a:lnSpc>
                  <a:spcAft>
                    <a:spcPts val="800"/>
                  </a:spcAft>
                  <a:buClr>
                    <a:schemeClr val="accent2"/>
                  </a:buClr>
                  <a:buFont typeface="Arial" panose="020B0604020202020204" pitchFamily="34" charset="0"/>
                  <a:buChar char="•"/>
                </a:pPr>
                <a:r>
                  <a:rPr lang="it-IT" sz="1800" kern="100">
                    <a:effectLst/>
                    <a:ea typeface="Times New Roman" panose="02020603050405020304" pitchFamily="18" charset="0"/>
                    <a:cs typeface="Times New Roman" panose="02020603050405020304" pitchFamily="18" charset="0"/>
                  </a:rPr>
                  <a:t>Con polarimetri simmetrici, la meccanica quantistica prevede che </a:t>
                </a:r>
                <a:endParaRPr lang="it-IT" sz="1800" kern="100">
                  <a:effectLst/>
                  <a:ea typeface="Calibri" panose="020F0502020204030204" pitchFamily="34" charset="0"/>
                  <a:cs typeface="Times New Roman" panose="02020603050405020304" pitchFamily="18" charset="0"/>
                </a:endParaRPr>
              </a:p>
              <a:p>
                <a:pPr algn="ctr">
                  <a:lnSpc>
                    <a:spcPct val="107000"/>
                  </a:lnSpc>
                  <a:spcAft>
                    <a:spcPts val="800"/>
                  </a:spcAft>
                </a:pPr>
                <a14:m>
                  <m:oMathPara xmlns:m="http://schemas.openxmlformats.org/officeDocument/2006/math">
                    <m:oMathParaPr>
                      <m:jc m:val="centerGroup"/>
                    </m:oMathParaPr>
                    <m:oMath xmlns:m="http://schemas.openxmlformats.org/officeDocument/2006/math">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𝐸</m:t>
                      </m:r>
                      <m:d>
                        <m:d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𝑏</m:t>
                              </m:r>
                            </m:e>
                          </m:acc>
                        </m:e>
                      </m:d>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𝐹</m:t>
                      </m:r>
                      <m:f>
                        <m:f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num>
                        <m:den>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sub>
                            <m: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den>
                      </m:f>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𝑐𝑜𝑠</m:t>
                      </m:r>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d>
                        <m:d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dPr>
                        <m:e>
                          <m:acc>
                            <m:accPr>
                              <m: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𝑎</m:t>
                              </m:r>
                            </m:e>
                          </m:acc>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acc>
                            <m:accPr>
                              <m:chr m:val="⃗"/>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accPr>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𝑏</m:t>
                              </m:r>
                            </m:e>
                          </m:acc>
                        </m:e>
                      </m:d>
                    </m:oMath>
                  </m:oMathPara>
                </a14:m>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Clr>
                    <a:schemeClr val="accent2"/>
                  </a:buClr>
                  <a:buFont typeface="Arial" panose="020B0604020202020204" pitchFamily="34" charset="0"/>
                  <a:buChar char="•"/>
                </a:pPr>
                <a:endParaRPr lang="it-IT" sz="1800">
                  <a:effectLst/>
                  <a:ea typeface="Times New Roman" panose="02020603050405020304" pitchFamily="18" charset="0"/>
                </a:endParaRPr>
              </a:p>
              <a:p>
                <a:pPr marL="285750" indent="-285750">
                  <a:buClr>
                    <a:schemeClr val="accent2"/>
                  </a:buClr>
                  <a:buFont typeface="Arial" panose="020B0604020202020204" pitchFamily="34" charset="0"/>
                  <a:buChar char="•"/>
                </a:pPr>
                <a:r>
                  <a:rPr lang="it-IT" sz="1800">
                    <a:effectLst/>
                    <a:ea typeface="Times New Roman" panose="02020603050405020304" pitchFamily="18" charset="0"/>
                  </a:rPr>
                  <a:t>In questo esperimento </a:t>
                </a:r>
                <a14:m>
                  <m:oMath xmlns:m="http://schemas.openxmlformats.org/officeDocument/2006/math">
                    <m:sSub>
                      <m:sSubPr>
                        <m:ctrlPr>
                          <a:rPr lang="it-IT"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𝑆</m:t>
                        </m:r>
                      </m:e>
                      <m:sub>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𝑄𝑀</m:t>
                        </m:r>
                      </m:sub>
                    </m:sSub>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=2.70±0.05</m:t>
                    </m:r>
                  </m:oMath>
                </a14:m>
                <a:endParaRPr lang="it-IT"/>
              </a:p>
              <a:p>
                <a:pPr>
                  <a:buClr>
                    <a:schemeClr val="accent2"/>
                  </a:buClr>
                </a:pPr>
                <a:endParaRPr lang="it-IT"/>
              </a:p>
            </p:txBody>
          </p:sp>
        </mc:Choice>
        <mc:Fallback xmlns="">
          <p:sp>
            <p:nvSpPr>
              <p:cNvPr id="6" name="CasellaDiTesto 5">
                <a:extLst>
                  <a:ext uri="{FF2B5EF4-FFF2-40B4-BE49-F238E27FC236}">
                    <a16:creationId xmlns:a16="http://schemas.microsoft.com/office/drawing/2014/main" id="{1D99988F-C328-4A46-65CB-2DF1C70C61DC}"/>
                  </a:ext>
                </a:extLst>
              </p:cNvPr>
              <p:cNvSpPr txBox="1">
                <a:spLocks noRot="1" noChangeAspect="1" noMove="1" noResize="1" noEditPoints="1" noAdjustHandles="1" noChangeArrowheads="1" noChangeShapeType="1" noTextEdit="1"/>
              </p:cNvSpPr>
              <p:nvPr/>
            </p:nvSpPr>
            <p:spPr>
              <a:xfrm>
                <a:off x="6261100" y="129975"/>
                <a:ext cx="5815944" cy="2464906"/>
              </a:xfrm>
              <a:prstGeom prst="rect">
                <a:avLst/>
              </a:prstGeom>
              <a:blipFill>
                <a:blip r:embed="rId3"/>
                <a:stretch>
                  <a:fillRect l="-629" t="-988"/>
                </a:stretch>
              </a:blipFill>
            </p:spPr>
            <p:txBody>
              <a:bodyPr/>
              <a:lstStyle/>
              <a:p>
                <a:r>
                  <a:rPr lang="en-US">
                    <a:noFill/>
                  </a:rPr>
                  <a:t> </a:t>
                </a:r>
              </a:p>
            </p:txBody>
          </p:sp>
        </mc:Fallback>
      </mc:AlternateContent>
      <p:pic>
        <p:nvPicPr>
          <p:cNvPr id="7" name="Immagine 6">
            <a:extLst>
              <a:ext uri="{FF2B5EF4-FFF2-40B4-BE49-F238E27FC236}">
                <a16:creationId xmlns:a16="http://schemas.microsoft.com/office/drawing/2014/main" id="{4D991E8C-BA41-2688-EC0C-33DCCA3C4FCD}"/>
              </a:ext>
            </a:extLst>
          </p:cNvPr>
          <p:cNvPicPr>
            <a:picLocks noChangeAspect="1"/>
          </p:cNvPicPr>
          <p:nvPr/>
        </p:nvPicPr>
        <p:blipFill>
          <a:blip r:embed="rId4"/>
          <a:stretch>
            <a:fillRect/>
          </a:stretch>
        </p:blipFill>
        <p:spPr>
          <a:xfrm>
            <a:off x="6275979" y="2756900"/>
            <a:ext cx="3845566" cy="2894600"/>
          </a:xfrm>
          <a:prstGeom prst="rect">
            <a:avLst/>
          </a:prstGeom>
        </p:spPr>
      </p:pic>
      <p:sp>
        <p:nvSpPr>
          <p:cNvPr id="8" name="CasellaDiTesto 7">
            <a:extLst>
              <a:ext uri="{FF2B5EF4-FFF2-40B4-BE49-F238E27FC236}">
                <a16:creationId xmlns:a16="http://schemas.microsoft.com/office/drawing/2014/main" id="{71B4F66F-3D68-2295-AB32-3136E6AF49F5}"/>
              </a:ext>
            </a:extLst>
          </p:cNvPr>
          <p:cNvSpPr txBox="1"/>
          <p:nvPr/>
        </p:nvSpPr>
        <p:spPr>
          <a:xfrm>
            <a:off x="10049069" y="3298075"/>
            <a:ext cx="2027975" cy="2147896"/>
          </a:xfrm>
          <a:prstGeom prst="rect">
            <a:avLst/>
          </a:prstGeom>
          <a:noFill/>
        </p:spPr>
        <p:txBody>
          <a:bodyPr wrap="square" rtlCol="0">
            <a:spAutoFit/>
          </a:bodyPr>
          <a:lstStyle/>
          <a:p>
            <a:pPr marL="285750" indent="-285750">
              <a:lnSpc>
                <a:spcPct val="107000"/>
              </a:lnSpc>
              <a:spcAft>
                <a:spcPts val="800"/>
              </a:spcAft>
              <a:buClr>
                <a:schemeClr val="accent2"/>
              </a:buClr>
              <a:buFont typeface="Arial" panose="020B0604020202020204" pitchFamily="34" charset="0"/>
              <a:buChar char="•"/>
            </a:pPr>
            <a:r>
              <a:rPr lang="it-IT" sz="1800" kern="100">
                <a:effectLst/>
                <a:ea typeface="Calibri" panose="020F0502020204030204" pitchFamily="34" charset="0"/>
                <a:cs typeface="Times New Roman" panose="02020603050405020304" pitchFamily="18" charset="0"/>
              </a:rPr>
              <a:t>Il grafico mostra un confronto tra i risultati dell’esperimento e le previsioni della meccanica quantistica.</a:t>
            </a:r>
          </a:p>
        </p:txBody>
      </p:sp>
      <p:sp>
        <p:nvSpPr>
          <p:cNvPr id="9" name="CasellaDiTesto 8">
            <a:extLst>
              <a:ext uri="{FF2B5EF4-FFF2-40B4-BE49-F238E27FC236}">
                <a16:creationId xmlns:a16="http://schemas.microsoft.com/office/drawing/2014/main" id="{059A7AFB-BB66-FF61-FC22-C9C994ABA6FB}"/>
              </a:ext>
            </a:extLst>
          </p:cNvPr>
          <p:cNvSpPr txBox="1"/>
          <p:nvPr/>
        </p:nvSpPr>
        <p:spPr>
          <a:xfrm>
            <a:off x="6248402" y="5806288"/>
            <a:ext cx="5611219" cy="966803"/>
          </a:xfrm>
          <a:prstGeom prst="rect">
            <a:avLst/>
          </a:prstGeom>
          <a:noFill/>
        </p:spPr>
        <p:txBody>
          <a:bodyPr wrap="square" rtlCol="0">
            <a:spAutoFit/>
          </a:bodyPr>
          <a:lstStyle/>
          <a:p>
            <a:pPr marL="285750" indent="-285750">
              <a:lnSpc>
                <a:spcPct val="107000"/>
              </a:lnSpc>
              <a:spcAft>
                <a:spcPts val="800"/>
              </a:spcAft>
              <a:buClr>
                <a:schemeClr val="accent2"/>
              </a:buClr>
              <a:buFont typeface="Arial" panose="020B0604020202020204" pitchFamily="34" charset="0"/>
              <a:buChar char="•"/>
            </a:pPr>
            <a:r>
              <a:rPr lang="it-IT" sz="1800" kern="100" dirty="0">
                <a:effectLst/>
                <a:ea typeface="Times New Roman" panose="02020603050405020304" pitchFamily="18" charset="0"/>
                <a:cs typeface="Times New Roman" panose="02020603050405020304" pitchFamily="18" charset="0"/>
              </a:rPr>
              <a:t>Aspect, in conclusione, con il suo esperimento produce una grande violazione delle disuguaglianze di Bell e un eccellente accordo con la meccanica quantistica. </a:t>
            </a:r>
            <a:endParaRPr lang="it-IT" sz="1800" kern="1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79056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35253F-7B37-C4ED-468E-84876BCBCC71}"/>
              </a:ext>
            </a:extLst>
          </p:cNvPr>
          <p:cNvSpPr>
            <a:spLocks noGrp="1"/>
          </p:cNvSpPr>
          <p:nvPr>
            <p:ph type="title"/>
          </p:nvPr>
        </p:nvSpPr>
        <p:spPr>
          <a:xfrm>
            <a:off x="2826604" y="382801"/>
            <a:ext cx="6538791" cy="933381"/>
          </a:xfrm>
        </p:spPr>
        <p:txBody>
          <a:bodyPr/>
          <a:lstStyle/>
          <a:p>
            <a:r>
              <a:rPr lang="it-IT"/>
              <a:t>Teorema di non clonazione</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1A98074D-0BF0-4E43-FB6D-4EED7497F82D}"/>
                  </a:ext>
                </a:extLst>
              </p:cNvPr>
              <p:cNvSpPr>
                <a:spLocks noGrp="1"/>
              </p:cNvSpPr>
              <p:nvPr>
                <p:ph idx="1"/>
              </p:nvPr>
            </p:nvSpPr>
            <p:spPr>
              <a:xfrm>
                <a:off x="485186" y="1501971"/>
                <a:ext cx="11221628" cy="4871120"/>
              </a:xfrm>
            </p:spPr>
            <p:txBody>
              <a:bodyPr/>
              <a:lstStyle/>
              <a:p>
                <a:pPr marL="0" indent="0">
                  <a:buNone/>
                </a:pPr>
                <a:r>
                  <a:rPr lang="it-IT" dirty="0"/>
                  <a:t>TEOREMA DI NON CLONAZIONE:</a:t>
                </a:r>
              </a:p>
              <a:p>
                <a:pPr marL="0" indent="0">
                  <a:lnSpc>
                    <a:spcPct val="107000"/>
                  </a:lnSpc>
                  <a:spcAft>
                    <a:spcPts val="800"/>
                  </a:spcAft>
                  <a:buNone/>
                </a:pPr>
                <a:r>
                  <a:rPr lang="it-IT" sz="1800" i="1" kern="100" dirty="0">
                    <a:effectLst/>
                    <a:latin typeface="Times New Roman" panose="02020603050405020304" pitchFamily="18" charset="0"/>
                    <a:ea typeface="Calibri" panose="020F0502020204030204" pitchFamily="34" charset="0"/>
                    <a:cs typeface="Times New Roman" panose="02020603050405020304" pitchFamily="18" charset="0"/>
                  </a:rPr>
                  <a:t>Siano X e Y due sistemi che condividono gli stessi set di stati classici ∑ che hanno al massimo due elementi. Non esiste uno stato quantistico </a:t>
                </a:r>
                <a14:m>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𝜙</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oMath>
                </a14:m>
                <a:r>
                  <a:rPr lang="it-IT" sz="1800" i="1" kern="100" dirty="0">
                    <a:effectLst/>
                    <a:latin typeface="Times New Roman" panose="02020603050405020304" pitchFamily="18" charset="0"/>
                    <a:ea typeface="Calibri" panose="020F0502020204030204" pitchFamily="34" charset="0"/>
                    <a:cs typeface="Times New Roman" panose="02020603050405020304" pitchFamily="18" charset="0"/>
                  </a:rPr>
                  <a:t> di Y e un operatore unitario U agente sulla coppia (X, Y) tale che:</a:t>
                </a:r>
                <a:endParaRPr lang="it-IT" sz="1800" i="1"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𝑈</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d>
                        <m:dPr>
                          <m:beg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𝜙</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oMath>
                  </m:oMathPara>
                </a14:m>
                <a:endParaRPr lang="it-IT" sz="1800" i="1"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Per ogni stato</a:t>
                </a:r>
                <a14:m>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oMath>
                </a14:m>
                <a:r>
                  <a:rPr lang="it-IT" sz="1800" i="1" kern="100" dirty="0">
                    <a:effectLst/>
                    <a:latin typeface="Times New Roman" panose="02020603050405020304" pitchFamily="18" charset="0"/>
                    <a:ea typeface="Times New Roman" panose="02020603050405020304" pitchFamily="18" charset="0"/>
                    <a:cs typeface="Times New Roman" panose="02020603050405020304" pitchFamily="18" charset="0"/>
                  </a:rPr>
                  <a:t> di X.</a:t>
                </a:r>
                <a:endParaRPr lang="it-IT" sz="1800" i="1"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a:p>
                <a:pPr marL="0" indent="0">
                  <a:buNone/>
                </a:pPr>
                <a:r>
                  <a:rPr lang="it-IT" sz="1800" dirty="0">
                    <a:effectLst/>
                    <a:ea typeface="Calibri" panose="020F0502020204030204" pitchFamily="34" charset="0"/>
                  </a:rPr>
                  <a:t>Il teorema di non clonazione stabilisce che è impossibile creare una coppia perfetta di uno stato quantico sconosciuto a priori.</a:t>
                </a:r>
              </a:p>
              <a:p>
                <a:pPr marL="0" indent="0">
                  <a:buNone/>
                </a:pPr>
                <a:r>
                  <a:rPr lang="it-IT" sz="1800" dirty="0">
                    <a:effectLst/>
                    <a:ea typeface="Times New Roman" panose="02020603050405020304" pitchFamily="18" charset="0"/>
                  </a:rPr>
                  <a:t>La dimostrazione del teorema risulta dall’osservare che la mappa </a:t>
                </a:r>
                <a14:m>
                  <m:oMath xmlns:m="http://schemas.openxmlformats.org/officeDocument/2006/math">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𝜙</m:t>
                    </m:r>
                    <m:r>
                      <a:rPr lang="it-IT" sz="1800" i="1">
                        <a:effectLst/>
                        <a:latin typeface="Cambria Math" panose="02040503050406030204" pitchFamily="18" charset="0"/>
                        <a:ea typeface="Calibri" panose="020F0502020204030204" pitchFamily="34" charset="0"/>
                        <a:cs typeface="Times New Roman" panose="02020603050405020304" pitchFamily="18" charset="0"/>
                      </a:rPr>
                      <m:t>&gt; →|</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a:effectLst/>
                        <a:latin typeface="Cambria Math" panose="02040503050406030204" pitchFamily="18" charset="0"/>
                        <a:ea typeface="Calibri" panose="020F0502020204030204" pitchFamily="34" charset="0"/>
                        <a:cs typeface="Times New Roman" panose="02020603050405020304" pitchFamily="18" charset="0"/>
                      </a:rPr>
                      <m:t>&gt; </m:t>
                    </m:r>
                  </m:oMath>
                </a14:m>
                <a:r>
                  <a:rPr lang="it-IT" sz="1800" dirty="0">
                    <a:effectLst/>
                    <a:ea typeface="Times New Roman" panose="02020603050405020304" pitchFamily="18" charset="0"/>
                  </a:rPr>
                  <a:t> non è lineare in </a:t>
                </a:r>
                <a14:m>
                  <m:oMath xmlns:m="http://schemas.openxmlformats.org/officeDocument/2006/math">
                    <m:r>
                      <a:rPr lang="it-IT"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a:effectLst/>
                        <a:latin typeface="Cambria Math" panose="02040503050406030204" pitchFamily="18" charset="0"/>
                        <a:ea typeface="Calibri" panose="020F0502020204030204" pitchFamily="34" charset="0"/>
                        <a:cs typeface="Times New Roman" panose="02020603050405020304" pitchFamily="18" charset="0"/>
                      </a:rPr>
                      <m:t>&gt;</m:t>
                    </m:r>
                  </m:oMath>
                </a14:m>
                <a:r>
                  <a:rPr lang="it-IT" sz="1800" dirty="0">
                    <a:effectLst/>
                    <a:ea typeface="Times New Roman" panose="02020603050405020304" pitchFamily="18" charset="0"/>
                  </a:rPr>
                  <a:t>. </a:t>
                </a:r>
                <a:endParaRPr lang="it-IT" dirty="0"/>
              </a:p>
            </p:txBody>
          </p:sp>
        </mc:Choice>
        <mc:Fallback xmlns="">
          <p:sp>
            <p:nvSpPr>
              <p:cNvPr id="3" name="Segnaposto contenuto 2">
                <a:extLst>
                  <a:ext uri="{FF2B5EF4-FFF2-40B4-BE49-F238E27FC236}">
                    <a16:creationId xmlns:a16="http://schemas.microsoft.com/office/drawing/2014/main" id="{1A98074D-0BF0-4E43-FB6D-4EED7497F82D}"/>
                  </a:ext>
                </a:extLst>
              </p:cNvPr>
              <p:cNvSpPr>
                <a:spLocks noGrp="1" noRot="1" noChangeAspect="1" noMove="1" noResize="1" noEditPoints="1" noAdjustHandles="1" noChangeArrowheads="1" noChangeShapeType="1" noTextEdit="1"/>
              </p:cNvSpPr>
              <p:nvPr>
                <p:ph idx="1"/>
              </p:nvPr>
            </p:nvSpPr>
            <p:spPr>
              <a:xfrm>
                <a:off x="485186" y="1501971"/>
                <a:ext cx="11221628" cy="4871120"/>
              </a:xfrm>
              <a:blipFill>
                <a:blip r:embed="rId2"/>
                <a:stretch>
                  <a:fillRect l="-489" t="-626" r="-978"/>
                </a:stretch>
              </a:blipFill>
            </p:spPr>
            <p:txBody>
              <a:bodyPr/>
              <a:lstStyle/>
              <a:p>
                <a:r>
                  <a:rPr lang="it-IT">
                    <a:noFill/>
                  </a:rPr>
                  <a:t> </a:t>
                </a:r>
              </a:p>
            </p:txBody>
          </p:sp>
        </mc:Fallback>
      </mc:AlternateContent>
      <p:sp>
        <p:nvSpPr>
          <p:cNvPr id="4" name="Rettangolo 3">
            <a:extLst>
              <a:ext uri="{FF2B5EF4-FFF2-40B4-BE49-F238E27FC236}">
                <a16:creationId xmlns:a16="http://schemas.microsoft.com/office/drawing/2014/main" id="{C65B817E-5987-0498-DE34-2DB75632A1DA}"/>
              </a:ext>
            </a:extLst>
          </p:cNvPr>
          <p:cNvSpPr/>
          <p:nvPr/>
        </p:nvSpPr>
        <p:spPr>
          <a:xfrm>
            <a:off x="485186" y="1501971"/>
            <a:ext cx="11221628" cy="2155629"/>
          </a:xfrm>
          <a:prstGeom prst="rect">
            <a:avLst/>
          </a:prstGeom>
          <a:noFill/>
          <a:ln w="2857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a:p>
        </p:txBody>
      </p:sp>
    </p:spTree>
    <p:extLst>
      <p:ext uri="{BB962C8B-B14F-4D97-AF65-F5344CB8AC3E}">
        <p14:creationId xmlns:p14="http://schemas.microsoft.com/office/powerpoint/2010/main" val="41517964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830952-844A-A2B6-341F-ED3008C4A647}"/>
              </a:ext>
            </a:extLst>
          </p:cNvPr>
          <p:cNvSpPr>
            <a:spLocks noGrp="1"/>
          </p:cNvSpPr>
          <p:nvPr>
            <p:ph type="title"/>
          </p:nvPr>
        </p:nvSpPr>
        <p:spPr>
          <a:xfrm>
            <a:off x="361049" y="271964"/>
            <a:ext cx="3740173" cy="559308"/>
          </a:xfrm>
        </p:spPr>
        <p:txBody>
          <a:bodyPr>
            <a:normAutofit fontScale="90000"/>
          </a:bodyPr>
          <a:lstStyle/>
          <a:p>
            <a:r>
              <a:rPr lang="it-IT"/>
              <a:t>Dimostrazione </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126C4D8F-931B-3044-B9FB-65A3B1DC6AB2}"/>
                  </a:ext>
                </a:extLst>
              </p:cNvPr>
              <p:cNvSpPr>
                <a:spLocks noGrp="1"/>
              </p:cNvSpPr>
              <p:nvPr>
                <p:ph idx="1"/>
              </p:nvPr>
            </p:nvSpPr>
            <p:spPr>
              <a:xfrm>
                <a:off x="361049" y="1086335"/>
                <a:ext cx="11498442" cy="5300610"/>
              </a:xfrm>
            </p:spPr>
            <p:txBody>
              <a:bodyPr/>
              <a:lstStyle/>
              <a:p>
                <a:pPr marL="0" indent="0">
                  <a:lnSpc>
                    <a:spcPct val="107000"/>
                  </a:lnSpc>
                  <a:spcAft>
                    <a:spcPts val="800"/>
                  </a:spcAft>
                  <a:buNone/>
                </a:pPr>
                <a:r>
                  <a:rPr lang="it-IT" kern="100" dirty="0">
                    <a:ea typeface="Times New Roman" panose="02020603050405020304" pitchFamily="18" charset="0"/>
                    <a:cs typeface="Times New Roman" panose="02020603050405020304" pitchFamily="18" charset="0"/>
                  </a:rPr>
                  <a:t>E</a:t>
                </a:r>
                <a:r>
                  <a:rPr lang="it-IT" sz="1800" kern="100" dirty="0">
                    <a:effectLst/>
                    <a:ea typeface="Times New Roman" panose="02020603050405020304" pitchFamily="18" charset="0"/>
                    <a:cs typeface="Times New Roman" panose="02020603050405020304" pitchFamily="18" charset="0"/>
                  </a:rPr>
                  <a:t>ssendo </a:t>
                </a:r>
                <a:r>
                  <a:rPr lang="it-IT" sz="1800" kern="100" dirty="0">
                    <a:effectLst/>
                    <a:ea typeface="Calibri" panose="020F0502020204030204" pitchFamily="34" charset="0"/>
                    <a:cs typeface="Times New Roman" panose="02020603050405020304" pitchFamily="18" charset="0"/>
                  </a:rPr>
                  <a:t>∑ composto da due elementi possiamo scegliere che a, b </a:t>
                </a:r>
                <a14:m>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kern="100">
                        <a:effectLst/>
                        <a:latin typeface="Cambria Math" panose="02040503050406030204" pitchFamily="18" charset="0"/>
                        <a:ea typeface="Calibri" panose="020F0502020204030204" pitchFamily="34" charset="0"/>
                        <a:cs typeface="Times New Roman" panose="02020603050405020304" pitchFamily="18" charset="0"/>
                      </a:rPr>
                      <m:t>∑</m:t>
                    </m:r>
                  </m:oMath>
                </a14:m>
                <a:r>
                  <a:rPr lang="it-IT" sz="1800" kern="100" dirty="0">
                    <a:effectLst/>
                    <a:ea typeface="Times New Roman" panose="02020603050405020304" pitchFamily="18" charset="0"/>
                    <a:cs typeface="Times New Roman" panose="02020603050405020304" pitchFamily="18" charset="0"/>
                  </a:rPr>
                  <a:t> con a ≠ b. Se il teorema di non clonazione è vero deve verificarsi che:</a:t>
                </a:r>
                <a:endParaRPr lang="it-IT" sz="1800" kern="100" dirty="0">
                  <a:effectLst/>
                  <a:ea typeface="Calibri" panose="020F0502020204030204" pitchFamily="34"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r>
                        <a:rPr lang="it-IT" sz="1800" i="1">
                          <a:effectLst/>
                          <a:latin typeface="Cambria Math" panose="02040503050406030204" pitchFamily="18" charset="0"/>
                          <a:ea typeface="Calibri" panose="020F0502020204030204" pitchFamily="34" charset="0"/>
                          <a:cs typeface="Times New Roman" panose="02020603050405020304" pitchFamily="18" charset="0"/>
                        </a:rPr>
                        <m:t>𝑈</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&gt;⨂</m:t>
                      </m:r>
                      <m:d>
                        <m:dPr>
                          <m:begChr m:val="|"/>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𝜙</m:t>
                          </m:r>
                          <m:r>
                            <a:rPr lang="it-IT" sz="1800" i="1">
                              <a:effectLst/>
                              <a:latin typeface="Cambria Math" panose="02040503050406030204" pitchFamily="18" charset="0"/>
                              <a:ea typeface="Calibri" panose="020F0502020204030204" pitchFamily="34" charset="0"/>
                              <a:cs typeface="Times New Roman" panose="02020603050405020304" pitchFamily="18" charset="0"/>
                            </a:rPr>
                            <m:t>&gt;</m:t>
                          </m:r>
                        </m:e>
                      </m:d>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a:effectLst/>
                          <a:latin typeface="Cambria Math" panose="02040503050406030204" pitchFamily="18" charset="0"/>
                          <a:ea typeface="Calibri" panose="020F0502020204030204" pitchFamily="34" charset="0"/>
                          <a:cs typeface="Times New Roman" panose="02020603050405020304" pitchFamily="18" charset="0"/>
                        </a:rPr>
                        <m:t>&gt;        </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𝑒</m:t>
                      </m:r>
                      <m:r>
                        <a:rPr lang="it-IT" sz="1800" i="1">
                          <a:effectLst/>
                          <a:latin typeface="Cambria Math" panose="02040503050406030204" pitchFamily="18" charset="0"/>
                          <a:ea typeface="Calibri" panose="020F0502020204030204" pitchFamily="34" charset="0"/>
                          <a:cs typeface="Times New Roman" panose="02020603050405020304" pitchFamily="18" charset="0"/>
                        </a:rPr>
                        <m:t>     </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𝑈</m:t>
                      </m:r>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a:effectLst/>
                          <a:latin typeface="Cambria Math" panose="02040503050406030204" pitchFamily="18" charset="0"/>
                          <a:ea typeface="Calibri" panose="020F0502020204030204" pitchFamily="34" charset="0"/>
                          <a:cs typeface="Times New Roman" panose="02020603050405020304" pitchFamily="18" charset="0"/>
                        </a:rPr>
                        <m:t>&gt;⨂</m:t>
                      </m:r>
                      <m:d>
                        <m:dPr>
                          <m:begChr m:val="|"/>
                          <m:ctrlPr>
                            <a:rPr lang="it-IT" i="1">
                              <a:effectLst/>
                              <a:latin typeface="Cambria Math" panose="02040503050406030204" pitchFamily="18" charset="0"/>
                              <a:cs typeface="Times New Roman" panose="02020603050405020304" pitchFamily="18" charset="0"/>
                            </a:rPr>
                          </m:ctrlPr>
                        </m:dPr>
                        <m:e>
                          <m:r>
                            <a:rPr lang="it-IT" sz="1800" i="1">
                              <a:effectLst/>
                              <a:latin typeface="Cambria Math" panose="02040503050406030204" pitchFamily="18" charset="0"/>
                              <a:ea typeface="Calibri" panose="020F0502020204030204" pitchFamily="34" charset="0"/>
                              <a:cs typeface="Times New Roman" panose="02020603050405020304" pitchFamily="18" charset="0"/>
                            </a:rPr>
                            <m:t>𝜙</m:t>
                          </m:r>
                          <m:r>
                            <a:rPr lang="it-IT" sz="1800" i="1">
                              <a:effectLst/>
                              <a:latin typeface="Cambria Math" panose="02040503050406030204" pitchFamily="18" charset="0"/>
                              <a:ea typeface="Calibri" panose="020F0502020204030204" pitchFamily="34" charset="0"/>
                              <a:cs typeface="Times New Roman" panose="02020603050405020304" pitchFamily="18" charset="0"/>
                            </a:rPr>
                            <m:t>&gt;</m:t>
                          </m:r>
                        </m:e>
                      </m:d>
                      <m:r>
                        <a:rPr lang="it-IT" sz="1800" i="1">
                          <a:effectLst/>
                          <a:latin typeface="Cambria Math" panose="02040503050406030204" pitchFamily="18" charset="0"/>
                          <a:ea typeface="Calibri" panose="020F0502020204030204" pitchFamily="34" charset="0"/>
                          <a:cs typeface="Times New Roman" panose="02020603050405020304" pitchFamily="18" charset="0"/>
                        </a:rPr>
                        <m: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a:effectLst/>
                          <a:latin typeface="Cambria Math" panose="02040503050406030204" pitchFamily="18" charset="0"/>
                          <a:ea typeface="Calibri" panose="020F0502020204030204" pitchFamily="34" charset="0"/>
                          <a:cs typeface="Times New Roman" panose="02020603050405020304" pitchFamily="18" charset="0"/>
                        </a:rPr>
                        <m:t>&gt; </m:t>
                      </m:r>
                    </m:oMath>
                  </m:oMathPara>
                </a14:m>
                <a:endParaRPr lang="it-IT" dirty="0"/>
              </a:p>
              <a:p>
                <a:pPr marL="0" indent="0">
                  <a:buNone/>
                </a:pPr>
                <a:endParaRPr lang="it-IT" dirty="0"/>
              </a:p>
              <a:p>
                <a:pPr marL="0" indent="0">
                  <a:lnSpc>
                    <a:spcPct val="107000"/>
                  </a:lnSpc>
                  <a:spcAft>
                    <a:spcPts val="800"/>
                  </a:spcAft>
                  <a:buNone/>
                </a:pPr>
                <a:r>
                  <a:rPr lang="it-IT" sz="1800" kern="100" dirty="0">
                    <a:effectLst/>
                    <a:ea typeface="Times New Roman" panose="02020603050405020304" pitchFamily="18" charset="0"/>
                    <a:cs typeface="Times New Roman" panose="02020603050405020304" pitchFamily="18" charset="0"/>
                  </a:rPr>
                  <a:t>Per linearità dovremmo avere:</a:t>
                </a:r>
                <a:endParaRPr lang="it-IT" sz="1800"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𝑈</m:t>
                      </m:r>
                      <m:d>
                        <m:dPr>
                          <m:begChr m:val="["/>
                          <m:end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e>
                                  </m:rad>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e>
                                  </m:rad>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𝜙</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e>
                          </m:rad>
                        </m:den>
                      </m:f>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 |</m:t>
                          </m:r>
                          <m:r>
                            <a:rPr lang="it-IT" sz="1800" b="0" i="1" kern="100" smtClean="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e>
                          </m:rad>
                        </m:den>
                      </m:f>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b="0" i="1" kern="100" smtClean="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e>
                      </m:d>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kern="100" dirty="0">
                    <a:effectLst/>
                    <a:ea typeface="Times New Roman" panose="02020603050405020304" pitchFamily="18" charset="0"/>
                    <a:cs typeface="Times New Roman" panose="02020603050405020304" pitchFamily="18" charset="0"/>
                  </a:rPr>
                  <a:t>D'altronde, la richiesta che il teorema di non clonazione valga per qualunque stato </a:t>
                </a:r>
                <a14:m>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oMath>
                </a14:m>
                <a:r>
                  <a:rPr lang="it-IT" sz="1800" kern="100" dirty="0">
                    <a:effectLst/>
                    <a:ea typeface="Times New Roman" panose="02020603050405020304" pitchFamily="18" charset="0"/>
                    <a:cs typeface="Times New Roman" panose="02020603050405020304" pitchFamily="18" charset="0"/>
                  </a:rPr>
                  <a:t> comporta che:</a:t>
                </a:r>
                <a:endParaRPr lang="it-IT" sz="1800"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𝑈</m:t>
                      </m:r>
                      <m:d>
                        <m:dPr>
                          <m:begChr m:val="["/>
                          <m:end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e>
                                  </m:rad>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e>
                                  </m:rad>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𝜙</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e>
                      </m:d>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e>
                              </m:rad>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e>
                              </m:rad>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e>
                              </m:rad>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e>
                              </m:rad>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mc:Choice>
        <mc:Fallback xmlns="">
          <p:sp>
            <p:nvSpPr>
              <p:cNvPr id="3" name="Segnaposto contenuto 2">
                <a:extLst>
                  <a:ext uri="{FF2B5EF4-FFF2-40B4-BE49-F238E27FC236}">
                    <a16:creationId xmlns:a16="http://schemas.microsoft.com/office/drawing/2014/main" id="{126C4D8F-931B-3044-B9FB-65A3B1DC6AB2}"/>
                  </a:ext>
                </a:extLst>
              </p:cNvPr>
              <p:cNvSpPr>
                <a:spLocks noGrp="1" noRot="1" noChangeAspect="1" noMove="1" noResize="1" noEditPoints="1" noAdjustHandles="1" noChangeArrowheads="1" noChangeShapeType="1" noTextEdit="1"/>
              </p:cNvSpPr>
              <p:nvPr>
                <p:ph idx="1"/>
              </p:nvPr>
            </p:nvSpPr>
            <p:spPr>
              <a:xfrm>
                <a:off x="361049" y="1086335"/>
                <a:ext cx="11498442" cy="5300610"/>
              </a:xfrm>
              <a:blipFill>
                <a:blip r:embed="rId2"/>
                <a:stretch>
                  <a:fillRect l="-424" t="-575"/>
                </a:stretch>
              </a:blipFill>
            </p:spPr>
            <p:txBody>
              <a:bodyPr/>
              <a:lstStyle/>
              <a:p>
                <a:r>
                  <a:rPr lang="it-IT">
                    <a:noFill/>
                  </a:rPr>
                  <a:t> </a:t>
                </a:r>
              </a:p>
            </p:txBody>
          </p:sp>
        </mc:Fallback>
      </mc:AlternateContent>
    </p:spTree>
    <p:extLst>
      <p:ext uri="{BB962C8B-B14F-4D97-AF65-F5344CB8AC3E}">
        <p14:creationId xmlns:p14="http://schemas.microsoft.com/office/powerpoint/2010/main" val="2170129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992891-7D18-5892-18A2-420A37054217}"/>
              </a:ext>
            </a:extLst>
          </p:cNvPr>
          <p:cNvSpPr>
            <a:spLocks noGrp="1"/>
          </p:cNvSpPr>
          <p:nvPr>
            <p:ph type="title"/>
          </p:nvPr>
        </p:nvSpPr>
        <p:spPr>
          <a:xfrm>
            <a:off x="499318" y="433974"/>
            <a:ext cx="4003409" cy="683999"/>
          </a:xfrm>
        </p:spPr>
        <p:txBody>
          <a:bodyPr>
            <a:normAutofit fontScale="90000"/>
          </a:bodyPr>
          <a:lstStyle/>
          <a:p>
            <a:r>
              <a:rPr lang="it-IT"/>
              <a:t>II. dimostrazione</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4584964D-5125-4CF4-A775-E9D2AB15D60D}"/>
                  </a:ext>
                </a:extLst>
              </p:cNvPr>
              <p:cNvSpPr>
                <a:spLocks noGrp="1"/>
              </p:cNvSpPr>
              <p:nvPr>
                <p:ph idx="1"/>
              </p:nvPr>
            </p:nvSpPr>
            <p:spPr>
              <a:xfrm>
                <a:off x="499317" y="1280298"/>
                <a:ext cx="11415591" cy="5143728"/>
              </a:xfrm>
            </p:spPr>
            <p:txBody>
              <a:bodyPr>
                <a:normAutofit/>
              </a:bodyPr>
              <a:lstStyle/>
              <a:p>
                <a:pPr marL="0" indent="0">
                  <a:lnSpc>
                    <a:spcPct val="107000"/>
                  </a:lnSpc>
                  <a:spcAft>
                    <a:spcPts val="800"/>
                  </a:spcAft>
                  <a:buNone/>
                </a:pPr>
                <a:r>
                  <a:rPr lang="it-IT" sz="1800" kern="100" dirty="0">
                    <a:effectLst/>
                    <a:ea typeface="Times New Roman" panose="02020603050405020304" pitchFamily="18" charset="0"/>
                    <a:cs typeface="Times New Roman" panose="02020603050405020304" pitchFamily="18" charset="0"/>
                  </a:rPr>
                  <a:t>Ma quest’ultimo risultato contraddice ciò che abbiamo trovato prima, infatti</a:t>
                </a:r>
                <a:r>
                  <a:rPr lang="it-IT" sz="1800" kern="1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den>
                      </m:f>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e>
                          </m:rad>
                        </m:den>
                      </m:f>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 |</m:t>
                          </m:r>
                          <m:r>
                            <a:rPr lang="it-IT" sz="1800" b="0" i="1" kern="100" smtClean="0">
                              <a:effectLst/>
                              <a:latin typeface="Cambria Math" panose="02040503050406030204" pitchFamily="18" charset="0"/>
                              <a:ea typeface="Calibri" panose="020F0502020204030204" pitchFamily="34" charset="0"/>
                              <a:cs typeface="Times New Roman" panose="02020603050405020304" pitchFamily="18" charset="0"/>
                            </a:rPr>
                            <m:t>𝑎</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f>
                        <m:f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fPr>
                        <m:num>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radPr>
                            <m:deg/>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e>
                          </m:rad>
                        </m:den>
                      </m:f>
                      <m:d>
                        <m:d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b="0" i="1" kern="100" smtClean="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𝑏</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e>
                      </m:d>
                    </m:oMath>
                  </m:oMathPara>
                </a14:m>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it-IT" sz="1800" kern="100" dirty="0">
                    <a:effectLst/>
                    <a:ea typeface="Times New Roman" panose="02020603050405020304" pitchFamily="18" charset="0"/>
                    <a:cs typeface="Times New Roman" panose="02020603050405020304" pitchFamily="18" charset="0"/>
                  </a:rPr>
                  <a:t>E quindi possiamo concludere che non può esistere uno stato </a:t>
                </a:r>
                <a14:m>
                  <m:oMath xmlns:m="http://schemas.openxmlformats.org/officeDocument/2006/math">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𝜙</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oMath>
                </a14:m>
                <a:r>
                  <a:rPr lang="it-IT" sz="1800" kern="100" dirty="0">
                    <a:effectLst/>
                    <a:ea typeface="Times New Roman" panose="02020603050405020304" pitchFamily="18" charset="0"/>
                    <a:cs typeface="Times New Roman" panose="02020603050405020304" pitchFamily="18" charset="0"/>
                  </a:rPr>
                  <a:t> e un operatore unitario U per il quale sia verificata l’equazione </a:t>
                </a:r>
                <a14:m>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𝑈</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d>
                      <m:dPr>
                        <m:begChr m:val="|"/>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d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𝜙</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e>
                    </m:d>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oMath>
                </a14:m>
                <a:r>
                  <a:rPr lang="it-IT" sz="1800" kern="100" dirty="0">
                    <a:effectLst/>
                    <a:ea typeface="Times New Roman" panose="02020603050405020304" pitchFamily="18" charset="0"/>
                    <a:cs typeface="Times New Roman" panose="02020603050405020304" pitchFamily="18" charset="0"/>
                  </a:rPr>
                  <a:t> per ogni stato quantistico </a:t>
                </a:r>
                <a14:m>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oMath>
                </a14:m>
                <a:r>
                  <a:rPr lang="it-IT" sz="1800" kern="100" dirty="0">
                    <a:effectLst/>
                    <a:ea typeface="Times New Roman" panose="02020603050405020304" pitchFamily="18" charset="0"/>
                    <a:cs typeface="Times New Roman" panose="02020603050405020304" pitchFamily="18" charset="0"/>
                  </a:rPr>
                  <a:t>. </a:t>
                </a:r>
              </a:p>
              <a:p>
                <a:pPr marL="0" indent="0">
                  <a:buNone/>
                </a:pPr>
                <a:r>
                  <a:rPr lang="it-IT" sz="1800" kern="100" dirty="0">
                    <a:effectLst/>
                    <a:ea typeface="Times New Roman" panose="02020603050405020304" pitchFamily="18" charset="0"/>
                    <a:cs typeface="Times New Roman" panose="02020603050405020304" pitchFamily="18" charset="0"/>
                  </a:rPr>
                  <a:t>      									CVD  </a:t>
                </a:r>
              </a:p>
              <a:p>
                <a:pPr marL="0" indent="0">
                  <a:buNone/>
                </a:pPr>
                <a:endParaRPr lang="it-IT" sz="1800" kern="100" dirty="0">
                  <a:effectLst/>
                  <a:ea typeface="Calibri" panose="020F0502020204030204" pitchFamily="34" charset="0"/>
                  <a:cs typeface="Times New Roman" panose="02020603050405020304" pitchFamily="18" charset="0"/>
                </a:endParaRPr>
              </a:p>
              <a:p>
                <a:pPr marL="0" indent="0">
                  <a:buNone/>
                </a:pPr>
                <a:endParaRPr lang="it-IT" dirty="0"/>
              </a:p>
            </p:txBody>
          </p:sp>
        </mc:Choice>
        <mc:Fallback xmlns="">
          <p:sp>
            <p:nvSpPr>
              <p:cNvPr id="3" name="Segnaposto contenuto 2">
                <a:extLst>
                  <a:ext uri="{FF2B5EF4-FFF2-40B4-BE49-F238E27FC236}">
                    <a16:creationId xmlns:a16="http://schemas.microsoft.com/office/drawing/2014/main" id="{4584964D-5125-4CF4-A775-E9D2AB15D60D}"/>
                  </a:ext>
                </a:extLst>
              </p:cNvPr>
              <p:cNvSpPr>
                <a:spLocks noGrp="1" noRot="1" noChangeAspect="1" noMove="1" noResize="1" noEditPoints="1" noAdjustHandles="1" noChangeArrowheads="1" noChangeShapeType="1" noTextEdit="1"/>
              </p:cNvSpPr>
              <p:nvPr>
                <p:ph idx="1"/>
              </p:nvPr>
            </p:nvSpPr>
            <p:spPr>
              <a:xfrm>
                <a:off x="499317" y="1280298"/>
                <a:ext cx="11415591" cy="5143728"/>
              </a:xfrm>
              <a:blipFill>
                <a:blip r:embed="rId2"/>
                <a:stretch>
                  <a:fillRect l="-481" t="-592"/>
                </a:stretch>
              </a:blipFill>
            </p:spPr>
            <p:txBody>
              <a:bodyPr/>
              <a:lstStyle/>
              <a:p>
                <a:r>
                  <a:rPr lang="it-IT">
                    <a:noFill/>
                  </a:rPr>
                  <a:t> </a:t>
                </a:r>
              </a:p>
            </p:txBody>
          </p:sp>
        </mc:Fallback>
      </mc:AlternateContent>
    </p:spTree>
    <p:extLst>
      <p:ext uri="{BB962C8B-B14F-4D97-AF65-F5344CB8AC3E}">
        <p14:creationId xmlns:p14="http://schemas.microsoft.com/office/powerpoint/2010/main" val="31107186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756648-0BC9-1ED2-AA55-B39D80637D0B}"/>
              </a:ext>
            </a:extLst>
          </p:cNvPr>
          <p:cNvSpPr>
            <a:spLocks noGrp="1"/>
          </p:cNvSpPr>
          <p:nvPr>
            <p:ph type="title"/>
          </p:nvPr>
        </p:nvSpPr>
        <p:spPr>
          <a:xfrm>
            <a:off x="374073" y="304801"/>
            <a:ext cx="9213274" cy="540326"/>
          </a:xfrm>
        </p:spPr>
        <p:txBody>
          <a:bodyPr>
            <a:normAutofit fontScale="90000"/>
          </a:bodyPr>
          <a:lstStyle/>
          <a:p>
            <a:r>
              <a:rPr lang="it-IT"/>
              <a:t>Osservazioni sul teorema di non clonazione</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26C761A7-6F80-21AC-A8D9-BF9044EBC8F7}"/>
                  </a:ext>
                </a:extLst>
              </p:cNvPr>
              <p:cNvSpPr>
                <a:spLocks noGrp="1"/>
              </p:cNvSpPr>
              <p:nvPr>
                <p:ph idx="1"/>
              </p:nvPr>
            </p:nvSpPr>
            <p:spPr>
              <a:xfrm>
                <a:off x="374073" y="1086335"/>
                <a:ext cx="11333018" cy="5314465"/>
              </a:xfrm>
            </p:spPr>
            <p:txBody>
              <a:bodyPr/>
              <a:lstStyle/>
              <a:p>
                <a:pPr marL="0" indent="0">
                  <a:lnSpc>
                    <a:spcPct val="107000"/>
                  </a:lnSpc>
                  <a:spcAft>
                    <a:spcPts val="800"/>
                  </a:spcAft>
                  <a:buNone/>
                </a:pPr>
                <a:r>
                  <a:rPr lang="it-IT" kern="100" dirty="0">
                    <a:effectLst/>
                    <a:ea typeface="Calibri" panose="020F0502020204030204" pitchFamily="34" charset="0"/>
                    <a:cs typeface="Times New Roman" panose="02020603050405020304" pitchFamily="18" charset="0"/>
                  </a:rPr>
                  <a:t>Alcune osservazioni sul teorema di non clonazione:</a:t>
                </a:r>
              </a:p>
              <a:p>
                <a:pPr lvl="1">
                  <a:lnSpc>
                    <a:spcPct val="107000"/>
                  </a:lnSpc>
                </a:pPr>
                <a:r>
                  <a:rPr lang="it-IT" sz="1800" kern="100" dirty="0">
                    <a:effectLst/>
                    <a:ea typeface="Calibri" panose="020F0502020204030204" pitchFamily="34" charset="0"/>
                    <a:cs typeface="Times New Roman" panose="02020603050405020304" pitchFamily="18" charset="0"/>
                  </a:rPr>
                  <a:t>Il teorema di non clonazione si riferisce a una copia perfetta, ma non dice niente rispetto alla possibilità di clonare uno stato con un limite di accuratezza. È quindi possibile fare delle copie approssimate di sistemi quantistici.</a:t>
                </a:r>
              </a:p>
              <a:p>
                <a:pPr lvl="1">
                  <a:lnSpc>
                    <a:spcPct val="107000"/>
                  </a:lnSpc>
                  <a:spcAft>
                    <a:spcPts val="800"/>
                  </a:spcAft>
                </a:pPr>
                <a:r>
                  <a:rPr lang="it-IT" sz="1800" kern="100" dirty="0">
                    <a:effectLst/>
                    <a:ea typeface="Calibri" panose="020F0502020204030204" pitchFamily="34" charset="0"/>
                    <a:cs typeface="Times New Roman" panose="02020603050405020304" pitchFamily="18" charset="0"/>
                  </a:rPr>
                  <a:t>Il teorema di non clonazione si riferisce all’impossibilità di clonare uno stato arbitrario </a:t>
                </a:r>
                <a14:m>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𝜓</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&gt;</m:t>
                    </m:r>
                  </m:oMath>
                </a14:m>
                <a:r>
                  <a:rPr lang="it-IT" sz="1800" kern="100" dirty="0">
                    <a:effectLst/>
                    <a:ea typeface="Times New Roman" panose="02020603050405020304" pitchFamily="18" charset="0"/>
                    <a:cs typeface="Times New Roman" panose="02020603050405020304" pitchFamily="18" charset="0"/>
                  </a:rPr>
                  <a:t>. Ma è possibile clonare ogni base di uno stato standard.</a:t>
                </a:r>
              </a:p>
              <a:p>
                <a:pPr lvl="1">
                  <a:lnSpc>
                    <a:spcPct val="107000"/>
                  </a:lnSpc>
                  <a:spcAft>
                    <a:spcPts val="800"/>
                  </a:spcAft>
                </a:pPr>
                <a:r>
                  <a:rPr lang="it-IT" sz="1800" kern="100" dirty="0">
                    <a:effectLst/>
                    <a:ea typeface="Times New Roman" panose="02020603050405020304" pitchFamily="18" charset="0"/>
                    <a:cs typeface="Times New Roman" panose="02020603050405020304" pitchFamily="18" charset="0"/>
                  </a:rPr>
                  <a:t>L’ultima osservazione è che il teorema di non clonazione non è valido solo nel caso dell’informazione quantistica, è anche impossibile fare una copia di un arbitrario stato probabilistico classico usando un processo classico.</a:t>
                </a:r>
                <a:endParaRPr lang="it-IT" sz="1800" kern="100" dirty="0">
                  <a:effectLst/>
                  <a:ea typeface="Calibri" panose="020F0502020204030204" pitchFamily="34" charset="0"/>
                  <a:cs typeface="Times New Roman" panose="02020603050405020304" pitchFamily="18" charset="0"/>
                </a:endParaRPr>
              </a:p>
              <a:p>
                <a:pPr lvl="1">
                  <a:lnSpc>
                    <a:spcPct val="107000"/>
                  </a:lnSpc>
                  <a:spcAft>
                    <a:spcPts val="800"/>
                  </a:spcAft>
                </a:pPr>
                <a:endParaRPr lang="it-IT" sz="1800" kern="100" dirty="0">
                  <a:effectLst/>
                  <a:ea typeface="Calibri" panose="020F0502020204030204" pitchFamily="34" charset="0"/>
                  <a:cs typeface="Times New Roman" panose="02020603050405020304" pitchFamily="18" charset="0"/>
                </a:endParaRPr>
              </a:p>
              <a:p>
                <a:pPr marL="0" indent="0">
                  <a:buNone/>
                </a:pPr>
                <a:endParaRPr lang="it-IT" dirty="0"/>
              </a:p>
            </p:txBody>
          </p:sp>
        </mc:Choice>
        <mc:Fallback xmlns="">
          <p:sp>
            <p:nvSpPr>
              <p:cNvPr id="3" name="Segnaposto contenuto 2">
                <a:extLst>
                  <a:ext uri="{FF2B5EF4-FFF2-40B4-BE49-F238E27FC236}">
                    <a16:creationId xmlns:a16="http://schemas.microsoft.com/office/drawing/2014/main" id="{26C761A7-6F80-21AC-A8D9-BF9044EBC8F7}"/>
                  </a:ext>
                </a:extLst>
              </p:cNvPr>
              <p:cNvSpPr>
                <a:spLocks noGrp="1" noRot="1" noChangeAspect="1" noMove="1" noResize="1" noEditPoints="1" noAdjustHandles="1" noChangeArrowheads="1" noChangeShapeType="1" noTextEdit="1"/>
              </p:cNvSpPr>
              <p:nvPr>
                <p:ph idx="1"/>
              </p:nvPr>
            </p:nvSpPr>
            <p:spPr>
              <a:xfrm>
                <a:off x="374073" y="1086335"/>
                <a:ext cx="11333018" cy="5314465"/>
              </a:xfrm>
              <a:blipFill>
                <a:blip r:embed="rId2"/>
                <a:stretch>
                  <a:fillRect l="-430" t="-573" r="-538"/>
                </a:stretch>
              </a:blipFill>
            </p:spPr>
            <p:txBody>
              <a:bodyPr/>
              <a:lstStyle/>
              <a:p>
                <a:r>
                  <a:rPr lang="it-IT">
                    <a:noFill/>
                  </a:rPr>
                  <a:t> </a:t>
                </a:r>
              </a:p>
            </p:txBody>
          </p:sp>
        </mc:Fallback>
      </mc:AlternateContent>
    </p:spTree>
    <p:extLst>
      <p:ext uri="{BB962C8B-B14F-4D97-AF65-F5344CB8AC3E}">
        <p14:creationId xmlns:p14="http://schemas.microsoft.com/office/powerpoint/2010/main" val="967577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6EB609-0675-4002-47BC-1605F71F81BA}"/>
              </a:ext>
            </a:extLst>
          </p:cNvPr>
          <p:cNvSpPr>
            <a:spLocks noGrp="1"/>
          </p:cNvSpPr>
          <p:nvPr>
            <p:ph type="title"/>
          </p:nvPr>
        </p:nvSpPr>
        <p:spPr>
          <a:xfrm>
            <a:off x="305354" y="313528"/>
            <a:ext cx="6275555" cy="656290"/>
          </a:xfrm>
        </p:spPr>
        <p:txBody>
          <a:bodyPr>
            <a:normAutofit fontScale="90000"/>
          </a:bodyPr>
          <a:lstStyle/>
          <a:p>
            <a:r>
              <a:rPr lang="it-IT"/>
              <a:t>Teletrasporto quantistico</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2912794A-88BD-2029-5890-DE4F4407814F}"/>
                  </a:ext>
                </a:extLst>
              </p:cNvPr>
              <p:cNvSpPr>
                <a:spLocks noGrp="1"/>
              </p:cNvSpPr>
              <p:nvPr>
                <p:ph idx="1"/>
              </p:nvPr>
            </p:nvSpPr>
            <p:spPr>
              <a:xfrm>
                <a:off x="305354" y="1100189"/>
                <a:ext cx="11623410" cy="5444283"/>
              </a:xfrm>
            </p:spPr>
            <p:txBody>
              <a:bodyPr/>
              <a:lstStyle/>
              <a:p>
                <a:pPr marL="0" indent="0">
                  <a:buNone/>
                </a:pPr>
                <a:r>
                  <a:rPr lang="it-IT" sz="1800" kern="100">
                    <a:effectLst/>
                    <a:ea typeface="Calibri" panose="020F0502020204030204" pitchFamily="34" charset="0"/>
                    <a:cs typeface="Times New Roman" panose="02020603050405020304" pitchFamily="18" charset="0"/>
                  </a:rPr>
                  <a:t>Per teletrasporto quantistico si intende un protocollo dove un soggetto trasmette (Alice) un qubit a un ricevitore (Bob) facendo uso di uno stato quantistico in entanglement condiviso e due bits di comunicazione classica</a:t>
                </a:r>
                <a:r>
                  <a:rPr lang="it-IT" sz="1800" kern="100">
                    <a:effectLst/>
                    <a:latin typeface="Times New Roman" panose="02020603050405020304" pitchFamily="18" charset="0"/>
                    <a:ea typeface="Calibri" panose="020F0502020204030204" pitchFamily="34" charset="0"/>
                    <a:cs typeface="Times New Roman" panose="02020603050405020304" pitchFamily="18" charset="0"/>
                  </a:rPr>
                  <a:t>.</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a:p>
              <a:p>
                <a:pPr marL="0" indent="0">
                  <a:buNone/>
                </a:pPr>
                <a:r>
                  <a:rPr lang="it-IT">
                    <a:solidFill>
                      <a:srgbClr val="FF0000"/>
                    </a:solidFill>
                  </a:rPr>
                  <a:t>! ATTENZIONE !</a:t>
                </a:r>
              </a:p>
              <a:p>
                <a:pPr marL="0" indent="0">
                  <a:buNone/>
                </a:pPr>
                <a:r>
                  <a:rPr lang="it-IT" sz="1800" kern="100">
                    <a:effectLst/>
                    <a:ea typeface="Calibri" panose="020F0502020204030204" pitchFamily="34" charset="0"/>
                    <a:cs typeface="Times New Roman" panose="02020603050405020304" pitchFamily="18" charset="0"/>
                  </a:rPr>
                  <a:t>Il nome teletrasporto quantistico può portare alla mente l’idea di un teletrasporto simile a quello dei film di fantascienza dove viene teletrasportata della materia ma nel caso del teletrasporto quantistico non è teletrasportata della materia, quello che è teletrasportato è l’informazione quantistica.</a:t>
                </a:r>
              </a:p>
              <a:p>
                <a:pPr marL="0" indent="0">
                  <a:buNone/>
                </a:pPr>
                <a:endParaRPr lang="it-IT">
                  <a:solidFill>
                    <a:srgbClr val="FF0000"/>
                  </a:solidFill>
                </a:endParaRPr>
              </a:p>
              <a:p>
                <a:pPr marL="0" indent="0">
                  <a:buNone/>
                </a:pPr>
                <a:r>
                  <a:rPr lang="it-IT" sz="1800" kern="100">
                    <a:effectLst/>
                    <a:ea typeface="Calibri" panose="020F0502020204030204" pitchFamily="34" charset="0"/>
                    <a:cs typeface="Times New Roman" panose="02020603050405020304" pitchFamily="18" charset="0"/>
                  </a:rPr>
                  <a:t>Assumiamo che Alice e Bob condividano un e-bit:  Alice possiede un qubit A, Bob possiede un qubit B, e insieme la coppia (A, B) è nello stato </a:t>
                </a:r>
                <a14:m>
                  <m:oMath xmlns:m="http://schemas.openxmlformats.org/officeDocument/2006/math">
                    <m:r>
                      <a:rPr lang="it-IT" sz="1800" i="1" kern="100">
                        <a:effectLst/>
                        <a:latin typeface="Cambria Math" panose="02040503050406030204" pitchFamily="18" charset="0"/>
                        <a:ea typeface="Calibri" panose="020F0502020204030204" pitchFamily="34" charset="0"/>
                        <a:cs typeface="Cambria Math" panose="020405030504060302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𝜙</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f>
                      <m:f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e>
                        </m:rad>
                      </m:den>
                    </m:f>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|00&gt;+</m:t>
                    </m:r>
                    <m:f>
                      <m:fPr>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m:t>
                        </m:r>
                      </m:num>
                      <m:den>
                        <m:rad>
                          <m:radPr>
                            <m:degHide m:val="on"/>
                            <m:ctrlP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2</m:t>
                            </m:r>
                          </m:e>
                        </m:rad>
                      </m:den>
                    </m:f>
                    <m:r>
                      <a:rPr lang="it-IT" sz="1800" i="1" kern="100">
                        <a:effectLst/>
                        <a:latin typeface="Cambria Math" panose="02040503050406030204" pitchFamily="18" charset="0"/>
                        <a:ea typeface="Times New Roman" panose="02020603050405020304" pitchFamily="18" charset="0"/>
                        <a:cs typeface="Times New Roman" panose="02020603050405020304" pitchFamily="18" charset="0"/>
                      </a:rPr>
                      <m:t>|11&gt;</m:t>
                    </m:r>
                  </m:oMath>
                </a14:m>
                <a:r>
                  <a:rPr lang="it-IT" sz="1800" kern="100">
                    <a:effectLst/>
                    <a:ea typeface="Calibri" panose="020F0502020204030204" pitchFamily="34" charset="0"/>
                    <a:cs typeface="Times New Roman" panose="02020603050405020304" pitchFamily="18" charset="0"/>
                  </a:rPr>
                  <a:t>.</a:t>
                </a:r>
              </a:p>
              <a:p>
                <a:pPr marL="0" indent="0">
                  <a:buNone/>
                </a:pPr>
                <a:r>
                  <a:rPr lang="it-IT" sz="1800" kern="100">
                    <a:effectLst/>
                    <a:ea typeface="Calibri" panose="020F0502020204030204" pitchFamily="34" charset="0"/>
                    <a:cs typeface="Times New Roman" panose="02020603050405020304" pitchFamily="18" charset="0"/>
                  </a:rPr>
                  <a:t>Alice entra quindi in possesso di un terzo qubit Q che desidera trasmettere a Bob. Lo stato del qubit Q è considerato sconosciuto ad Alice e Bob e non vengono fatte ipotesi al riguardo.</a:t>
                </a:r>
              </a:p>
              <a:p>
                <a:pPr marL="0" indent="0">
                  <a:buNone/>
                </a:pPr>
                <a:r>
                  <a:rPr lang="it-IT" sz="1800" kern="100">
                    <a:effectLst/>
                    <a:ea typeface="Calibri" panose="020F0502020204030204" pitchFamily="34" charset="0"/>
                    <a:cs typeface="Times New Roman" panose="02020603050405020304" pitchFamily="18" charset="0"/>
                  </a:rPr>
                  <a:t>Dire che Alice desidera trasmettere il qubit Q a Bob significa che Alice vorrebbe che Bob avesse in mano un qubit che è nello stesso stato in cui si trovava Q all'inizio del protocollo</a:t>
                </a:r>
                <a:r>
                  <a:rPr lang="it-IT" sz="1800" kern="100">
                    <a:effectLst/>
                    <a:latin typeface="Times New Roman" panose="02020603050405020304" pitchFamily="18" charset="0"/>
                    <a:ea typeface="Calibri" panose="020F0502020204030204" pitchFamily="34" charset="0"/>
                    <a:cs typeface="Times New Roman" panose="02020603050405020304" pitchFamily="18" charset="0"/>
                  </a:rPr>
                  <a:t>.</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sz="1800" kern="100">
                  <a:effectLst/>
                  <a:ea typeface="Calibri" panose="020F0502020204030204" pitchFamily="34" charset="0"/>
                  <a:cs typeface="Times New Roman" panose="02020603050405020304" pitchFamily="18" charset="0"/>
                </a:endParaRPr>
              </a:p>
              <a:p>
                <a:pPr marL="0" indent="0">
                  <a:buNone/>
                </a:pPr>
                <a:endParaRPr lang="it-IT">
                  <a:solidFill>
                    <a:srgbClr val="FF0000"/>
                  </a:solidFill>
                </a:endParaRPr>
              </a:p>
            </p:txBody>
          </p:sp>
        </mc:Choice>
        <mc:Fallback xmlns="">
          <p:sp>
            <p:nvSpPr>
              <p:cNvPr id="3" name="Segnaposto contenuto 2">
                <a:extLst>
                  <a:ext uri="{FF2B5EF4-FFF2-40B4-BE49-F238E27FC236}">
                    <a16:creationId xmlns:a16="http://schemas.microsoft.com/office/drawing/2014/main" id="{2912794A-88BD-2029-5890-DE4F4407814F}"/>
                  </a:ext>
                </a:extLst>
              </p:cNvPr>
              <p:cNvSpPr>
                <a:spLocks noGrp="1" noRot="1" noChangeAspect="1" noMove="1" noResize="1" noEditPoints="1" noAdjustHandles="1" noChangeArrowheads="1" noChangeShapeType="1" noTextEdit="1"/>
              </p:cNvSpPr>
              <p:nvPr>
                <p:ph idx="1"/>
              </p:nvPr>
            </p:nvSpPr>
            <p:spPr>
              <a:xfrm>
                <a:off x="305354" y="1100189"/>
                <a:ext cx="11623410" cy="5444283"/>
              </a:xfrm>
              <a:blipFill>
                <a:blip r:embed="rId2"/>
                <a:stretch>
                  <a:fillRect l="-420" t="-559"/>
                </a:stretch>
              </a:blipFill>
            </p:spPr>
            <p:txBody>
              <a:bodyPr/>
              <a:lstStyle/>
              <a:p>
                <a:r>
                  <a:rPr lang="en-US">
                    <a:noFill/>
                  </a:rPr>
                  <a:t> </a:t>
                </a:r>
              </a:p>
            </p:txBody>
          </p:sp>
        </mc:Fallback>
      </mc:AlternateContent>
      <p:sp>
        <p:nvSpPr>
          <p:cNvPr id="5" name="Rettangolo 4">
            <a:extLst>
              <a:ext uri="{FF2B5EF4-FFF2-40B4-BE49-F238E27FC236}">
                <a16:creationId xmlns:a16="http://schemas.microsoft.com/office/drawing/2014/main" id="{4D3E0CA9-2EF3-30E1-A2B6-6F94C10688DD}"/>
              </a:ext>
            </a:extLst>
          </p:cNvPr>
          <p:cNvSpPr/>
          <p:nvPr/>
        </p:nvSpPr>
        <p:spPr>
          <a:xfrm>
            <a:off x="305354" y="2202873"/>
            <a:ext cx="11581292" cy="1399309"/>
          </a:xfrm>
          <a:prstGeom prst="rect">
            <a:avLst/>
          </a:prstGeom>
          <a:noFill/>
          <a:ln w="2857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a:p>
        </p:txBody>
      </p:sp>
    </p:spTree>
    <p:extLst>
      <p:ext uri="{BB962C8B-B14F-4D97-AF65-F5344CB8AC3E}">
        <p14:creationId xmlns:p14="http://schemas.microsoft.com/office/powerpoint/2010/main" val="2426964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041" name="Rectangle 103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2" name="Rectangle 103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5FFA0ACA-24D6-C384-10EB-D9E9E9D41F8B}"/>
              </a:ext>
            </a:extLst>
          </p:cNvPr>
          <p:cNvSpPr>
            <a:spLocks noGrp="1"/>
          </p:cNvSpPr>
          <p:nvPr>
            <p:ph type="title"/>
          </p:nvPr>
        </p:nvSpPr>
        <p:spPr>
          <a:xfrm>
            <a:off x="643467" y="1102669"/>
            <a:ext cx="3363974" cy="1866468"/>
          </a:xfrm>
          <a:noFill/>
          <a:ln>
            <a:solidFill>
              <a:schemeClr val="bg1"/>
            </a:solidFill>
          </a:ln>
        </p:spPr>
        <p:txBody>
          <a:bodyPr wrap="square">
            <a:noAutofit/>
          </a:bodyPr>
          <a:lstStyle/>
          <a:p>
            <a:r>
              <a:rPr lang="it-IT" sz="2000">
                <a:solidFill>
                  <a:schemeClr val="bg1"/>
                </a:solidFill>
              </a:rPr>
              <a:t>Can Quantum-</a:t>
            </a:r>
            <a:r>
              <a:rPr lang="it-IT" sz="2000" err="1">
                <a:solidFill>
                  <a:schemeClr val="bg1"/>
                </a:solidFill>
              </a:rPr>
              <a:t>Mechanical</a:t>
            </a:r>
            <a:r>
              <a:rPr lang="it-IT" sz="2000">
                <a:solidFill>
                  <a:schemeClr val="bg1"/>
                </a:solidFill>
              </a:rPr>
              <a:t> </a:t>
            </a:r>
            <a:r>
              <a:rPr lang="it-IT" sz="2000" err="1">
                <a:solidFill>
                  <a:schemeClr val="bg1"/>
                </a:solidFill>
              </a:rPr>
              <a:t>Description</a:t>
            </a:r>
            <a:r>
              <a:rPr lang="it-IT" sz="2000">
                <a:solidFill>
                  <a:schemeClr val="bg1"/>
                </a:solidFill>
              </a:rPr>
              <a:t> Of </a:t>
            </a:r>
            <a:r>
              <a:rPr lang="it-IT" sz="2000" err="1">
                <a:solidFill>
                  <a:schemeClr val="bg1"/>
                </a:solidFill>
              </a:rPr>
              <a:t>Physical</a:t>
            </a:r>
            <a:r>
              <a:rPr lang="it-IT" sz="2000">
                <a:solidFill>
                  <a:schemeClr val="bg1"/>
                </a:solidFill>
              </a:rPr>
              <a:t> Reality Be </a:t>
            </a:r>
            <a:r>
              <a:rPr lang="it-IT" sz="2000" err="1">
                <a:solidFill>
                  <a:schemeClr val="bg1"/>
                </a:solidFill>
              </a:rPr>
              <a:t>Considered</a:t>
            </a:r>
            <a:r>
              <a:rPr lang="it-IT" sz="2000">
                <a:solidFill>
                  <a:schemeClr val="bg1"/>
                </a:solidFill>
              </a:rPr>
              <a:t> Complete?</a:t>
            </a:r>
          </a:p>
        </p:txBody>
      </p:sp>
      <p:sp>
        <p:nvSpPr>
          <p:cNvPr id="3" name="Segnaposto contenuto 2">
            <a:extLst>
              <a:ext uri="{FF2B5EF4-FFF2-40B4-BE49-F238E27FC236}">
                <a16:creationId xmlns:a16="http://schemas.microsoft.com/office/drawing/2014/main" id="{BE30CE29-F46E-A6ED-A576-EA6C30A0BB94}"/>
              </a:ext>
            </a:extLst>
          </p:cNvPr>
          <p:cNvSpPr>
            <a:spLocks noGrp="1"/>
          </p:cNvSpPr>
          <p:nvPr>
            <p:ph idx="1"/>
          </p:nvPr>
        </p:nvSpPr>
        <p:spPr>
          <a:xfrm>
            <a:off x="643467" y="3153402"/>
            <a:ext cx="3363974" cy="2587099"/>
          </a:xfrm>
        </p:spPr>
        <p:txBody>
          <a:bodyPr>
            <a:normAutofit/>
          </a:bodyPr>
          <a:lstStyle/>
          <a:p>
            <a:pPr marL="0" indent="0">
              <a:buNone/>
            </a:pPr>
            <a:r>
              <a:rPr lang="it-IT">
                <a:solidFill>
                  <a:schemeClr val="bg1"/>
                </a:solidFill>
              </a:rPr>
              <a:t>Paradosso EPR:</a:t>
            </a:r>
          </a:p>
          <a:p>
            <a:pPr marL="0" indent="0">
              <a:buNone/>
            </a:pPr>
            <a:r>
              <a:rPr lang="it-IT">
                <a:solidFill>
                  <a:schemeClr val="bg1"/>
                </a:solidFill>
              </a:rPr>
              <a:t>- a favore della tesi riguardante l’incompletezza della descrizione quantistica della realtà</a:t>
            </a:r>
          </a:p>
          <a:p>
            <a:pPr marL="0" indent="0">
              <a:buNone/>
            </a:pPr>
            <a:r>
              <a:rPr lang="it-IT">
                <a:solidFill>
                  <a:schemeClr val="bg1"/>
                </a:solidFill>
              </a:rPr>
              <a:t> - necessità di introdurre nuove variabili</a:t>
            </a:r>
          </a:p>
          <a:p>
            <a:pPr marL="0" indent="0">
              <a:buNone/>
            </a:pPr>
            <a:r>
              <a:rPr lang="it-IT">
                <a:solidFill>
                  <a:schemeClr val="bg1"/>
                </a:solidFill>
              </a:rPr>
              <a:t>- ripristino del principio di località </a:t>
            </a:r>
          </a:p>
        </p:txBody>
      </p:sp>
      <p:pic>
        <p:nvPicPr>
          <p:cNvPr id="1026" name="Picture 2" descr="Scienza Per Tutti - 9. I paradossi del mondo quantistico">
            <a:extLst>
              <a:ext uri="{FF2B5EF4-FFF2-40B4-BE49-F238E27FC236}">
                <a16:creationId xmlns:a16="http://schemas.microsoft.com/office/drawing/2014/main" id="{0EA9E3F8-E36C-834B-5423-20160872D65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97763" y="2043718"/>
            <a:ext cx="6250769" cy="2609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69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572978-D330-06EE-B04B-1A7972D10797}"/>
              </a:ext>
            </a:extLst>
          </p:cNvPr>
          <p:cNvSpPr>
            <a:spLocks noGrp="1"/>
          </p:cNvSpPr>
          <p:nvPr>
            <p:ph type="title"/>
          </p:nvPr>
        </p:nvSpPr>
        <p:spPr>
          <a:xfrm>
            <a:off x="6879787" y="964692"/>
            <a:ext cx="4476806" cy="1188720"/>
          </a:xfrm>
        </p:spPr>
        <p:txBody>
          <a:bodyPr>
            <a:normAutofit/>
          </a:bodyPr>
          <a:lstStyle/>
          <a:p>
            <a:r>
              <a:rPr lang="it-IT"/>
              <a:t>Teletrasporto quantistico</a:t>
            </a:r>
          </a:p>
        </p:txBody>
      </p:sp>
      <p:sp>
        <p:nvSpPr>
          <p:cNvPr id="19" name="Rectangle 18">
            <a:extLst>
              <a:ext uri="{FF2B5EF4-FFF2-40B4-BE49-F238E27FC236}">
                <a16:creationId xmlns:a16="http://schemas.microsoft.com/office/drawing/2014/main" id="{DE6656AB-B8B3-4895-AD32-B928A43C4B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4760" y="964692"/>
            <a:ext cx="5440680"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88BDAE2-5EE0-4B2F-9C9B-7E86A0B4C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91853" y="1128683"/>
            <a:ext cx="5106493"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magine 6" descr="Immagine che contiene schizzo, testo, disegno, illustrazione&#10;&#10;Descrizione generata automaticamente">
            <a:extLst>
              <a:ext uri="{FF2B5EF4-FFF2-40B4-BE49-F238E27FC236}">
                <a16:creationId xmlns:a16="http://schemas.microsoft.com/office/drawing/2014/main" id="{68813B5E-B526-4AB1-57C3-E583A07129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5404" y="1293275"/>
            <a:ext cx="4279392" cy="4279392"/>
          </a:xfrm>
          <a:prstGeom prst="rect">
            <a:avLst/>
          </a:prstGeom>
        </p:spPr>
      </p:pic>
      <p:sp>
        <p:nvSpPr>
          <p:cNvPr id="3" name="Segnaposto contenuto 2">
            <a:extLst>
              <a:ext uri="{FF2B5EF4-FFF2-40B4-BE49-F238E27FC236}">
                <a16:creationId xmlns:a16="http://schemas.microsoft.com/office/drawing/2014/main" id="{A5E07F2E-F29E-2EC3-9ED4-ED2BF52AC7D6}"/>
              </a:ext>
            </a:extLst>
          </p:cNvPr>
          <p:cNvSpPr>
            <a:spLocks noGrp="1"/>
          </p:cNvSpPr>
          <p:nvPr>
            <p:ph idx="1"/>
          </p:nvPr>
        </p:nvSpPr>
        <p:spPr>
          <a:xfrm>
            <a:off x="6878359" y="2638044"/>
            <a:ext cx="4492932" cy="3263206"/>
          </a:xfrm>
        </p:spPr>
        <p:txBody>
          <a:bodyPr>
            <a:normAutofit/>
          </a:bodyPr>
          <a:lstStyle/>
          <a:p>
            <a:pPr marL="0" indent="0">
              <a:buNone/>
            </a:pPr>
            <a:r>
              <a:rPr lang="it-IT">
                <a:solidFill>
                  <a:srgbClr val="92D050"/>
                </a:solidFill>
                <a:effectLst/>
                <a:ea typeface="Calibri" panose="020F0502020204030204" pitchFamily="34" charset="0"/>
              </a:rPr>
              <a:t>DOMANDA?</a:t>
            </a:r>
          </a:p>
          <a:p>
            <a:pPr marL="0" indent="0">
              <a:buNone/>
            </a:pPr>
            <a:r>
              <a:rPr lang="it-IT">
                <a:ea typeface="Calibri" panose="020F0502020204030204" pitchFamily="34" charset="0"/>
              </a:rPr>
              <a:t>È</a:t>
            </a:r>
            <a:r>
              <a:rPr lang="it-IT">
                <a:effectLst/>
                <a:ea typeface="Calibri" panose="020F0502020204030204" pitchFamily="34" charset="0"/>
              </a:rPr>
              <a:t> possibile per Alice e Bob svolgere il loro compito senza nemmeno aver bisogno di utilizzare un e-bit condiviso. In altre parole, esiste un modo per trasmettere un qubit utilizzando solo la comunicazione classica?</a:t>
            </a:r>
          </a:p>
          <a:p>
            <a:pPr marL="0" indent="0">
              <a:buNone/>
            </a:pPr>
            <a:r>
              <a:rPr lang="it-IT">
                <a:solidFill>
                  <a:srgbClr val="FF0000"/>
                </a:solidFill>
                <a:effectLst/>
                <a:ea typeface="Calibri" panose="020F0502020204030204" pitchFamily="34" charset="0"/>
              </a:rPr>
              <a:t>RISPOSTA:</a:t>
            </a:r>
          </a:p>
          <a:p>
            <a:pPr marL="0" indent="0">
              <a:buNone/>
            </a:pPr>
            <a:r>
              <a:rPr lang="it-IT">
                <a:effectLst/>
                <a:ea typeface="Calibri" panose="020F0502020204030204" pitchFamily="34" charset="0"/>
              </a:rPr>
              <a:t>La risposta è no, non è possibile trasmettere informazioni quantistiche utilizzando solo la comunicazione classica.</a:t>
            </a:r>
          </a:p>
          <a:p>
            <a:pPr marL="0" indent="0">
              <a:buNone/>
            </a:pPr>
            <a:endParaRPr lang="it-IT"/>
          </a:p>
        </p:txBody>
      </p:sp>
    </p:spTree>
    <p:extLst>
      <p:ext uri="{BB962C8B-B14F-4D97-AF65-F5344CB8AC3E}">
        <p14:creationId xmlns:p14="http://schemas.microsoft.com/office/powerpoint/2010/main" val="3223987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9"/>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619A15-131F-233D-1417-5373D4B77447}"/>
              </a:ext>
            </a:extLst>
          </p:cNvPr>
          <p:cNvSpPr>
            <a:spLocks noGrp="1"/>
          </p:cNvSpPr>
          <p:nvPr>
            <p:ph type="title"/>
          </p:nvPr>
        </p:nvSpPr>
        <p:spPr>
          <a:xfrm>
            <a:off x="6879787" y="964692"/>
            <a:ext cx="4320360" cy="806051"/>
          </a:xfrm>
        </p:spPr>
        <p:txBody>
          <a:bodyPr>
            <a:normAutofit fontScale="90000"/>
          </a:bodyPr>
          <a:lstStyle/>
          <a:p>
            <a:r>
              <a:rPr lang="it-IT"/>
              <a:t>Teletrasporto quantistico</a:t>
            </a:r>
          </a:p>
        </p:txBody>
      </p:sp>
      <p:sp>
        <p:nvSpPr>
          <p:cNvPr id="21" name="Rectangle 10">
            <a:extLst>
              <a:ext uri="{FF2B5EF4-FFF2-40B4-BE49-F238E27FC236}">
                <a16:creationId xmlns:a16="http://schemas.microsoft.com/office/drawing/2014/main" id="{DE6656AB-B8B3-4895-AD32-B928A43C4B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4760" y="964692"/>
            <a:ext cx="5440680"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2">
            <a:extLst>
              <a:ext uri="{FF2B5EF4-FFF2-40B4-BE49-F238E27FC236}">
                <a16:creationId xmlns:a16="http://schemas.microsoft.com/office/drawing/2014/main" id="{188BDAE2-5EE0-4B2F-9C9B-7E86A0B4C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91853" y="1128683"/>
            <a:ext cx="5106493"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egnaposto contenuto 3" descr="Immagine che contiene diagramma, linea, schermata, Diagramma&#10;&#10;Descrizione generata automaticamente">
            <a:extLst>
              <a:ext uri="{FF2B5EF4-FFF2-40B4-BE49-F238E27FC236}">
                <a16:creationId xmlns:a16="http://schemas.microsoft.com/office/drawing/2014/main" id="{C3D9EBE7-D38E-525A-3F00-C28EDDE4A9B9}"/>
              </a:ext>
            </a:extLst>
          </p:cNvPr>
          <p:cNvPicPr>
            <a:picLocks noChangeAspect="1"/>
          </p:cNvPicPr>
          <p:nvPr/>
        </p:nvPicPr>
        <p:blipFill>
          <a:blip r:embed="rId3"/>
          <a:stretch>
            <a:fillRect/>
          </a:stretch>
        </p:blipFill>
        <p:spPr>
          <a:xfrm>
            <a:off x="1153944" y="2494442"/>
            <a:ext cx="4782312" cy="1877057"/>
          </a:xfrm>
          <a:prstGeom prst="rect">
            <a:avLst/>
          </a:prstGeom>
        </p:spPr>
      </p:pic>
      <p:sp>
        <p:nvSpPr>
          <p:cNvPr id="23" name="Content Placeholder 7">
            <a:extLst>
              <a:ext uri="{FF2B5EF4-FFF2-40B4-BE49-F238E27FC236}">
                <a16:creationId xmlns:a16="http://schemas.microsoft.com/office/drawing/2014/main" id="{76B9AF24-47F7-D1C1-9A71-412D4A08AC55}"/>
              </a:ext>
            </a:extLst>
          </p:cNvPr>
          <p:cNvSpPr>
            <a:spLocks noGrp="1"/>
          </p:cNvSpPr>
          <p:nvPr>
            <p:ph idx="1"/>
          </p:nvPr>
        </p:nvSpPr>
        <p:spPr>
          <a:xfrm>
            <a:off x="6878359" y="1901371"/>
            <a:ext cx="4488881" cy="4388593"/>
          </a:xfrm>
        </p:spPr>
        <p:txBody>
          <a:bodyPr>
            <a:normAutofit/>
          </a:bodyPr>
          <a:lstStyle/>
          <a:p>
            <a:pPr marL="0" indent="0">
              <a:buNone/>
            </a:pPr>
            <a:r>
              <a:rPr lang="it-IT" sz="1800" dirty="0">
                <a:effectLst/>
                <a:ea typeface="Calibri" panose="020F0502020204030204" pitchFamily="34" charset="0"/>
              </a:rPr>
              <a:t>Notiamo che questo protocollo non riesce a clonare lo stato di Q, cosa che già sappiamo essere impossibile per il teorema di non clonazione. </a:t>
            </a:r>
          </a:p>
          <a:p>
            <a:pPr marL="0" indent="0">
              <a:buNone/>
            </a:pPr>
            <a:r>
              <a:rPr lang="it-IT" sz="1800" dirty="0">
                <a:effectLst/>
                <a:ea typeface="Calibri" panose="020F0502020204030204" pitchFamily="34" charset="0"/>
              </a:rPr>
              <a:t>Piuttosto, una volta terminato il protocollo, lo stato del </a:t>
            </a:r>
            <a:r>
              <a:rPr lang="it-IT" sz="1800" dirty="0" err="1">
                <a:effectLst/>
                <a:ea typeface="Calibri" panose="020F0502020204030204" pitchFamily="34" charset="0"/>
              </a:rPr>
              <a:t>qubit</a:t>
            </a:r>
            <a:r>
              <a:rPr lang="it-IT" sz="1800" dirty="0">
                <a:effectLst/>
                <a:ea typeface="Calibri" panose="020F0502020204030204" pitchFamily="34" charset="0"/>
              </a:rPr>
              <a:t> Q sarà cambiato dal suo valore originale a </a:t>
            </a:r>
            <a:r>
              <a:rPr lang="it-IT" sz="1800" dirty="0">
                <a:effectLst/>
                <a:ea typeface="Calibri" panose="020F0502020204030204" pitchFamily="34" charset="0"/>
                <a:cs typeface="Cambria Math" panose="02040503050406030204" pitchFamily="18" charset="0"/>
              </a:rPr>
              <a:t>∣</a:t>
            </a:r>
            <a:r>
              <a:rPr lang="it-IT" sz="1800" dirty="0">
                <a:effectLst/>
                <a:ea typeface="Calibri" panose="020F0502020204030204" pitchFamily="34" charset="0"/>
              </a:rPr>
              <a:t>b</a:t>
            </a:r>
            <a:r>
              <a:rPr lang="it-IT" sz="1800" dirty="0">
                <a:effectLst/>
                <a:ea typeface="Calibri" panose="020F0502020204030204" pitchFamily="34" charset="0"/>
                <a:cs typeface="Cambria Math" panose="02040503050406030204" pitchFamily="18" charset="0"/>
              </a:rPr>
              <a:t> ⟩</a:t>
            </a:r>
            <a:r>
              <a:rPr lang="it-IT" sz="1800" dirty="0">
                <a:effectLst/>
                <a:ea typeface="Calibri" panose="020F0502020204030204" pitchFamily="34" charset="0"/>
              </a:rPr>
              <a:t> come risultato della misurazione eseguita su di esso.</a:t>
            </a:r>
          </a:p>
          <a:p>
            <a:pPr marL="0" indent="0">
              <a:buNone/>
            </a:pPr>
            <a:r>
              <a:rPr lang="it-IT" sz="1800" dirty="0">
                <a:effectLst/>
                <a:ea typeface="Calibri" panose="020F0502020204030204" pitchFamily="34" charset="0"/>
              </a:rPr>
              <a:t>Si noti inoltre che l'e-bit è stato effettivamente "bruciato" nel processo: lo stato di A è cambiato in </a:t>
            </a:r>
            <a:r>
              <a:rPr lang="it-IT" sz="1800" dirty="0">
                <a:effectLst/>
                <a:ea typeface="Calibri" panose="020F0502020204030204" pitchFamily="34" charset="0"/>
                <a:cs typeface="Cambria Math" panose="02040503050406030204" pitchFamily="18" charset="0"/>
              </a:rPr>
              <a:t>∣</a:t>
            </a:r>
            <a:r>
              <a:rPr lang="it-IT" sz="1800" dirty="0">
                <a:effectLst/>
                <a:ea typeface="Calibri" panose="020F0502020204030204" pitchFamily="34" charset="0"/>
              </a:rPr>
              <a:t>a</a:t>
            </a:r>
            <a:r>
              <a:rPr lang="it-IT" sz="1800" dirty="0">
                <a:effectLst/>
                <a:ea typeface="Calibri" panose="020F0502020204030204" pitchFamily="34" charset="0"/>
                <a:cs typeface="Cambria Math" panose="02040503050406030204" pitchFamily="18" charset="0"/>
              </a:rPr>
              <a:t>⟩</a:t>
            </a:r>
            <a:r>
              <a:rPr lang="it-IT" sz="1800" dirty="0">
                <a:effectLst/>
                <a:ea typeface="Calibri" panose="020F0502020204030204" pitchFamily="34" charset="0"/>
              </a:rPr>
              <a:t> e non è più entangled con B (o qualsiasi altro sistema). </a:t>
            </a:r>
          </a:p>
          <a:p>
            <a:pPr marL="0" indent="0">
              <a:buNone/>
            </a:pPr>
            <a:r>
              <a:rPr lang="it-IT" sz="1800" dirty="0">
                <a:effectLst/>
                <a:ea typeface="Calibri" panose="020F0502020204030204" pitchFamily="34" charset="0"/>
              </a:rPr>
              <a:t>Questo è il costo del teletrasporto quantistico.</a:t>
            </a:r>
            <a:endParaRPr lang="en-US" dirty="0"/>
          </a:p>
        </p:txBody>
      </p:sp>
    </p:spTree>
    <p:extLst>
      <p:ext uri="{BB962C8B-B14F-4D97-AF65-F5344CB8AC3E}">
        <p14:creationId xmlns:p14="http://schemas.microsoft.com/office/powerpoint/2010/main" val="2429037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D636F1-C330-9AA7-EC0F-C1A491E7AD01}"/>
              </a:ext>
            </a:extLst>
          </p:cNvPr>
          <p:cNvSpPr>
            <a:spLocks noGrp="1"/>
          </p:cNvSpPr>
          <p:nvPr>
            <p:ph type="title"/>
          </p:nvPr>
        </p:nvSpPr>
        <p:spPr/>
        <p:txBody>
          <a:bodyPr/>
          <a:lstStyle/>
          <a:p>
            <a:r>
              <a:rPr lang="it-IT"/>
              <a:t>CHSH GAME</a:t>
            </a:r>
          </a:p>
        </p:txBody>
      </p:sp>
      <p:sp>
        <p:nvSpPr>
          <p:cNvPr id="3" name="Segnaposto contenuto 2">
            <a:extLst>
              <a:ext uri="{FF2B5EF4-FFF2-40B4-BE49-F238E27FC236}">
                <a16:creationId xmlns:a16="http://schemas.microsoft.com/office/drawing/2014/main" id="{3A88F8B1-F1AD-ADBC-138B-D2995856A468}"/>
              </a:ext>
            </a:extLst>
          </p:cNvPr>
          <p:cNvSpPr>
            <a:spLocks noGrp="1"/>
          </p:cNvSpPr>
          <p:nvPr>
            <p:ph idx="1"/>
          </p:nvPr>
        </p:nvSpPr>
        <p:spPr/>
        <p:txBody>
          <a:bodyPr/>
          <a:lstStyle/>
          <a:p>
            <a:pPr marL="0" indent="0">
              <a:lnSpc>
                <a:spcPct val="107000"/>
              </a:lnSpc>
              <a:spcAft>
                <a:spcPts val="800"/>
              </a:spcAft>
              <a:buNone/>
              <a:tabLst>
                <a:tab pos="845185" algn="l"/>
              </a:tabLst>
            </a:pPr>
            <a:r>
              <a:rPr lang="it-IT"/>
              <a:t>NON LOCAL GAMES: </a:t>
            </a:r>
            <a:r>
              <a:rPr lang="it-IT" sz="1800" kern="100">
                <a:effectLst/>
                <a:ea typeface="Calibri" panose="020F0502020204030204" pitchFamily="34" charset="0"/>
                <a:cs typeface="Times New Roman" panose="02020603050405020304" pitchFamily="18" charset="0"/>
              </a:rPr>
              <a:t>giochi in cui i due partecipanti (Alice e Bob) cooperano sorvegliati da un arbitro che rispetta determinate regole, ben note ad Alice e Bob.</a:t>
            </a:r>
            <a:r>
              <a:rPr lang="it-IT" kern="100">
                <a:ea typeface="Calibri" panose="020F0502020204030204" pitchFamily="34" charset="0"/>
                <a:cs typeface="Times New Roman" panose="02020603050405020304" pitchFamily="18" charset="0"/>
              </a:rPr>
              <a:t> </a:t>
            </a:r>
            <a:r>
              <a:rPr lang="it-IT" sz="1800" kern="100">
                <a:effectLst/>
                <a:ea typeface="Calibri" panose="020F0502020204030204" pitchFamily="34" charset="0"/>
                <a:cs typeface="Times New Roman" panose="02020603050405020304" pitchFamily="18" charset="0"/>
              </a:rPr>
              <a:t>Alice e Bob possono prepararsi per il gioco come meglio credono, ma una volta che il gioco inizia non potranno più comunicare, possiamo immaginarcelo come se i due partecipanti fossero molto distanti tra loro.</a:t>
            </a:r>
          </a:p>
          <a:p>
            <a:pPr marL="0" indent="0">
              <a:lnSpc>
                <a:spcPct val="107000"/>
              </a:lnSpc>
              <a:spcAft>
                <a:spcPts val="800"/>
              </a:spcAft>
              <a:buNone/>
              <a:tabLst>
                <a:tab pos="845185" algn="l"/>
              </a:tabLst>
            </a:pPr>
            <a:endParaRPr lang="it-IT" sz="1800" kern="100">
              <a:effectLst/>
              <a:ea typeface="Calibri" panose="020F0502020204030204" pitchFamily="34" charset="0"/>
              <a:cs typeface="Times New Roman" panose="02020603050405020304" pitchFamily="18" charset="0"/>
            </a:endParaRPr>
          </a:p>
          <a:p>
            <a:pPr marL="0" indent="0">
              <a:buNone/>
            </a:pPr>
            <a:endParaRPr lang="it-IT"/>
          </a:p>
        </p:txBody>
      </p:sp>
    </p:spTree>
    <p:extLst>
      <p:ext uri="{BB962C8B-B14F-4D97-AF65-F5344CB8AC3E}">
        <p14:creationId xmlns:p14="http://schemas.microsoft.com/office/powerpoint/2010/main" val="2638525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4B5F52B9-ACDC-7482-6522-ADB31AE70D78}"/>
              </a:ext>
            </a:extLst>
          </p:cNvPr>
          <p:cNvPicPr>
            <a:picLocks noChangeAspect="1"/>
          </p:cNvPicPr>
          <p:nvPr/>
        </p:nvPicPr>
        <p:blipFill rotWithShape="1">
          <a:blip r:embed="rId2">
            <a:extLst>
              <a:ext uri="{28A0092B-C50C-407E-A947-70E740481C1C}">
                <a14:useLocalDpi xmlns:a14="http://schemas.microsoft.com/office/drawing/2010/main" val="0"/>
              </a:ext>
            </a:extLst>
          </a:blip>
          <a:srcRect l="9057" t="32009" r="64798" b="34965"/>
          <a:stretch/>
        </p:blipFill>
        <p:spPr bwMode="auto">
          <a:xfrm>
            <a:off x="733616" y="3377509"/>
            <a:ext cx="3847829" cy="2734043"/>
          </a:xfrm>
          <a:prstGeom prst="rect">
            <a:avLst/>
          </a:prstGeom>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DCD3F51F-E0F2-41F0-9EAD-111C87DFF5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magine 3">
            <a:extLst>
              <a:ext uri="{FF2B5EF4-FFF2-40B4-BE49-F238E27FC236}">
                <a16:creationId xmlns:a16="http://schemas.microsoft.com/office/drawing/2014/main" id="{2A11FC2F-93B7-C5EE-E568-A262ACA40F8A}"/>
              </a:ext>
            </a:extLst>
          </p:cNvPr>
          <p:cNvPicPr>
            <a:picLocks noChangeAspect="1"/>
          </p:cNvPicPr>
          <p:nvPr/>
        </p:nvPicPr>
        <p:blipFill rotWithShape="1">
          <a:blip r:embed="rId3">
            <a:extLst>
              <a:ext uri="{28A0092B-C50C-407E-A947-70E740481C1C}">
                <a14:useLocalDpi xmlns:a14="http://schemas.microsoft.com/office/drawing/2010/main" val="0"/>
              </a:ext>
            </a:extLst>
          </a:blip>
          <a:srcRect l="15057" t="36632" r="65704" b="33362"/>
          <a:stretch/>
        </p:blipFill>
        <p:spPr bwMode="auto">
          <a:xfrm>
            <a:off x="1019798" y="174865"/>
            <a:ext cx="3283845" cy="2880911"/>
          </a:xfrm>
          <a:prstGeom prst="rect">
            <a:avLst/>
          </a:prstGeom>
          <a:extLst>
            <a:ext uri="{53640926-AAD7-44D8-BBD7-CCE9431645EC}">
              <a14:shadowObscured xmlns:a14="http://schemas.microsoft.com/office/drawing/2010/main"/>
            </a:ext>
          </a:extLst>
        </p:spPr>
      </p:pic>
      <p:sp>
        <p:nvSpPr>
          <p:cNvPr id="3" name="Segnaposto contenuto 2">
            <a:extLst>
              <a:ext uri="{FF2B5EF4-FFF2-40B4-BE49-F238E27FC236}">
                <a16:creationId xmlns:a16="http://schemas.microsoft.com/office/drawing/2014/main" id="{C3DBE180-3AB3-D5DB-9219-6305621DD184}"/>
              </a:ext>
            </a:extLst>
          </p:cNvPr>
          <p:cNvSpPr>
            <a:spLocks noGrp="1"/>
          </p:cNvSpPr>
          <p:nvPr>
            <p:ph idx="1"/>
          </p:nvPr>
        </p:nvSpPr>
        <p:spPr>
          <a:xfrm>
            <a:off x="6432497" y="590284"/>
            <a:ext cx="4896678" cy="3862446"/>
          </a:xfrm>
        </p:spPr>
        <p:txBody>
          <a:bodyPr>
            <a:noAutofit/>
          </a:bodyPr>
          <a:lstStyle/>
          <a:p>
            <a:pPr marL="0" indent="0">
              <a:lnSpc>
                <a:spcPct val="90000"/>
              </a:lnSpc>
              <a:buNone/>
            </a:pPr>
            <a:r>
              <a:rPr lang="it-IT">
                <a:solidFill>
                  <a:srgbClr val="FFFFFF"/>
                </a:solidFill>
                <a:ea typeface="Calibri" panose="020F0502020204030204" pitchFamily="34" charset="0"/>
              </a:rPr>
              <a:t>L</a:t>
            </a:r>
            <a:r>
              <a:rPr lang="it-IT">
                <a:solidFill>
                  <a:srgbClr val="FFFFFF"/>
                </a:solidFill>
                <a:effectLst/>
                <a:ea typeface="Calibri" panose="020F0502020204030204" pitchFamily="34" charset="0"/>
              </a:rPr>
              <a:t>’arbitro, utilizzando un criterio randomico, fa una domanda sia ad Alice che a Bob (indichiamo con x la domanda di Alice e con y la domanda di Bob), esiste quindi una probabilità p(x,y) per ogni possibile coppia di domande (x,y). Tutte le persone coinvolte nel gioco, anche Alice e Bob, conoscono queste probabilità p(x,y), ma nessuno sa quale specifica coppia (x,y) verrà scelta fino all’inizio del gioco. Una volta ricevute le domande Alice e Bob rispondono (indichiamo con a la risposta di Alice e con b la risposta di Bob) e l’arbitro deve prendere una decisione: i due partecipanti possono o vincere o perdere in base alla correttezza della coppia di risposte (a,b) per la coppia di domande (x,y), secondo la tabella in immagine.</a:t>
            </a:r>
            <a:endParaRPr lang="it-IT">
              <a:solidFill>
                <a:srgbClr val="FFFFFF"/>
              </a:solidFill>
            </a:endParaRPr>
          </a:p>
        </p:txBody>
      </p:sp>
      <p:sp>
        <p:nvSpPr>
          <p:cNvPr id="6" name="CasellaDiTesto 5">
            <a:extLst>
              <a:ext uri="{FF2B5EF4-FFF2-40B4-BE49-F238E27FC236}">
                <a16:creationId xmlns:a16="http://schemas.microsoft.com/office/drawing/2014/main" id="{1C207275-9E0A-5BE1-8934-67B500A8C5C4}"/>
              </a:ext>
            </a:extLst>
          </p:cNvPr>
          <p:cNvSpPr txBox="1"/>
          <p:nvPr/>
        </p:nvSpPr>
        <p:spPr>
          <a:xfrm>
            <a:off x="6432496" y="4797936"/>
            <a:ext cx="5106833" cy="1200329"/>
          </a:xfrm>
          <a:prstGeom prst="rect">
            <a:avLst/>
          </a:prstGeom>
          <a:noFill/>
        </p:spPr>
        <p:txBody>
          <a:bodyPr wrap="square" rtlCol="0">
            <a:spAutoFit/>
          </a:bodyPr>
          <a:lstStyle/>
          <a:p>
            <a:r>
              <a:rPr lang="it-IT">
                <a:solidFill>
                  <a:schemeClr val="bg1"/>
                </a:solidFill>
              </a:rPr>
              <a:t>Le domande e le risposte sono tutti bit (possono prendere valore 0 o 1): le possibili domande scelte dall’arbitro sono (0,0), (0,1), (1,0) e (1,1) tutte con probabilità 1/4</a:t>
            </a:r>
          </a:p>
        </p:txBody>
      </p:sp>
    </p:spTree>
    <p:extLst>
      <p:ext uri="{BB962C8B-B14F-4D97-AF65-F5344CB8AC3E}">
        <p14:creationId xmlns:p14="http://schemas.microsoft.com/office/powerpoint/2010/main" val="20001383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866FF9-A729-45F0-A163-10E89E8716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38255"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6C7A1631-1F23-685E-E8AD-6A66493D5AFF}"/>
              </a:ext>
            </a:extLst>
          </p:cNvPr>
          <p:cNvSpPr>
            <a:spLocks noGrp="1"/>
          </p:cNvSpPr>
          <p:nvPr>
            <p:ph type="title"/>
          </p:nvPr>
        </p:nvSpPr>
        <p:spPr>
          <a:xfrm>
            <a:off x="640080" y="2681105"/>
            <a:ext cx="3401568" cy="1495794"/>
          </a:xfrm>
          <a:solidFill>
            <a:srgbClr val="FFFFFF"/>
          </a:solidFill>
          <a:ln>
            <a:solidFill>
              <a:srgbClr val="262626"/>
            </a:solidFill>
          </a:ln>
        </p:spPr>
        <p:txBody>
          <a:bodyPr>
            <a:normAutofit/>
          </a:bodyPr>
          <a:lstStyle/>
          <a:p>
            <a:r>
              <a:rPr lang="it-IT" sz="2600"/>
              <a:t>LIMITE delle strategie classiche</a:t>
            </a:r>
          </a:p>
        </p:txBody>
      </p:sp>
      <p:sp useBgFill="1">
        <p:nvSpPr>
          <p:cNvPr id="12" name="Rectangle 11">
            <a:extLst>
              <a:ext uri="{FF2B5EF4-FFF2-40B4-BE49-F238E27FC236}">
                <a16:creationId xmlns:a16="http://schemas.microsoft.com/office/drawing/2014/main" id="{A804366F-2366-4688-98E7-B101C7BC61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3278" y="0"/>
            <a:ext cx="7438722"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Segnaposto contenuto 2">
            <a:extLst>
              <a:ext uri="{FF2B5EF4-FFF2-40B4-BE49-F238E27FC236}">
                <a16:creationId xmlns:a16="http://schemas.microsoft.com/office/drawing/2014/main" id="{23AF83D2-4702-3B5C-4C8A-83D0B772921A}"/>
              </a:ext>
            </a:extLst>
          </p:cNvPr>
          <p:cNvGraphicFramePr>
            <a:graphicFrameLocks noGrp="1"/>
          </p:cNvGraphicFramePr>
          <p:nvPr>
            <p:ph idx="1"/>
            <p:extLst>
              <p:ext uri="{D42A27DB-BD31-4B8C-83A1-F6EECF244321}">
                <p14:modId xmlns:p14="http://schemas.microsoft.com/office/powerpoint/2010/main" val="2424679300"/>
              </p:ext>
            </p:extLst>
          </p:nvPr>
        </p:nvGraphicFramePr>
        <p:xfrm>
          <a:off x="5128592" y="639762"/>
          <a:ext cx="6838122" cy="58504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84986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16">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18">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0">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92CBC83-7AED-7B47-6E63-FB170FCAC1C0}"/>
              </a:ext>
            </a:extLst>
          </p:cNvPr>
          <p:cNvSpPr>
            <a:spLocks noGrp="1"/>
          </p:cNvSpPr>
          <p:nvPr>
            <p:ph type="title"/>
          </p:nvPr>
        </p:nvSpPr>
        <p:spPr>
          <a:xfrm>
            <a:off x="2231136" y="467418"/>
            <a:ext cx="7729728" cy="1188720"/>
          </a:xfrm>
          <a:prstGeom prst="ellipse">
            <a:avLst/>
          </a:prstGeom>
          <a:solidFill>
            <a:srgbClr val="FFFFFF"/>
          </a:solidFill>
        </p:spPr>
        <p:txBody>
          <a:bodyPr>
            <a:normAutofit/>
          </a:bodyPr>
          <a:lstStyle/>
          <a:p>
            <a:r>
              <a:rPr lang="it-IT" sz="2600"/>
              <a:t>La strategia quantistica</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F4FD088B-30A3-BEC6-3F7B-3CF25A0E34BF}"/>
                  </a:ext>
                </a:extLst>
              </p:cNvPr>
              <p:cNvSpPr>
                <a:spLocks noGrp="1"/>
              </p:cNvSpPr>
              <p:nvPr>
                <p:ph idx="1"/>
              </p:nvPr>
            </p:nvSpPr>
            <p:spPr>
              <a:xfrm>
                <a:off x="1706244" y="1689589"/>
                <a:ext cx="8779512" cy="4034696"/>
              </a:xfrm>
            </p:spPr>
            <p:txBody>
              <a:bodyPr>
                <a:normAutofit fontScale="92500" lnSpcReduction="20000"/>
              </a:bodyPr>
              <a:lstStyle/>
              <a:p>
                <a:pPr marL="0" indent="0">
                  <a:buNone/>
                </a:pPr>
                <a:r>
                  <a:rPr lang="it-IT" kern="100" dirty="0">
                    <a:ea typeface="Calibri" panose="020F0502020204030204" pitchFamily="34" charset="0"/>
                    <a:cs typeface="Times New Roman" panose="02020603050405020304" pitchFamily="18" charset="0"/>
                  </a:rPr>
                  <a:t>N</a:t>
                </a:r>
                <a:r>
                  <a:rPr lang="it-IT" kern="100" dirty="0">
                    <a:effectLst/>
                    <a:ea typeface="Calibri" panose="020F0502020204030204" pitchFamily="34" charset="0"/>
                    <a:cs typeface="Times New Roman" panose="02020603050405020304" pitchFamily="18" charset="0"/>
                  </a:rPr>
                  <a:t>el caso in cui Alice e Bob condividessero uno stato quantistico entangled che hanno preparato prima del gioco riuscirebbero ad incrementare la loro probabilità di vincita?</a:t>
                </a:r>
              </a:p>
              <a:p>
                <a:pPr marL="0" indent="0">
                  <a:lnSpc>
                    <a:spcPct val="107000"/>
                  </a:lnSpc>
                  <a:spcAft>
                    <a:spcPts val="800"/>
                  </a:spcAft>
                  <a:buNone/>
                  <a:tabLst>
                    <a:tab pos="845185" algn="l"/>
                  </a:tabLst>
                </a:pPr>
                <a:r>
                  <a:rPr lang="it-IT" kern="100" dirty="0">
                    <a:effectLst/>
                    <a:ea typeface="Calibri" panose="020F0502020204030204" pitchFamily="34" charset="0"/>
                    <a:cs typeface="Times New Roman" panose="02020603050405020304" pitchFamily="18" charset="0"/>
                  </a:rPr>
                  <a:t>Per prima cosa definiamo un vettore che rappresenta lo stato del </a:t>
                </a:r>
                <a:r>
                  <a:rPr lang="it-IT" kern="100" dirty="0" err="1">
                    <a:effectLst/>
                    <a:ea typeface="Calibri" panose="020F0502020204030204" pitchFamily="34" charset="0"/>
                    <a:cs typeface="Times New Roman" panose="02020603050405020304" pitchFamily="18" charset="0"/>
                  </a:rPr>
                  <a:t>qubit</a:t>
                </a:r>
                <a:r>
                  <a:rPr lang="it-IT" kern="100" dirty="0">
                    <a:effectLst/>
                    <a:ea typeface="Calibri" panose="020F0502020204030204" pitchFamily="34" charset="0"/>
                    <a:cs typeface="Times New Roman" panose="02020603050405020304" pitchFamily="18" charset="0"/>
                  </a:rPr>
                  <a:t> per ogni numero reale theta (possiamo pesarlo come un angolo misurato in radianti):</a:t>
                </a:r>
              </a:p>
              <a:p>
                <a:pPr marL="0" indent="0" algn="ctr">
                  <a:lnSpc>
                    <a:spcPct val="107000"/>
                  </a:lnSpc>
                  <a:spcAft>
                    <a:spcPts val="800"/>
                  </a:spcAft>
                  <a:buNone/>
                  <a:tabLst>
                    <a:tab pos="845185" algn="l"/>
                  </a:tabLst>
                </a:pPr>
                <a14:m>
                  <m:oMathPara xmlns:m="http://schemas.openxmlformats.org/officeDocument/2006/math">
                    <m:oMathParaPr>
                      <m:jc m:val="centerGroup"/>
                    </m:oMathParaPr>
                    <m:oMath xmlns:m="http://schemas.openxmlformats.org/officeDocument/2006/math">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𝜓</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𝜗</m:t>
                          </m:r>
                        </m:sub>
                      </m:sSub>
                      <m:r>
                        <a:rPr lang="it-IT" b="0" i="1" kern="100" smtClean="0">
                          <a:effectLst/>
                          <a:latin typeface="Cambria Math" panose="02040503050406030204" pitchFamily="18" charset="0"/>
                          <a:ea typeface="Calibri" panose="020F0502020204030204" pitchFamily="34" charset="0"/>
                          <a:cs typeface="Times New Roman" panose="02020603050405020304" pitchFamily="18" charset="0"/>
                        </a:rPr>
                        <m:t>&gt; =</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𝑐𝑜𝑠</m:t>
                      </m:r>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𝜗</m:t>
                      </m:r>
                      <m:r>
                        <a:rPr lang="it-IT" i="1" kern="100">
                          <a:effectLst/>
                          <a:latin typeface="Cambria Math" panose="02040503050406030204" pitchFamily="18" charset="0"/>
                          <a:ea typeface="Calibri" panose="020F0502020204030204" pitchFamily="34" charset="0"/>
                          <a:cs typeface="Times New Roman" panose="02020603050405020304" pitchFamily="18" charset="0"/>
                        </a:rPr>
                        <m:t>)|0&gt; + </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𝑠𝑖𝑛</m:t>
                      </m:r>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𝜗</m:t>
                      </m:r>
                      <m:r>
                        <a:rPr lang="it-IT" i="1" kern="100">
                          <a:effectLst/>
                          <a:latin typeface="Cambria Math" panose="02040503050406030204" pitchFamily="18" charset="0"/>
                          <a:ea typeface="Calibri" panose="020F0502020204030204" pitchFamily="34" charset="0"/>
                          <a:cs typeface="Times New Roman" panose="02020603050405020304" pitchFamily="18" charset="0"/>
                        </a:rPr>
                        <m:t>)|1&gt;</m:t>
                      </m:r>
                    </m:oMath>
                  </m:oMathPara>
                </a14:m>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r>
                  <a:rPr lang="it-IT" kern="100" dirty="0">
                    <a:effectLst/>
                    <a:ea typeface="Times New Roman" panose="02020603050405020304" pitchFamily="18" charset="0"/>
                    <a:cs typeface="Times New Roman" panose="02020603050405020304" pitchFamily="18" charset="0"/>
                  </a:rPr>
                  <a:t>Introduciamo una matrice unitaria </a:t>
                </a:r>
                <a:r>
                  <a:rPr lang="it-IT" kern="100" dirty="0" err="1">
                    <a:effectLst/>
                    <a:ea typeface="Times New Roman" panose="02020603050405020304" pitchFamily="18" charset="0"/>
                    <a:cs typeface="Times New Roman" panose="02020603050405020304" pitchFamily="18" charset="0"/>
                  </a:rPr>
                  <a:t>U</a:t>
                </a:r>
                <a:r>
                  <a:rPr lang="it-IT" kern="100" baseline="-25000" dirty="0" err="1">
                    <a:effectLst/>
                    <a:ea typeface="Times New Roman" panose="02020603050405020304" pitchFamily="18" charset="0"/>
                    <a:cs typeface="Times New Roman" panose="02020603050405020304" pitchFamily="18" charset="0"/>
                  </a:rPr>
                  <a:t>θ</a:t>
                </a:r>
                <a:r>
                  <a:rPr lang="it-IT" kern="100" dirty="0">
                    <a:effectLst/>
                    <a:ea typeface="Times New Roman" panose="02020603050405020304" pitchFamily="18" charset="0"/>
                    <a:cs typeface="Times New Roman" panose="02020603050405020304" pitchFamily="18" charset="0"/>
                  </a:rPr>
                  <a:t> per ogni angolo theta che mappa |</a:t>
                </a:r>
                <a14:m>
                  <m:oMath xmlns:m="http://schemas.openxmlformats.org/officeDocument/2006/math">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𝜓</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𝜗</m:t>
                        </m:r>
                      </m:sub>
                    </m:sSub>
                    <m:r>
                      <a:rPr lang="it-IT" i="1" kern="100">
                        <a:effectLst/>
                        <a:latin typeface="Cambria Math" panose="02040503050406030204" pitchFamily="18" charset="0"/>
                        <a:ea typeface="Calibri" panose="020F0502020204030204" pitchFamily="34" charset="0"/>
                        <a:cs typeface="Times New Roman" panose="02020603050405020304" pitchFamily="18" charset="0"/>
                      </a:rPr>
                      <m:t>&gt;</m:t>
                    </m:r>
                  </m:oMath>
                </a14:m>
                <a:r>
                  <a:rPr lang="it-IT" kern="100" dirty="0">
                    <a:effectLst/>
                    <a:ea typeface="Times New Roman" panose="02020603050405020304" pitchFamily="18" charset="0"/>
                    <a:cs typeface="Times New Roman" panose="02020603050405020304" pitchFamily="18" charset="0"/>
                  </a:rPr>
                  <a:t> su |0&gt; e </a:t>
                </a:r>
                <a14:m>
                  <m:oMath xmlns:m="http://schemas.openxmlformats.org/officeDocument/2006/math">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𝜓</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𝜗</m:t>
                        </m:r>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𝜋</m:t>
                        </m:r>
                        <m:r>
                          <m:rPr>
                            <m:lit/>
                          </m:rPr>
                          <a:rPr lang="it-IT" i="1" kern="100">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effectLst/>
                            <a:latin typeface="Cambria Math" panose="02040503050406030204" pitchFamily="18" charset="0"/>
                            <a:ea typeface="Calibri" panose="020F0502020204030204" pitchFamily="34" charset="0"/>
                            <a:cs typeface="Times New Roman" panose="02020603050405020304" pitchFamily="18" charset="0"/>
                          </a:rPr>
                          <m:t>2</m:t>
                        </m:r>
                      </m:sub>
                    </m:sSub>
                    <m:r>
                      <a:rPr lang="it-IT" i="1" kern="100">
                        <a:effectLst/>
                        <a:latin typeface="Cambria Math" panose="02040503050406030204" pitchFamily="18" charset="0"/>
                        <a:ea typeface="Calibri" panose="020F0502020204030204" pitchFamily="34" charset="0"/>
                        <a:cs typeface="Times New Roman" panose="02020603050405020304" pitchFamily="18" charset="0"/>
                      </a:rPr>
                      <m:t>&gt;</m:t>
                    </m:r>
                  </m:oMath>
                </a14:m>
                <a:r>
                  <a:rPr lang="it-IT" kern="100" dirty="0">
                    <a:effectLst/>
                    <a:ea typeface="Times New Roman" panose="02020603050405020304" pitchFamily="18" charset="0"/>
                    <a:cs typeface="Times New Roman" panose="02020603050405020304" pitchFamily="18" charset="0"/>
                  </a:rPr>
                  <a:t> su |1&gt;:</a:t>
                </a:r>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14:m>
                  <m:oMathPara xmlns:m="http://schemas.openxmlformats.org/officeDocument/2006/math">
                    <m:oMathParaPr>
                      <m:jc m:val="centerGroup"/>
                    </m:oMathParaPr>
                    <m:oMath xmlns:m="http://schemas.openxmlformats.org/officeDocument/2006/math">
                      <m:sSub>
                        <m:sSub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𝑈</m:t>
                          </m:r>
                        </m:e>
                        <m: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𝜗</m:t>
                          </m:r>
                        </m:sub>
                      </m:s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0&gt;&lt;</m:t>
                          </m:r>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𝜓</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𝜗</m:t>
                              </m:r>
                            </m:sub>
                          </m:sSub>
                        </m:e>
                      </m:d>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1&gt;&lt;</m:t>
                          </m:r>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𝜓</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𝜗</m:t>
                              </m:r>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𝜋</m:t>
                              </m:r>
                              <m:r>
                                <m:rPr>
                                  <m:lit/>
                                </m:rPr>
                                <a:rPr lang="it-IT" i="1" kern="100">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effectLst/>
                                  <a:latin typeface="Cambria Math" panose="02040503050406030204" pitchFamily="18" charset="0"/>
                                  <a:ea typeface="Calibri" panose="020F0502020204030204" pitchFamily="34" charset="0"/>
                                  <a:cs typeface="Times New Roman" panose="02020603050405020304" pitchFamily="18" charset="0"/>
                                </a:rPr>
                                <m:t>2</m:t>
                              </m:r>
                            </m:sub>
                          </m:sSub>
                        </m:e>
                      </m:d>
                    </m:oMath>
                  </m:oMathPara>
                </a14:m>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r>
                  <a:rPr lang="it-IT" kern="100" dirty="0">
                    <a:effectLst/>
                    <a:ea typeface="Times New Roman" panose="02020603050405020304" pitchFamily="18" charset="0"/>
                    <a:cs typeface="Times New Roman" panose="02020603050405020304" pitchFamily="18" charset="0"/>
                  </a:rPr>
                  <a:t>si può facilmente verificare che è una matrice unitaria rendendosi conto che i due stati </a:t>
                </a:r>
                <a14:m>
                  <m:oMath xmlns:m="http://schemas.openxmlformats.org/officeDocument/2006/math">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𝜓</m:t>
                        </m:r>
                      </m:e>
                      <m:sub/>
                    </m:sSub>
                  </m:oMath>
                </a14:m>
                <a:r>
                  <a:rPr lang="it-IT" kern="100" dirty="0">
                    <a:effectLst/>
                    <a:ea typeface="Times New Roman" panose="02020603050405020304" pitchFamily="18" charset="0"/>
                    <a:cs typeface="Times New Roman" panose="02020603050405020304" pitchFamily="18" charset="0"/>
                  </a:rPr>
                  <a:t>sono ortogonali per ogni angolo. Questa matrice si può riscrivere anche:</a:t>
                </a:r>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14:m>
                  <m:oMathPara xmlns:m="http://schemas.openxmlformats.org/officeDocument/2006/math">
                    <m:oMathParaPr>
                      <m:jc m:val="centerGroup"/>
                    </m:oMathParaPr>
                    <m:oMath xmlns:m="http://schemas.openxmlformats.org/officeDocument/2006/math">
                      <m:sSub>
                        <m:sSub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𝑈</m:t>
                          </m:r>
                        </m:e>
                        <m: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𝜗</m:t>
                          </m:r>
                        </m:sub>
                      </m:s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mPr>
                            <m:m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𝑐𝑜𝑠</m:t>
                                </m:r>
                                <m:d>
                                  <m:d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𝜗</m:t>
                                    </m:r>
                                  </m:e>
                                </m:d>
                              </m:e>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𝑠𝑖𝑛</m:t>
                                </m:r>
                                <m:d>
                                  <m:d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𝜗</m:t>
                                    </m:r>
                                  </m:e>
                                </m:d>
                              </m:e>
                            </m:mr>
                            <m:m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𝑠𝑖𝑛</m:t>
                                </m:r>
                                <m:d>
                                  <m:d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𝜗</m:t>
                                    </m:r>
                                  </m:e>
                                </m:d>
                              </m:e>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𝑐𝑜𝑠</m:t>
                                </m:r>
                                <m:d>
                                  <m:d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d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𝜗</m:t>
                                    </m:r>
                                  </m:e>
                                </m:d>
                              </m:e>
                            </m:mr>
                          </m:m>
                        </m:e>
                      </m:d>
                    </m:oMath>
                  </m:oMathPara>
                </a14:m>
                <a:endParaRPr lang="it-IT" kern="100" dirty="0">
                  <a:effectLst/>
                  <a:ea typeface="Calibri" panose="020F0502020204030204" pitchFamily="34" charset="0"/>
                  <a:cs typeface="Times New Roman" panose="02020603050405020304" pitchFamily="18" charset="0"/>
                </a:endParaRPr>
              </a:p>
            </p:txBody>
          </p:sp>
        </mc:Choice>
        <mc:Fallback xmlns="">
          <p:sp>
            <p:nvSpPr>
              <p:cNvPr id="3" name="Segnaposto contenuto 2">
                <a:extLst>
                  <a:ext uri="{FF2B5EF4-FFF2-40B4-BE49-F238E27FC236}">
                    <a16:creationId xmlns:a16="http://schemas.microsoft.com/office/drawing/2014/main" id="{F4FD088B-30A3-BEC6-3F7B-3CF25A0E34BF}"/>
                  </a:ext>
                </a:extLst>
              </p:cNvPr>
              <p:cNvSpPr>
                <a:spLocks noGrp="1" noRot="1" noChangeAspect="1" noMove="1" noResize="1" noEditPoints="1" noAdjustHandles="1" noChangeArrowheads="1" noChangeShapeType="1" noTextEdit="1"/>
              </p:cNvSpPr>
              <p:nvPr>
                <p:ph idx="1"/>
              </p:nvPr>
            </p:nvSpPr>
            <p:spPr>
              <a:xfrm>
                <a:off x="1706244" y="1689589"/>
                <a:ext cx="8779512" cy="4034696"/>
              </a:xfrm>
              <a:blipFill>
                <a:blip r:embed="rId2"/>
                <a:stretch>
                  <a:fillRect l="-486" t="-1662"/>
                </a:stretch>
              </a:blipFill>
            </p:spPr>
            <p:txBody>
              <a:bodyPr/>
              <a:lstStyle/>
              <a:p>
                <a:r>
                  <a:rPr lang="it-IT">
                    <a:noFill/>
                  </a:rPr>
                  <a:t> </a:t>
                </a:r>
              </a:p>
            </p:txBody>
          </p:sp>
        </mc:Fallback>
      </mc:AlternateContent>
    </p:spTree>
    <p:extLst>
      <p:ext uri="{BB962C8B-B14F-4D97-AF65-F5344CB8AC3E}">
        <p14:creationId xmlns:p14="http://schemas.microsoft.com/office/powerpoint/2010/main" val="23908401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8BBE49C0-CEA3-0BF5-FDA7-5819980B903E}"/>
                  </a:ext>
                </a:extLst>
              </p:cNvPr>
              <p:cNvSpPr>
                <a:spLocks noGrp="1"/>
              </p:cNvSpPr>
              <p:nvPr>
                <p:ph idx="1"/>
              </p:nvPr>
            </p:nvSpPr>
            <p:spPr>
              <a:xfrm>
                <a:off x="254207" y="398697"/>
                <a:ext cx="5391974" cy="4574519"/>
              </a:xfrm>
            </p:spPr>
            <p:txBody>
              <a:bodyPr>
                <a:noAutofit/>
              </a:bodyPr>
              <a:lstStyle/>
              <a:p>
                <a:pPr marL="0" indent="0">
                  <a:lnSpc>
                    <a:spcPct val="107000"/>
                  </a:lnSpc>
                  <a:spcAft>
                    <a:spcPts val="800"/>
                  </a:spcAft>
                  <a:buNone/>
                  <a:tabLst>
                    <a:tab pos="845185" algn="l"/>
                  </a:tabLst>
                </a:pPr>
                <a:r>
                  <a:rPr lang="it-IT" kern="100" dirty="0">
                    <a:effectLst/>
                    <a:ea typeface="Times New Roman" panose="02020603050405020304" pitchFamily="18" charset="0"/>
                    <a:cs typeface="Times New Roman" panose="02020603050405020304" pitchFamily="18" charset="0"/>
                  </a:rPr>
                  <a:t>Alice e Bob iniziano in gioco condividendo uno stato entangled: Alice ha un qbit A e Bob un qbit B, insieme i due qbit (X,Y) si trovano in un </a:t>
                </a:r>
                <a:r>
                  <a:rPr lang="it-IT" kern="100" dirty="0">
                    <a:ea typeface="Times New Roman" panose="02020603050405020304" pitchFamily="18" charset="0"/>
                    <a:cs typeface="Times New Roman" panose="02020603050405020304" pitchFamily="18" charset="0"/>
                  </a:rPr>
                  <a:t>determinato </a:t>
                </a:r>
                <a:r>
                  <a:rPr lang="it-IT" kern="100" dirty="0">
                    <a:effectLst/>
                    <a:ea typeface="Times New Roman" panose="02020603050405020304" pitchFamily="18" charset="0"/>
                    <a:cs typeface="Times New Roman" panose="02020603050405020304" pitchFamily="18" charset="0"/>
                  </a:rPr>
                  <a:t>stato iniziale </a:t>
                </a:r>
                <a14:m>
                  <m:oMath xmlns:m="http://schemas.openxmlformats.org/officeDocument/2006/math">
                    <m:r>
                      <a:rPr lang="it-IT" i="1" kern="100">
                        <a:effectLst/>
                        <a:latin typeface="Cambria Math" panose="02040503050406030204" pitchFamily="18" charset="0"/>
                        <a:ea typeface="Calibri" panose="020F0502020204030204" pitchFamily="34" charset="0"/>
                        <a:cs typeface="Cambria Math" panose="02040503050406030204" pitchFamily="18" charset="0"/>
                      </a:rPr>
                      <m:t>∣</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𝜙</m:t>
                    </m:r>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oMath>
                </a14:m>
                <a:r>
                  <a:rPr lang="it-IT" kern="100" dirty="0">
                    <a:effectLst/>
                    <a:ea typeface="Times New Roman" panose="02020603050405020304" pitchFamily="18" charset="0"/>
                    <a:cs typeface="Times New Roman" panose="02020603050405020304" pitchFamily="18" charset="0"/>
                  </a:rPr>
                  <a:t>.</a:t>
                </a:r>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r>
                  <a:rPr lang="it-IT" kern="100" dirty="0">
                    <a:effectLst/>
                    <a:ea typeface="Times New Roman" panose="02020603050405020304" pitchFamily="18" charset="0"/>
                    <a:cs typeface="Times New Roman" panose="02020603050405020304" pitchFamily="18" charset="0"/>
                  </a:rPr>
                  <a:t>Le azioni di Alice su A sono descritte da:</a:t>
                </a:r>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14:m>
                  <m:oMathPara xmlns:m="http://schemas.openxmlformats.org/officeDocument/2006/math">
                    <m:oMathParaPr>
                      <m:jc m:val="centerGroup"/>
                    </m:oMathParaPr>
                    <m:oMath xmlns:m="http://schemas.openxmlformats.org/officeDocument/2006/math">
                      <m:d>
                        <m:dPr>
                          <m:begChr m:val="{"/>
                          <m:endChr m:val=""/>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dPr>
                        <m:e>
                          <m:eqArr>
                            <m:eqArr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eqArrPr>
                            <m:e>
                              <m:sSub>
                                <m:sSub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𝑈</m:t>
                                  </m:r>
                                </m:e>
                                <m: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0</m:t>
                                  </m:r>
                                </m:sub>
                              </m:s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𝑠𝑒</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𝑥</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=0</m:t>
                              </m:r>
                            </m:e>
                            <m:e>
                              <m:sSub>
                                <m:sSub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𝑈</m:t>
                                  </m:r>
                                </m:e>
                                <m: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𝜋</m:t>
                                  </m:r>
                                  <m:r>
                                    <m:rPr>
                                      <m:lit/>
                                    </m:rPr>
                                    <a:rPr lang="it-IT"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4</m:t>
                                  </m:r>
                                </m:sub>
                              </m:s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𝑠𝑒</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𝑥</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=1</m:t>
                              </m:r>
                            </m:e>
                          </m:eqArr>
                        </m:e>
                      </m:d>
                    </m:oMath>
                  </m:oMathPara>
                </a14:m>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r>
                  <a:rPr lang="it-IT" kern="100" dirty="0">
                    <a:effectLst/>
                    <a:ea typeface="Times New Roman" panose="02020603050405020304" pitchFamily="18" charset="0"/>
                    <a:cs typeface="Times New Roman" panose="02020603050405020304" pitchFamily="18" charset="0"/>
                  </a:rPr>
                  <a:t>e dopo aver fatto questa operazione misura A sulla base canonica e questa è la sua risposta a.</a:t>
                </a:r>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r>
                  <a:rPr lang="it-IT" kern="100" dirty="0">
                    <a:effectLst/>
                    <a:ea typeface="Times New Roman" panose="02020603050405020304" pitchFamily="18" charset="0"/>
                    <a:cs typeface="Times New Roman" panose="02020603050405020304" pitchFamily="18" charset="0"/>
                  </a:rPr>
                  <a:t>Analogamente Bob:</a:t>
                </a:r>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14:m>
                  <m:oMathPara xmlns:m="http://schemas.openxmlformats.org/officeDocument/2006/math">
                    <m:oMathParaPr>
                      <m:jc m:val="centerGroup"/>
                    </m:oMathParaPr>
                    <m:oMath xmlns:m="http://schemas.openxmlformats.org/officeDocument/2006/math">
                      <m:d>
                        <m:dPr>
                          <m:begChr m:val="{"/>
                          <m:endChr m:val=""/>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dPr>
                        <m:e>
                          <m:eqArr>
                            <m:eqArr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eqArrPr>
                            <m:e>
                              <m:sSub>
                                <m:sSub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𝑈</m:t>
                                  </m:r>
                                </m:e>
                                <m: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𝜋</m:t>
                                  </m:r>
                                  <m:r>
                                    <m:rPr>
                                      <m:lit/>
                                    </m:rPr>
                                    <a:rPr lang="it-IT"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8</m:t>
                                  </m:r>
                                </m:sub>
                              </m:s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𝑠𝑒</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𝑦</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=0</m:t>
                              </m:r>
                            </m:e>
                            <m:e>
                              <m:sSub>
                                <m:sSub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𝑈</m:t>
                                  </m:r>
                                </m:e>
                                <m: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𝜋</m:t>
                                  </m:r>
                                  <m:r>
                                    <m:rPr>
                                      <m:lit/>
                                    </m:rPr>
                                    <a:rPr lang="it-IT"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8</m:t>
                                  </m:r>
                                </m:sub>
                              </m:s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𝑠𝑒</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 </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𝑦</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=1</m:t>
                              </m:r>
                            </m:e>
                          </m:eqArr>
                        </m:e>
                      </m:d>
                    </m:oMath>
                  </m:oMathPara>
                </a14:m>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r>
                  <a:rPr lang="it-IT" kern="100" dirty="0">
                    <a:effectLst/>
                    <a:ea typeface="Times New Roman" panose="02020603050405020304" pitchFamily="18" charset="0"/>
                    <a:cs typeface="Times New Roman" panose="02020603050405020304" pitchFamily="18" charset="0"/>
                  </a:rPr>
                  <a:t>e anche lui misura B sulla base canonica e utilizza quella con risposta b.</a:t>
                </a:r>
                <a:endParaRPr lang="it-IT" kern="100" dirty="0">
                  <a:effectLst/>
                  <a:ea typeface="Calibri" panose="020F0502020204030204" pitchFamily="34" charset="0"/>
                  <a:cs typeface="Times New Roman" panose="02020603050405020304" pitchFamily="18" charset="0"/>
                </a:endParaRPr>
              </a:p>
              <a:p>
                <a:pPr marL="0" indent="0">
                  <a:buNone/>
                </a:pPr>
                <a:endParaRPr lang="it-IT" dirty="0"/>
              </a:p>
            </p:txBody>
          </p:sp>
        </mc:Choice>
        <mc:Fallback xmlns="">
          <p:sp>
            <p:nvSpPr>
              <p:cNvPr id="3" name="Segnaposto contenuto 2">
                <a:extLst>
                  <a:ext uri="{FF2B5EF4-FFF2-40B4-BE49-F238E27FC236}">
                    <a16:creationId xmlns:a16="http://schemas.microsoft.com/office/drawing/2014/main" id="{8BBE49C0-CEA3-0BF5-FDA7-5819980B903E}"/>
                  </a:ext>
                </a:extLst>
              </p:cNvPr>
              <p:cNvSpPr>
                <a:spLocks noGrp="1" noRot="1" noChangeAspect="1" noMove="1" noResize="1" noEditPoints="1" noAdjustHandles="1" noChangeArrowheads="1" noChangeShapeType="1" noTextEdit="1"/>
              </p:cNvSpPr>
              <p:nvPr>
                <p:ph idx="1"/>
              </p:nvPr>
            </p:nvSpPr>
            <p:spPr>
              <a:xfrm>
                <a:off x="254207" y="398697"/>
                <a:ext cx="5391974" cy="4574519"/>
              </a:xfrm>
              <a:blipFill>
                <a:blip r:embed="rId2"/>
                <a:stretch>
                  <a:fillRect l="-1018" t="-666" r="-1244" b="-23169"/>
                </a:stretch>
              </a:blipFill>
            </p:spPr>
            <p:txBody>
              <a:bodyPr/>
              <a:lstStyle/>
              <a:p>
                <a:r>
                  <a:rPr lang="it-IT">
                    <a:noFill/>
                  </a:rPr>
                  <a:t> </a:t>
                </a:r>
              </a:p>
            </p:txBody>
          </p:sp>
        </mc:Fallback>
      </mc:AlternateContent>
      <p:pic>
        <p:nvPicPr>
          <p:cNvPr id="4" name="Immagine 3" descr="Immagine che contiene testo, schermata, software, Icona del computer&#10;&#10;Descrizione generata automaticamente">
            <a:extLst>
              <a:ext uri="{FF2B5EF4-FFF2-40B4-BE49-F238E27FC236}">
                <a16:creationId xmlns:a16="http://schemas.microsoft.com/office/drawing/2014/main" id="{18BE864F-5310-C670-7EE1-71FA71BE897B}"/>
              </a:ext>
            </a:extLst>
          </p:cNvPr>
          <p:cNvPicPr>
            <a:picLocks noChangeAspect="1"/>
          </p:cNvPicPr>
          <p:nvPr/>
        </p:nvPicPr>
        <p:blipFill rotWithShape="1">
          <a:blip r:embed="rId3">
            <a:extLst>
              <a:ext uri="{28A0092B-C50C-407E-A947-70E740481C1C}">
                <a14:useLocalDpi xmlns:a14="http://schemas.microsoft.com/office/drawing/2010/main" val="0"/>
              </a:ext>
            </a:extLst>
          </a:blip>
          <a:srcRect l="1924" t="34020" r="52461" b="28128"/>
          <a:stretch/>
        </p:blipFill>
        <p:spPr bwMode="auto">
          <a:xfrm>
            <a:off x="5952783" y="2032470"/>
            <a:ext cx="5985010" cy="279306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20107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80ED42BD-323B-FB32-C741-13A4AE70DEF0}"/>
                  </a:ext>
                </a:extLst>
              </p:cNvPr>
              <p:cNvSpPr>
                <a:spLocks noGrp="1"/>
              </p:cNvSpPr>
              <p:nvPr>
                <p:ph idx="1"/>
              </p:nvPr>
            </p:nvSpPr>
            <p:spPr>
              <a:xfrm>
                <a:off x="374343" y="327017"/>
                <a:ext cx="11550179" cy="4338289"/>
              </a:xfrm>
            </p:spPr>
            <p:txBody>
              <a:bodyPr>
                <a:noAutofit/>
              </a:bodyPr>
              <a:lstStyle/>
              <a:p>
                <a:pPr marL="0" indent="0">
                  <a:lnSpc>
                    <a:spcPct val="107000"/>
                  </a:lnSpc>
                  <a:spcAft>
                    <a:spcPts val="800"/>
                  </a:spcAft>
                  <a:buNone/>
                  <a:tabLst>
                    <a:tab pos="845185" algn="l"/>
                  </a:tabLst>
                </a:pPr>
                <a:r>
                  <a:rPr lang="it-IT" kern="100" dirty="0">
                    <a:solidFill>
                      <a:srgbClr val="161616"/>
                    </a:solidFill>
                    <a:effectLst/>
                    <a:ea typeface="Calibri" panose="020F0502020204030204" pitchFamily="34" charset="0"/>
                    <a:cs typeface="Times New Roman" panose="02020603050405020304" pitchFamily="18" charset="0"/>
                  </a:rPr>
                  <a:t>Ora, calcolando il prodotto interno tra il prodotto tensoriale tra </a:t>
                </a:r>
                <a14:m>
                  <m:oMath xmlns:m="http://schemas.openxmlformats.org/officeDocument/2006/math">
                    <m:sSub>
                      <m:sSub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𝑈</m:t>
                        </m:r>
                      </m:e>
                      <m: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0</m:t>
                        </m:r>
                      </m:sub>
                    </m:sSub>
                  </m:oMath>
                </a14:m>
                <a:r>
                  <a:rPr lang="it-IT" kern="100" dirty="0">
                    <a:effectLst/>
                    <a:ea typeface="Times New Roman" panose="02020603050405020304" pitchFamily="18" charset="0"/>
                    <a:cs typeface="Times New Roman" panose="02020603050405020304" pitchFamily="18" charset="0"/>
                  </a:rPr>
                  <a:t> e </a:t>
                </a:r>
                <a14:m>
                  <m:oMath xmlns:m="http://schemas.openxmlformats.org/officeDocument/2006/math">
                    <m:sSub>
                      <m:sSub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𝑈</m:t>
                        </m:r>
                      </m:e>
                      <m:sub>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𝜋</m:t>
                        </m:r>
                        <m:r>
                          <m:rPr>
                            <m:lit/>
                          </m:rPr>
                          <a:rPr lang="it-IT"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8</m:t>
                        </m:r>
                      </m:sub>
                    </m:sSub>
                  </m:oMath>
                </a14:m>
                <a:r>
                  <a:rPr lang="it-IT" kern="100" dirty="0">
                    <a:effectLst/>
                    <a:ea typeface="Times New Roman" panose="02020603050405020304" pitchFamily="18" charset="0"/>
                    <a:cs typeface="Times New Roman" panose="02020603050405020304" pitchFamily="18" charset="0"/>
                  </a:rPr>
                  <a:t> (nel caso (x,y)=(0,0)) e lo stato iniziale in cui si trovano i qbit (</a:t>
                </a:r>
                <a14:m>
                  <m:oMath xmlns:m="http://schemas.openxmlformats.org/officeDocument/2006/math">
                    <m:r>
                      <a:rPr lang="it-IT" i="1" kern="100">
                        <a:effectLst/>
                        <a:latin typeface="Cambria Math" panose="02040503050406030204" pitchFamily="18" charset="0"/>
                        <a:ea typeface="Calibri" panose="020F0502020204030204" pitchFamily="34" charset="0"/>
                        <a:cs typeface="Cambria Math" panose="02040503050406030204" pitchFamily="18" charset="0"/>
                      </a:rPr>
                      <m:t>∣</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𝜙</m:t>
                    </m:r>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oMath>
                </a14:m>
                <a:r>
                  <a:rPr lang="it-IT" kern="100" dirty="0">
                    <a:effectLst/>
                    <a:ea typeface="Times New Roman" panose="02020603050405020304" pitchFamily="18" charset="0"/>
                    <a:cs typeface="Times New Roman" panose="02020603050405020304" pitchFamily="18" charset="0"/>
                  </a:rPr>
                  <a:t>), possiamo ricavare le probabilità per ogni coppia di risposte (a,b). Sommando adeguatamente queste probabilità otteniamo la probabilità di a=b o a≠b. Per questo esempio particolar</a:t>
                </a:r>
                <a:r>
                  <a:rPr lang="it-IT" kern="100" dirty="0">
                    <a:ea typeface="Times New Roman" panose="02020603050405020304" pitchFamily="18" charset="0"/>
                    <a:cs typeface="Times New Roman" panose="02020603050405020304" pitchFamily="18" charset="0"/>
                  </a:rPr>
                  <a:t>e</a:t>
                </a:r>
                <a:r>
                  <a:rPr lang="it-IT" kern="100" dirty="0">
                    <a:effectLst/>
                    <a:ea typeface="Times New Roman" panose="02020603050405020304" pitchFamily="18" charset="0"/>
                    <a:cs typeface="Times New Roman" panose="02020603050405020304" pitchFamily="18" charset="0"/>
                  </a:rPr>
                  <a:t> siamo interessati alla probabilità che a=b che risulta essere uguale a:</a:t>
                </a:r>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14:m>
                  <m:oMathPara xmlns:m="http://schemas.openxmlformats.org/officeDocument/2006/math">
                    <m:oMathParaPr>
                      <m:jc m:val="centerGroup"/>
                    </m:oMathParaPr>
                    <m:oMath xmlns:m="http://schemas.openxmlformats.org/officeDocument/2006/math">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𝑝</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𝑎</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𝑏</m:t>
                      </m:r>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2+</m:t>
                          </m:r>
                          <m:rad>
                            <m:radPr>
                              <m:degHide m:val="on"/>
                              <m:ctrlPr>
                                <a:rPr lang="it-IT" i="1" kern="100">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2</m:t>
                              </m:r>
                            </m:e>
                          </m:rad>
                        </m:num>
                        <m:den>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4</m:t>
                          </m:r>
                        </m:den>
                      </m:f>
                      <m:r>
                        <a:rPr lang="it-IT" i="1" kern="100">
                          <a:effectLst/>
                          <a:latin typeface="Cambria Math" panose="02040503050406030204" pitchFamily="18" charset="0"/>
                          <a:ea typeface="Times New Roman" panose="02020603050405020304" pitchFamily="18" charset="0"/>
                          <a:cs typeface="Times New Roman" panose="02020603050405020304" pitchFamily="18" charset="0"/>
                        </a:rPr>
                        <m:t>≈0.85</m:t>
                      </m:r>
                    </m:oMath>
                  </m:oMathPara>
                </a14:m>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r>
                  <a:rPr lang="it-IT" kern="100" dirty="0">
                    <a:effectLst/>
                    <a:ea typeface="Times New Roman" panose="02020603050405020304" pitchFamily="18" charset="0"/>
                    <a:cs typeface="Times New Roman" panose="02020603050405020304" pitchFamily="18" charset="0"/>
                  </a:rPr>
                  <a:t>che è la probabilità di vincita per Alice e Bob; analizzando gli altri casi ((x,y)=(1,0), (x,y)=(0,1) e (x,y)=(1,1)) si ritrova la stessa probabilità di vincita.</a:t>
                </a:r>
              </a:p>
              <a:p>
                <a:pPr marL="0" indent="0">
                  <a:lnSpc>
                    <a:spcPct val="107000"/>
                  </a:lnSpc>
                  <a:spcAft>
                    <a:spcPts val="800"/>
                  </a:spcAft>
                  <a:buNone/>
                  <a:tabLst>
                    <a:tab pos="845185" algn="l"/>
                  </a:tabLst>
                </a:pPr>
                <a:endParaRPr lang="it-IT"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tabLst>
                    <a:tab pos="845185" algn="l"/>
                  </a:tabLst>
                </a:pPr>
                <a:r>
                  <a:rPr lang="it-IT" kern="100" dirty="0">
                    <a:effectLst/>
                    <a:ea typeface="Times New Roman" panose="02020603050405020304" pitchFamily="18" charset="0"/>
                    <a:cs typeface="Times New Roman" panose="02020603050405020304" pitchFamily="18" charset="0"/>
                  </a:rPr>
                  <a:t>Questo è un risultato significativamente migliore di quello che si otterrebbe utilizzando una tecnica classica (deterministica o probabilistica).</a:t>
                </a:r>
                <a:endParaRPr lang="it-IT" kern="100" dirty="0">
                  <a:effectLst/>
                  <a:ea typeface="Calibri" panose="020F0502020204030204" pitchFamily="34" charset="0"/>
                  <a:cs typeface="Times New Roman" panose="02020603050405020304" pitchFamily="18" charset="0"/>
                </a:endParaRPr>
              </a:p>
              <a:p>
                <a:pPr marL="0" indent="0">
                  <a:buNone/>
                </a:pPr>
                <a:endParaRPr lang="it-IT" dirty="0"/>
              </a:p>
            </p:txBody>
          </p:sp>
        </mc:Choice>
        <mc:Fallback xmlns="">
          <p:sp>
            <p:nvSpPr>
              <p:cNvPr id="3" name="Segnaposto contenuto 2">
                <a:extLst>
                  <a:ext uri="{FF2B5EF4-FFF2-40B4-BE49-F238E27FC236}">
                    <a16:creationId xmlns:a16="http://schemas.microsoft.com/office/drawing/2014/main" id="{80ED42BD-323B-FB32-C741-13A4AE70DEF0}"/>
                  </a:ext>
                </a:extLst>
              </p:cNvPr>
              <p:cNvSpPr>
                <a:spLocks noGrp="1" noRot="1" noChangeAspect="1" noMove="1" noResize="1" noEditPoints="1" noAdjustHandles="1" noChangeArrowheads="1" noChangeShapeType="1" noTextEdit="1"/>
              </p:cNvSpPr>
              <p:nvPr>
                <p:ph idx="1"/>
              </p:nvPr>
            </p:nvSpPr>
            <p:spPr>
              <a:xfrm>
                <a:off x="374343" y="327017"/>
                <a:ext cx="11550179" cy="4338289"/>
              </a:xfrm>
              <a:blipFill>
                <a:blip r:embed="rId2"/>
                <a:stretch>
                  <a:fillRect l="-422" t="-422" r="-739"/>
                </a:stretch>
              </a:blipFill>
            </p:spPr>
            <p:txBody>
              <a:bodyPr/>
              <a:lstStyle/>
              <a:p>
                <a:r>
                  <a:rPr lang="it-IT">
                    <a:noFill/>
                  </a:rPr>
                  <a:t> </a:t>
                </a:r>
              </a:p>
            </p:txBody>
          </p:sp>
        </mc:Fallback>
      </mc:AlternateContent>
      <p:sp>
        <p:nvSpPr>
          <p:cNvPr id="5" name="CasellaDiTesto 4">
            <a:extLst>
              <a:ext uri="{FF2B5EF4-FFF2-40B4-BE49-F238E27FC236}">
                <a16:creationId xmlns:a16="http://schemas.microsoft.com/office/drawing/2014/main" id="{BC6E0115-384C-9497-DF53-74BDC766989F}"/>
              </a:ext>
            </a:extLst>
          </p:cNvPr>
          <p:cNvSpPr txBox="1"/>
          <p:nvPr/>
        </p:nvSpPr>
        <p:spPr>
          <a:xfrm>
            <a:off x="374342" y="5002766"/>
            <a:ext cx="11550179" cy="1263166"/>
          </a:xfrm>
          <a:prstGeom prst="rect">
            <a:avLst/>
          </a:prstGeom>
          <a:noFill/>
        </p:spPr>
        <p:txBody>
          <a:bodyPr wrap="square">
            <a:spAutoFit/>
          </a:bodyPr>
          <a:lstStyle/>
          <a:p>
            <a:pPr>
              <a:lnSpc>
                <a:spcPct val="107000"/>
              </a:lnSpc>
              <a:spcAft>
                <a:spcPts val="800"/>
              </a:spcAft>
              <a:tabLst>
                <a:tab pos="845185" algn="l"/>
              </a:tabLst>
            </a:pPr>
            <a:r>
              <a:rPr lang="it-IT" sz="1800" kern="100">
                <a:effectLst/>
                <a:ea typeface="Times New Roman" panose="02020603050405020304" pitchFamily="18" charset="0"/>
                <a:cs typeface="Times New Roman" panose="02020603050405020304" pitchFamily="18" charset="0"/>
              </a:rPr>
              <a:t>L’idea alla base di questo gioco, dove l’entanglement porta ad un risultato statistico incompatibile con qualsiasi descrizione classica, è dovuta a John Bell. Molte persone, infatti, si riferiscono a questo esperimento come una dimostrazione al teorema di Bell che asserisce che la meccanica quantistica non è compatibile con le cosiddette teorie delle variabili locali nascoste.</a:t>
            </a:r>
            <a:endParaRPr lang="it-IT" sz="1800" kern="10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4055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71D96AC-0D8D-1BEA-1545-954CC3111E74}"/>
              </a:ext>
            </a:extLst>
          </p:cNvPr>
          <p:cNvSpPr>
            <a:spLocks noGrp="1"/>
          </p:cNvSpPr>
          <p:nvPr>
            <p:ph type="title"/>
          </p:nvPr>
        </p:nvSpPr>
        <p:spPr/>
        <p:txBody>
          <a:bodyPr/>
          <a:lstStyle/>
          <a:p>
            <a:r>
              <a:rPr lang="it-IT" dirty="0"/>
              <a:t>bibliografia</a:t>
            </a:r>
          </a:p>
        </p:txBody>
      </p:sp>
      <p:sp>
        <p:nvSpPr>
          <p:cNvPr id="3" name="Segnaposto contenuto 2">
            <a:extLst>
              <a:ext uri="{FF2B5EF4-FFF2-40B4-BE49-F238E27FC236}">
                <a16:creationId xmlns:a16="http://schemas.microsoft.com/office/drawing/2014/main" id="{114AECA9-82F8-AB83-9A06-4E3A6B220F97}"/>
              </a:ext>
            </a:extLst>
          </p:cNvPr>
          <p:cNvSpPr>
            <a:spLocks noGrp="1"/>
          </p:cNvSpPr>
          <p:nvPr>
            <p:ph idx="1"/>
          </p:nvPr>
        </p:nvSpPr>
        <p:spPr>
          <a:xfrm>
            <a:off x="727587" y="2638044"/>
            <a:ext cx="10884309" cy="3101983"/>
          </a:xfrm>
        </p:spPr>
        <p:txBody>
          <a:bodyPr>
            <a:normAutofit/>
          </a:bodyPr>
          <a:lstStyle/>
          <a:p>
            <a:r>
              <a:rPr lang="en-US" sz="1400" i="1" dirty="0"/>
              <a:t>“Can Quantum-Mechanical Description of Physical Reality Be Considered Complete’?”</a:t>
            </a:r>
            <a:r>
              <a:rPr lang="en-US" sz="1400" dirty="0"/>
              <a:t>  A. Einstein, B. Podolsky and N. Rosen, Institute for Advanced Study, Princeton, New Jersey (March 25, 1935)</a:t>
            </a:r>
          </a:p>
          <a:p>
            <a:r>
              <a:rPr lang="en-US" sz="1400" i="1" dirty="0"/>
              <a:t>“On the Einstein Podolsky Rosen paradox” </a:t>
            </a:r>
            <a:r>
              <a:rPr lang="en-US" sz="1400" dirty="0"/>
              <a:t>J. S. Bell, Department of Physics, University of Wisconsin, Madison, Wisconsin (4 November 1964)</a:t>
            </a:r>
          </a:p>
          <a:p>
            <a:r>
              <a:rPr lang="en-US" sz="1400" i="1" dirty="0"/>
              <a:t>“Proposed experiment to test local hidden-variable theories” </a:t>
            </a:r>
            <a:r>
              <a:rPr lang="en-US" sz="1400" dirty="0"/>
              <a:t>J. F. </a:t>
            </a:r>
            <a:r>
              <a:rPr lang="en-US" sz="1400" dirty="0" err="1"/>
              <a:t>Clauser</a:t>
            </a:r>
            <a:r>
              <a:rPr lang="en-US" sz="1400" dirty="0"/>
              <a:t>, M. A. Horne,  A. </a:t>
            </a:r>
            <a:r>
              <a:rPr lang="en-US" sz="1400" dirty="0" err="1"/>
              <a:t>Shimony</a:t>
            </a:r>
            <a:r>
              <a:rPr lang="en-US" sz="1400" dirty="0"/>
              <a:t>, R. A. Holt, Physical review letters (4 August 1969)</a:t>
            </a:r>
          </a:p>
          <a:p>
            <a:r>
              <a:rPr lang="en-US" sz="1400" i="1" dirty="0"/>
              <a:t>“</a:t>
            </a:r>
            <a:r>
              <a:rPr lang="en-US" sz="1400" i="1" dirty="0" err="1"/>
              <a:t>Speakable</a:t>
            </a:r>
            <a:r>
              <a:rPr lang="en-US" sz="1400" i="1" dirty="0"/>
              <a:t> and unspeakable in quantum mechanics”  </a:t>
            </a:r>
            <a:r>
              <a:rPr lang="en-US" sz="1400" dirty="0"/>
              <a:t>J.S. Bell, Cambridge University Press (1987)</a:t>
            </a:r>
          </a:p>
          <a:p>
            <a:r>
              <a:rPr lang="en-US" sz="1400" i="1" dirty="0"/>
              <a:t>“</a:t>
            </a:r>
            <a:r>
              <a:rPr lang="it-IT" sz="1400" i="1" dirty="0" err="1"/>
              <a:t>Experimental</a:t>
            </a:r>
            <a:r>
              <a:rPr lang="it-IT" sz="1400" i="1" dirty="0"/>
              <a:t> </a:t>
            </a:r>
            <a:r>
              <a:rPr lang="it-IT" sz="1400" i="1" dirty="0" err="1"/>
              <a:t>consequences</a:t>
            </a:r>
            <a:r>
              <a:rPr lang="it-IT" sz="1400" i="1" dirty="0"/>
              <a:t> of </a:t>
            </a:r>
            <a:r>
              <a:rPr lang="it-IT" sz="1400" i="1" dirty="0" err="1"/>
              <a:t>objective</a:t>
            </a:r>
            <a:r>
              <a:rPr lang="it-IT" sz="1400" i="1" dirty="0"/>
              <a:t> </a:t>
            </a:r>
            <a:r>
              <a:rPr lang="it-IT" sz="1400" i="1" dirty="0" err="1"/>
              <a:t>local</a:t>
            </a:r>
            <a:r>
              <a:rPr lang="it-IT" sz="1400" i="1" dirty="0"/>
              <a:t> theories</a:t>
            </a:r>
            <a:r>
              <a:rPr lang="en-US" sz="1400" i="1" dirty="0"/>
              <a:t>”</a:t>
            </a:r>
            <a:r>
              <a:rPr lang="en-US" sz="1400" dirty="0"/>
              <a:t>  </a:t>
            </a:r>
            <a:r>
              <a:rPr lang="it-IT" sz="1400" dirty="0"/>
              <a:t>J. F. Clauser, Department of </a:t>
            </a:r>
            <a:r>
              <a:rPr lang="it-IT" sz="1400" dirty="0" err="1"/>
              <a:t>Physics</a:t>
            </a:r>
            <a:r>
              <a:rPr lang="it-IT" sz="1400" dirty="0"/>
              <a:t> and </a:t>
            </a:r>
            <a:r>
              <a:rPr lang="it-IT" sz="1400" dirty="0" err="1"/>
              <a:t>Lattvrence</a:t>
            </a:r>
            <a:r>
              <a:rPr lang="it-IT" sz="1400" dirty="0"/>
              <a:t> Berkeley </a:t>
            </a:r>
            <a:r>
              <a:rPr lang="it-IT" sz="1400" dirty="0" err="1"/>
              <a:t>Laboratory</a:t>
            </a:r>
            <a:r>
              <a:rPr lang="it-IT" sz="1400" dirty="0"/>
              <a:t>, University of California, M. A. Horne, Department of </a:t>
            </a:r>
            <a:r>
              <a:rPr lang="it-IT" sz="1400" dirty="0" err="1"/>
              <a:t>Physics</a:t>
            </a:r>
            <a:r>
              <a:rPr lang="it-IT" sz="1400" dirty="0"/>
              <a:t>, </a:t>
            </a:r>
            <a:r>
              <a:rPr lang="it-IT" sz="1400" dirty="0" err="1"/>
              <a:t>Stonehill</a:t>
            </a:r>
            <a:r>
              <a:rPr lang="it-IT" sz="1400" dirty="0"/>
              <a:t> College, (10 August 1973)</a:t>
            </a:r>
          </a:p>
          <a:p>
            <a:r>
              <a:rPr lang="en-US" sz="1400" i="1" dirty="0"/>
              <a:t>“</a:t>
            </a:r>
            <a:r>
              <a:rPr lang="it-IT" sz="1400" i="1" dirty="0" err="1"/>
              <a:t>Experimental</a:t>
            </a:r>
            <a:r>
              <a:rPr lang="it-IT" sz="1400" i="1" dirty="0"/>
              <a:t> </a:t>
            </a:r>
            <a:r>
              <a:rPr lang="it-IT" sz="1400" i="1" dirty="0" err="1"/>
              <a:t>Realization</a:t>
            </a:r>
            <a:r>
              <a:rPr lang="it-IT" sz="1400" i="1" dirty="0"/>
              <a:t> of Einstein-Podolsky-Rosen-Bohm </a:t>
            </a:r>
            <a:r>
              <a:rPr lang="it-IT" sz="1400" i="1" dirty="0" err="1"/>
              <a:t>Gedankenexperiment</a:t>
            </a:r>
            <a:r>
              <a:rPr lang="it-IT" sz="1400" i="1" dirty="0"/>
              <a:t>: A New </a:t>
            </a:r>
            <a:r>
              <a:rPr lang="it-IT" sz="1400" i="1" dirty="0" err="1"/>
              <a:t>Violation</a:t>
            </a:r>
            <a:r>
              <a:rPr lang="it-IT" sz="1400" i="1" dirty="0"/>
              <a:t> of Bell's </a:t>
            </a:r>
            <a:r>
              <a:rPr lang="it-IT" sz="1400" i="1" dirty="0" err="1"/>
              <a:t>Inequalities</a:t>
            </a:r>
            <a:r>
              <a:rPr lang="en-US" sz="1400" i="1" dirty="0"/>
              <a:t>”</a:t>
            </a:r>
            <a:r>
              <a:rPr lang="it-IT" sz="1400" i="1" dirty="0"/>
              <a:t> </a:t>
            </a:r>
            <a:r>
              <a:rPr lang="it-IT" sz="1400" dirty="0"/>
              <a:t>A. Aspect, P. </a:t>
            </a:r>
            <a:r>
              <a:rPr lang="it-IT" sz="1400" dirty="0" err="1"/>
              <a:t>Grangier</a:t>
            </a:r>
            <a:r>
              <a:rPr lang="it-IT" sz="1400" dirty="0"/>
              <a:t>, G. Roger, Institut d'</a:t>
            </a:r>
            <a:r>
              <a:rPr lang="it-IT" sz="1400" dirty="0" err="1"/>
              <a:t>Optique</a:t>
            </a:r>
            <a:r>
              <a:rPr lang="it-IT" sz="1400" dirty="0"/>
              <a:t> </a:t>
            </a:r>
            <a:r>
              <a:rPr lang="it-IT" sz="1400" dirty="0" err="1"/>
              <a:t>Theorique</a:t>
            </a:r>
            <a:r>
              <a:rPr lang="it-IT" sz="1400" dirty="0"/>
              <a:t> et </a:t>
            </a:r>
            <a:r>
              <a:rPr lang="it-IT" sz="1400" dirty="0" err="1"/>
              <a:t>Appliquee</a:t>
            </a:r>
            <a:r>
              <a:rPr lang="it-IT" sz="1400" dirty="0"/>
              <a:t>, </a:t>
            </a:r>
            <a:r>
              <a:rPr lang="it-IT" sz="1400" dirty="0" err="1"/>
              <a:t>Universite</a:t>
            </a:r>
            <a:r>
              <a:rPr lang="it-IT" sz="1400" dirty="0"/>
              <a:t> Paris (30 </a:t>
            </a:r>
            <a:r>
              <a:rPr lang="it-IT" sz="1400" dirty="0" err="1"/>
              <a:t>December</a:t>
            </a:r>
            <a:r>
              <a:rPr lang="it-IT" sz="1400" dirty="0"/>
              <a:t> 1981)</a:t>
            </a:r>
          </a:p>
          <a:p>
            <a:r>
              <a:rPr lang="it-IT" sz="1400" dirty="0"/>
              <a:t>learning.quantum.ibm.com</a:t>
            </a:r>
          </a:p>
        </p:txBody>
      </p:sp>
    </p:spTree>
    <p:extLst>
      <p:ext uri="{BB962C8B-B14F-4D97-AF65-F5344CB8AC3E}">
        <p14:creationId xmlns:p14="http://schemas.microsoft.com/office/powerpoint/2010/main" val="3913438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28" name="Rectangle 11">
            <a:extLst>
              <a:ext uri="{FF2B5EF4-FFF2-40B4-BE49-F238E27FC236}">
                <a16:creationId xmlns:a16="http://schemas.microsoft.com/office/drawing/2014/main" id="{930BC020-BDBF-49EB-9898-BAB5BF5593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13">
            <a:extLst>
              <a:ext uri="{FF2B5EF4-FFF2-40B4-BE49-F238E27FC236}">
                <a16:creationId xmlns:a16="http://schemas.microsoft.com/office/drawing/2014/main" id="{64950C64-5D81-40F1-9601-8BA0D63BAE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429000"/>
            <a:ext cx="12192000" cy="3429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 name="Segnaposto contenuto 4" descr="Immagine che contiene testo, elettronica, schermata, software&#10;&#10;Descrizione generata automaticamente">
            <a:extLst>
              <a:ext uri="{FF2B5EF4-FFF2-40B4-BE49-F238E27FC236}">
                <a16:creationId xmlns:a16="http://schemas.microsoft.com/office/drawing/2014/main" id="{60BD4ED3-B1F0-B90D-95FF-F45B72B9ACD3}"/>
              </a:ext>
            </a:extLst>
          </p:cNvPr>
          <p:cNvPicPr>
            <a:picLocks noChangeAspect="1"/>
          </p:cNvPicPr>
          <p:nvPr/>
        </p:nvPicPr>
        <p:blipFill rotWithShape="1">
          <a:blip r:embed="rId2">
            <a:extLst>
              <a:ext uri="{28A0092B-C50C-407E-A947-70E740481C1C}">
                <a14:useLocalDpi xmlns:a14="http://schemas.microsoft.com/office/drawing/2010/main" val="0"/>
              </a:ext>
            </a:extLst>
          </a:blip>
          <a:srcRect l="15252" t="52728" r="16175" b="28135"/>
          <a:stretch/>
        </p:blipFill>
        <p:spPr>
          <a:xfrm>
            <a:off x="0" y="775574"/>
            <a:ext cx="12182210" cy="1913059"/>
          </a:xfrm>
          <a:prstGeom prst="rect">
            <a:avLst/>
          </a:prstGeom>
        </p:spPr>
      </p:pic>
      <p:sp>
        <p:nvSpPr>
          <p:cNvPr id="30" name="Content Placeholder 8">
            <a:extLst>
              <a:ext uri="{FF2B5EF4-FFF2-40B4-BE49-F238E27FC236}">
                <a16:creationId xmlns:a16="http://schemas.microsoft.com/office/drawing/2014/main" id="{8FBF5553-0990-1715-D5E5-33DE376E16FC}"/>
              </a:ext>
            </a:extLst>
          </p:cNvPr>
          <p:cNvSpPr>
            <a:spLocks noGrp="1"/>
          </p:cNvSpPr>
          <p:nvPr>
            <p:ph idx="1"/>
          </p:nvPr>
        </p:nvSpPr>
        <p:spPr>
          <a:xfrm>
            <a:off x="1326398" y="4190990"/>
            <a:ext cx="3925412" cy="2097843"/>
          </a:xfrm>
        </p:spPr>
        <p:txBody>
          <a:bodyPr>
            <a:normAutofit lnSpcReduction="10000"/>
          </a:bodyPr>
          <a:lstStyle/>
          <a:p>
            <a:pPr marL="0" indent="0">
              <a:buNone/>
            </a:pPr>
            <a:r>
              <a:rPr lang="en-US">
                <a:solidFill>
                  <a:schemeClr val="bg1"/>
                </a:solidFill>
              </a:rPr>
              <a:t>PRINCIPIO DI AZIONE LOCALE:</a:t>
            </a:r>
          </a:p>
          <a:p>
            <a:pPr marL="0" indent="0">
              <a:buNone/>
            </a:pPr>
            <a:r>
              <a:rPr lang="en-US">
                <a:solidFill>
                  <a:schemeClr val="bg1"/>
                </a:solidFill>
              </a:rPr>
              <a:t>“Due </a:t>
            </a:r>
            <a:r>
              <a:rPr lang="en-US" err="1">
                <a:solidFill>
                  <a:schemeClr val="bg1"/>
                </a:solidFill>
              </a:rPr>
              <a:t>oggetti</a:t>
            </a:r>
            <a:r>
              <a:rPr lang="en-US">
                <a:solidFill>
                  <a:schemeClr val="bg1"/>
                </a:solidFill>
              </a:rPr>
              <a:t> molto </a:t>
            </a:r>
            <a:r>
              <a:rPr lang="en-US" err="1">
                <a:solidFill>
                  <a:schemeClr val="bg1"/>
                </a:solidFill>
              </a:rPr>
              <a:t>lontani</a:t>
            </a:r>
            <a:r>
              <a:rPr lang="en-US">
                <a:solidFill>
                  <a:schemeClr val="bg1"/>
                </a:solidFill>
              </a:rPr>
              <a:t> </a:t>
            </a:r>
            <a:r>
              <a:rPr lang="en-US" err="1">
                <a:solidFill>
                  <a:schemeClr val="bg1"/>
                </a:solidFill>
              </a:rPr>
              <a:t>nello</a:t>
            </a:r>
            <a:r>
              <a:rPr lang="en-US">
                <a:solidFill>
                  <a:schemeClr val="bg1"/>
                </a:solidFill>
              </a:rPr>
              <a:t> </a:t>
            </a:r>
            <a:r>
              <a:rPr lang="en-US" err="1">
                <a:solidFill>
                  <a:schemeClr val="bg1"/>
                </a:solidFill>
              </a:rPr>
              <a:t>spazio</a:t>
            </a:r>
            <a:r>
              <a:rPr lang="en-US">
                <a:solidFill>
                  <a:schemeClr val="bg1"/>
                </a:solidFill>
              </a:rPr>
              <a:t> </a:t>
            </a:r>
            <a:r>
              <a:rPr lang="en-US" err="1">
                <a:solidFill>
                  <a:schemeClr val="bg1"/>
                </a:solidFill>
              </a:rPr>
              <a:t>sono</a:t>
            </a:r>
            <a:r>
              <a:rPr lang="en-US">
                <a:solidFill>
                  <a:schemeClr val="bg1"/>
                </a:solidFill>
              </a:rPr>
              <a:t> </a:t>
            </a:r>
            <a:r>
              <a:rPr lang="en-US" err="1">
                <a:solidFill>
                  <a:schemeClr val="bg1"/>
                </a:solidFill>
              </a:rPr>
              <a:t>indipendenti</a:t>
            </a:r>
            <a:r>
              <a:rPr lang="en-US">
                <a:solidFill>
                  <a:schemeClr val="bg1"/>
                </a:solidFill>
              </a:rPr>
              <a:t>, </a:t>
            </a:r>
            <a:r>
              <a:rPr lang="en-US" err="1">
                <a:solidFill>
                  <a:schemeClr val="bg1"/>
                </a:solidFill>
              </a:rPr>
              <a:t>un’influenza</a:t>
            </a:r>
            <a:r>
              <a:rPr lang="en-US">
                <a:solidFill>
                  <a:schemeClr val="bg1"/>
                </a:solidFill>
              </a:rPr>
              <a:t> </a:t>
            </a:r>
            <a:r>
              <a:rPr lang="en-US" err="1">
                <a:solidFill>
                  <a:schemeClr val="bg1"/>
                </a:solidFill>
              </a:rPr>
              <a:t>esterna</a:t>
            </a:r>
            <a:r>
              <a:rPr lang="en-US">
                <a:solidFill>
                  <a:schemeClr val="bg1"/>
                </a:solidFill>
              </a:rPr>
              <a:t> </a:t>
            </a:r>
            <a:r>
              <a:rPr lang="en-US" err="1">
                <a:solidFill>
                  <a:schemeClr val="bg1"/>
                </a:solidFill>
              </a:rPr>
              <a:t>sul</a:t>
            </a:r>
            <a:r>
              <a:rPr lang="en-US">
                <a:solidFill>
                  <a:schemeClr val="bg1"/>
                </a:solidFill>
              </a:rPr>
              <a:t> primo (ad </a:t>
            </a:r>
            <a:r>
              <a:rPr lang="en-US" err="1">
                <a:solidFill>
                  <a:schemeClr val="bg1"/>
                </a:solidFill>
              </a:rPr>
              <a:t>esempio</a:t>
            </a:r>
            <a:r>
              <a:rPr lang="en-US">
                <a:solidFill>
                  <a:schemeClr val="bg1"/>
                </a:solidFill>
              </a:rPr>
              <a:t> </a:t>
            </a:r>
            <a:r>
              <a:rPr lang="en-US" err="1">
                <a:solidFill>
                  <a:schemeClr val="bg1"/>
                </a:solidFill>
              </a:rPr>
              <a:t>una</a:t>
            </a:r>
            <a:r>
              <a:rPr lang="en-US">
                <a:solidFill>
                  <a:schemeClr val="bg1"/>
                </a:solidFill>
              </a:rPr>
              <a:t> </a:t>
            </a:r>
            <a:r>
              <a:rPr lang="en-US" err="1">
                <a:solidFill>
                  <a:schemeClr val="bg1"/>
                </a:solidFill>
              </a:rPr>
              <a:t>misura</a:t>
            </a:r>
            <a:r>
              <a:rPr lang="en-US">
                <a:solidFill>
                  <a:schemeClr val="bg1"/>
                </a:solidFill>
              </a:rPr>
              <a:t>) non ha </a:t>
            </a:r>
            <a:r>
              <a:rPr lang="en-US" err="1">
                <a:solidFill>
                  <a:schemeClr val="bg1"/>
                </a:solidFill>
              </a:rPr>
              <a:t>un’influenza</a:t>
            </a:r>
            <a:r>
              <a:rPr lang="en-US">
                <a:solidFill>
                  <a:schemeClr val="bg1"/>
                </a:solidFill>
              </a:rPr>
              <a:t> </a:t>
            </a:r>
            <a:r>
              <a:rPr lang="en-US" err="1">
                <a:solidFill>
                  <a:schemeClr val="bg1"/>
                </a:solidFill>
              </a:rPr>
              <a:t>diretta</a:t>
            </a:r>
            <a:r>
              <a:rPr lang="en-US">
                <a:solidFill>
                  <a:schemeClr val="bg1"/>
                </a:solidFill>
              </a:rPr>
              <a:t> </a:t>
            </a:r>
            <a:r>
              <a:rPr lang="en-US" err="1">
                <a:solidFill>
                  <a:schemeClr val="bg1"/>
                </a:solidFill>
              </a:rPr>
              <a:t>sul</a:t>
            </a:r>
            <a:r>
              <a:rPr lang="en-US">
                <a:solidFill>
                  <a:schemeClr val="bg1"/>
                </a:solidFill>
              </a:rPr>
              <a:t> secondo.”</a:t>
            </a:r>
          </a:p>
          <a:p>
            <a:pPr marL="0" indent="0" algn="r">
              <a:buNone/>
            </a:pPr>
            <a:r>
              <a:rPr lang="en-US" sz="1400">
                <a:solidFill>
                  <a:schemeClr val="bg1"/>
                </a:solidFill>
              </a:rPr>
              <a:t>(Albert Einstein, </a:t>
            </a:r>
            <a:r>
              <a:rPr lang="en-US" sz="1400" err="1">
                <a:solidFill>
                  <a:schemeClr val="bg1"/>
                </a:solidFill>
              </a:rPr>
              <a:t>Quanten-Mechanik</a:t>
            </a:r>
            <a:r>
              <a:rPr lang="en-US" sz="1400">
                <a:solidFill>
                  <a:schemeClr val="bg1"/>
                </a:solidFill>
              </a:rPr>
              <a:t> und </a:t>
            </a:r>
            <a:r>
              <a:rPr lang="en-US" sz="1400" err="1">
                <a:solidFill>
                  <a:schemeClr val="bg1"/>
                </a:solidFill>
              </a:rPr>
              <a:t>Wirklichkeit</a:t>
            </a:r>
            <a:r>
              <a:rPr lang="en-US" sz="1400">
                <a:solidFill>
                  <a:schemeClr val="bg1"/>
                </a:solidFill>
              </a:rPr>
              <a:t>, 1948)</a:t>
            </a:r>
          </a:p>
        </p:txBody>
      </p:sp>
      <p:grpSp>
        <p:nvGrpSpPr>
          <p:cNvPr id="12" name="Gruppo 11">
            <a:extLst>
              <a:ext uri="{FF2B5EF4-FFF2-40B4-BE49-F238E27FC236}">
                <a16:creationId xmlns:a16="http://schemas.microsoft.com/office/drawing/2014/main" id="{9662DC81-08B5-5E7B-BDEF-AE1428E0F0DC}"/>
              </a:ext>
            </a:extLst>
          </p:cNvPr>
          <p:cNvGrpSpPr/>
          <p:nvPr/>
        </p:nvGrpSpPr>
        <p:grpSpPr>
          <a:xfrm>
            <a:off x="1047804" y="845575"/>
            <a:ext cx="4871214" cy="424853"/>
            <a:chOff x="1047804" y="845575"/>
            <a:chExt cx="4871214" cy="424853"/>
          </a:xfrm>
        </p:grpSpPr>
        <p:sp>
          <p:nvSpPr>
            <p:cNvPr id="6" name="Rettangolo 5">
              <a:extLst>
                <a:ext uri="{FF2B5EF4-FFF2-40B4-BE49-F238E27FC236}">
                  <a16:creationId xmlns:a16="http://schemas.microsoft.com/office/drawing/2014/main" id="{F5CB1314-020A-52D1-E6D9-16DB7BD42E5D}"/>
                </a:ext>
              </a:extLst>
            </p:cNvPr>
            <p:cNvSpPr/>
            <p:nvPr/>
          </p:nvSpPr>
          <p:spPr>
            <a:xfrm>
              <a:off x="1248695" y="845575"/>
              <a:ext cx="4670323" cy="196644"/>
            </a:xfrm>
            <a:prstGeom prst="rect">
              <a:avLst/>
            </a:prstGeom>
            <a:solidFill>
              <a:srgbClr val="C000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a:extLst>
                <a:ext uri="{FF2B5EF4-FFF2-40B4-BE49-F238E27FC236}">
                  <a16:creationId xmlns:a16="http://schemas.microsoft.com/office/drawing/2014/main" id="{977F81A1-0B64-47CE-AED8-9728F29D30FE}"/>
                </a:ext>
              </a:extLst>
            </p:cNvPr>
            <p:cNvSpPr/>
            <p:nvPr/>
          </p:nvSpPr>
          <p:spPr>
            <a:xfrm>
              <a:off x="1047804" y="1073784"/>
              <a:ext cx="2311216" cy="196644"/>
            </a:xfrm>
            <a:prstGeom prst="rect">
              <a:avLst/>
            </a:prstGeom>
            <a:solidFill>
              <a:srgbClr val="C000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8" name="Rettangolo 7">
            <a:extLst>
              <a:ext uri="{FF2B5EF4-FFF2-40B4-BE49-F238E27FC236}">
                <a16:creationId xmlns:a16="http://schemas.microsoft.com/office/drawing/2014/main" id="{ABC8046A-BD46-758D-CBD9-6648D1CD7D17}"/>
              </a:ext>
            </a:extLst>
          </p:cNvPr>
          <p:cNvSpPr/>
          <p:nvPr/>
        </p:nvSpPr>
        <p:spPr>
          <a:xfrm>
            <a:off x="1047804" y="1301993"/>
            <a:ext cx="4871214" cy="196644"/>
          </a:xfrm>
          <a:prstGeom prst="rect">
            <a:avLst/>
          </a:prstGeom>
          <a:solidFill>
            <a:srgbClr val="FFFF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a:extLst>
              <a:ext uri="{FF2B5EF4-FFF2-40B4-BE49-F238E27FC236}">
                <a16:creationId xmlns:a16="http://schemas.microsoft.com/office/drawing/2014/main" id="{3E701158-ED79-EA0C-675D-1950A78770B9}"/>
              </a:ext>
            </a:extLst>
          </p:cNvPr>
          <p:cNvSpPr/>
          <p:nvPr/>
        </p:nvSpPr>
        <p:spPr>
          <a:xfrm>
            <a:off x="1047804" y="1519204"/>
            <a:ext cx="4546751" cy="189743"/>
          </a:xfrm>
          <a:prstGeom prst="rect">
            <a:avLst/>
          </a:prstGeom>
          <a:solidFill>
            <a:srgbClr val="FFFF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9D072271-4D2C-94A6-966E-5FD1911C7740}"/>
              </a:ext>
            </a:extLst>
          </p:cNvPr>
          <p:cNvSpPr/>
          <p:nvPr/>
        </p:nvSpPr>
        <p:spPr>
          <a:xfrm>
            <a:off x="1047804" y="1736416"/>
            <a:ext cx="4871214" cy="196644"/>
          </a:xfrm>
          <a:prstGeom prst="rect">
            <a:avLst/>
          </a:prstGeom>
          <a:solidFill>
            <a:srgbClr val="00B0F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highlight>
                <a:srgbClr val="00FFFF"/>
              </a:highlight>
            </a:endParaRPr>
          </a:p>
        </p:txBody>
      </p:sp>
      <p:sp>
        <p:nvSpPr>
          <p:cNvPr id="13" name="Rettangolo 12">
            <a:extLst>
              <a:ext uri="{FF2B5EF4-FFF2-40B4-BE49-F238E27FC236}">
                <a16:creationId xmlns:a16="http://schemas.microsoft.com/office/drawing/2014/main" id="{65B53975-0424-26E3-4E5D-B2DF23B79A2B}"/>
              </a:ext>
            </a:extLst>
          </p:cNvPr>
          <p:cNvSpPr/>
          <p:nvPr/>
        </p:nvSpPr>
        <p:spPr>
          <a:xfrm>
            <a:off x="1047804" y="1960529"/>
            <a:ext cx="4871214" cy="196644"/>
          </a:xfrm>
          <a:prstGeom prst="rect">
            <a:avLst/>
          </a:prstGeom>
          <a:solidFill>
            <a:srgbClr val="00B0F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a:extLst>
              <a:ext uri="{FF2B5EF4-FFF2-40B4-BE49-F238E27FC236}">
                <a16:creationId xmlns:a16="http://schemas.microsoft.com/office/drawing/2014/main" id="{9148F911-135C-4128-217B-2E1E20D2C885}"/>
              </a:ext>
            </a:extLst>
          </p:cNvPr>
          <p:cNvSpPr/>
          <p:nvPr/>
        </p:nvSpPr>
        <p:spPr>
          <a:xfrm>
            <a:off x="1047804" y="2179838"/>
            <a:ext cx="3536798" cy="196644"/>
          </a:xfrm>
          <a:prstGeom prst="rect">
            <a:avLst/>
          </a:prstGeom>
          <a:solidFill>
            <a:srgbClr val="00B0F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CC64CB2D-3CCB-1FA0-BB15-AF0112AA4405}"/>
              </a:ext>
            </a:extLst>
          </p:cNvPr>
          <p:cNvSpPr/>
          <p:nvPr/>
        </p:nvSpPr>
        <p:spPr>
          <a:xfrm>
            <a:off x="1047804" y="2403951"/>
            <a:ext cx="4871214" cy="196644"/>
          </a:xfrm>
          <a:prstGeom prst="rect">
            <a:avLst/>
          </a:prstGeom>
          <a:solidFill>
            <a:srgbClr val="FFFF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15C5812D-4EE3-51AE-5FD7-B42CB39B6B7E}"/>
              </a:ext>
            </a:extLst>
          </p:cNvPr>
          <p:cNvSpPr/>
          <p:nvPr/>
        </p:nvSpPr>
        <p:spPr>
          <a:xfrm>
            <a:off x="6096000" y="845575"/>
            <a:ext cx="4871214" cy="196644"/>
          </a:xfrm>
          <a:prstGeom prst="rect">
            <a:avLst/>
          </a:prstGeom>
          <a:solidFill>
            <a:srgbClr val="FFFF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Rettangolo 26">
            <a:extLst>
              <a:ext uri="{FF2B5EF4-FFF2-40B4-BE49-F238E27FC236}">
                <a16:creationId xmlns:a16="http://schemas.microsoft.com/office/drawing/2014/main" id="{336C19AA-ECFD-8A65-48B6-FE0E3A10B54A}"/>
              </a:ext>
            </a:extLst>
          </p:cNvPr>
          <p:cNvSpPr/>
          <p:nvPr/>
        </p:nvSpPr>
        <p:spPr>
          <a:xfrm>
            <a:off x="6096000" y="1073784"/>
            <a:ext cx="3723409" cy="196644"/>
          </a:xfrm>
          <a:prstGeom prst="rect">
            <a:avLst/>
          </a:prstGeom>
          <a:solidFill>
            <a:srgbClr val="FFFF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Rettangolo 30">
            <a:extLst>
              <a:ext uri="{FF2B5EF4-FFF2-40B4-BE49-F238E27FC236}">
                <a16:creationId xmlns:a16="http://schemas.microsoft.com/office/drawing/2014/main" id="{AF135319-C5E4-5E06-62A7-CB89708BA3EA}"/>
              </a:ext>
            </a:extLst>
          </p:cNvPr>
          <p:cNvSpPr/>
          <p:nvPr/>
        </p:nvSpPr>
        <p:spPr>
          <a:xfrm>
            <a:off x="4584602" y="2179837"/>
            <a:ext cx="1334416" cy="187646"/>
          </a:xfrm>
          <a:prstGeom prst="rect">
            <a:avLst/>
          </a:prstGeom>
          <a:solidFill>
            <a:srgbClr val="FFFF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Rettangolo 31">
            <a:extLst>
              <a:ext uri="{FF2B5EF4-FFF2-40B4-BE49-F238E27FC236}">
                <a16:creationId xmlns:a16="http://schemas.microsoft.com/office/drawing/2014/main" id="{A4A5CB69-35C1-BCDC-8B15-127A9C922BC6}"/>
              </a:ext>
            </a:extLst>
          </p:cNvPr>
          <p:cNvSpPr/>
          <p:nvPr/>
        </p:nvSpPr>
        <p:spPr>
          <a:xfrm>
            <a:off x="5673213" y="1520138"/>
            <a:ext cx="245805" cy="188809"/>
          </a:xfrm>
          <a:prstGeom prst="rect">
            <a:avLst/>
          </a:prstGeom>
          <a:solidFill>
            <a:srgbClr val="00B0F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AutoShape 2" descr="\sigma _{x}\sigma _{p}\geq {\frac {\hbar }{2}}~~">
            <a:extLst>
              <a:ext uri="{FF2B5EF4-FFF2-40B4-BE49-F238E27FC236}">
                <a16:creationId xmlns:a16="http://schemas.microsoft.com/office/drawing/2014/main" id="{278258BB-D48E-6828-947D-60A1B1B845E4}"/>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 name="Rettangolo 2">
            <a:extLst>
              <a:ext uri="{FF2B5EF4-FFF2-40B4-BE49-F238E27FC236}">
                <a16:creationId xmlns:a16="http://schemas.microsoft.com/office/drawing/2014/main" id="{7E463A52-7D40-817C-6548-D28912EC5599}"/>
              </a:ext>
            </a:extLst>
          </p:cNvPr>
          <p:cNvSpPr/>
          <p:nvPr/>
        </p:nvSpPr>
        <p:spPr>
          <a:xfrm>
            <a:off x="3384812" y="1078687"/>
            <a:ext cx="2534206" cy="186838"/>
          </a:xfrm>
          <a:prstGeom prst="rect">
            <a:avLst/>
          </a:prstGeom>
          <a:solidFill>
            <a:srgbClr val="FFFF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30" name="Picture 6" descr="Relatività generale - Wikipedia">
            <a:extLst>
              <a:ext uri="{FF2B5EF4-FFF2-40B4-BE49-F238E27FC236}">
                <a16:creationId xmlns:a16="http://schemas.microsoft.com/office/drawing/2014/main" id="{EFB1E2AC-A3FB-01B1-41FC-2024197240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9215" y="3430171"/>
            <a:ext cx="2741030" cy="3422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0837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3">
            <a:extLst>
              <a:ext uri="{FF2B5EF4-FFF2-40B4-BE49-F238E27FC236}">
                <a16:creationId xmlns:a16="http://schemas.microsoft.com/office/drawing/2014/main" id="{AF46541F-FCF9-AEE4-EBCD-46869C147886}"/>
              </a:ext>
            </a:extLst>
          </p:cNvPr>
          <p:cNvSpPr txBox="1">
            <a:spLocks noGrp="1"/>
          </p:cNvSpPr>
          <p:nvPr>
            <p:ph idx="1"/>
          </p:nvPr>
        </p:nvSpPr>
        <p:spPr>
          <a:xfrm>
            <a:off x="597581" y="567029"/>
            <a:ext cx="5346019" cy="4078039"/>
          </a:xfrm>
          <a:prstGeom prst="rect">
            <a:avLst/>
          </a:prstGeom>
          <a:noFill/>
        </p:spPr>
        <p:txBody>
          <a:bodyPr wrap="square">
            <a:spAutoFit/>
          </a:bodyPr>
          <a:lstStyle/>
          <a:p>
            <a:pPr marL="0" indent="0">
              <a:buNone/>
            </a:pPr>
            <a:r>
              <a:rPr lang="en-US">
                <a:solidFill>
                  <a:schemeClr val="tx1"/>
                </a:solidFill>
              </a:rPr>
              <a:t>Si </a:t>
            </a:r>
            <a:r>
              <a:rPr lang="en-US" err="1">
                <a:solidFill>
                  <a:schemeClr val="tx1"/>
                </a:solidFill>
              </a:rPr>
              <a:t>mostra</a:t>
            </a:r>
            <a:r>
              <a:rPr lang="en-US">
                <a:solidFill>
                  <a:schemeClr val="tx1"/>
                </a:solidFill>
              </a:rPr>
              <a:t> che </a:t>
            </a:r>
            <a:r>
              <a:rPr lang="en-US" err="1">
                <a:solidFill>
                  <a:schemeClr val="tx1"/>
                </a:solidFill>
              </a:rPr>
              <a:t>assumendo</a:t>
            </a:r>
            <a:r>
              <a:rPr lang="en-US">
                <a:solidFill>
                  <a:schemeClr val="tx1"/>
                </a:solidFill>
              </a:rPr>
              <a:t> che la </a:t>
            </a:r>
            <a:r>
              <a:rPr lang="en-US" err="1">
                <a:solidFill>
                  <a:schemeClr val="tx1"/>
                </a:solidFill>
              </a:rPr>
              <a:t>funzione</a:t>
            </a:r>
            <a:r>
              <a:rPr lang="en-US">
                <a:solidFill>
                  <a:schemeClr val="tx1"/>
                </a:solidFill>
              </a:rPr>
              <a:t> </a:t>
            </a:r>
            <a:r>
              <a:rPr lang="en-US" err="1">
                <a:solidFill>
                  <a:schemeClr val="tx1"/>
                </a:solidFill>
              </a:rPr>
              <a:t>d’onda</a:t>
            </a:r>
            <a:r>
              <a:rPr lang="en-US">
                <a:solidFill>
                  <a:schemeClr val="tx1"/>
                </a:solidFill>
              </a:rPr>
              <a:t> </a:t>
            </a:r>
            <a:r>
              <a:rPr lang="en-US" err="1">
                <a:solidFill>
                  <a:schemeClr val="tx1"/>
                </a:solidFill>
              </a:rPr>
              <a:t>sia</a:t>
            </a:r>
            <a:r>
              <a:rPr lang="en-US">
                <a:solidFill>
                  <a:schemeClr val="tx1"/>
                </a:solidFill>
              </a:rPr>
              <a:t> </a:t>
            </a:r>
            <a:r>
              <a:rPr lang="en-US" err="1">
                <a:solidFill>
                  <a:schemeClr val="tx1"/>
                </a:solidFill>
              </a:rPr>
              <a:t>una</a:t>
            </a:r>
            <a:r>
              <a:rPr lang="en-US">
                <a:solidFill>
                  <a:schemeClr val="tx1"/>
                </a:solidFill>
              </a:rPr>
              <a:t> </a:t>
            </a:r>
            <a:r>
              <a:rPr lang="en-US" err="1">
                <a:solidFill>
                  <a:schemeClr val="tx1"/>
                </a:solidFill>
              </a:rPr>
              <a:t>descrizione</a:t>
            </a:r>
            <a:r>
              <a:rPr lang="en-US">
                <a:solidFill>
                  <a:schemeClr val="tx1"/>
                </a:solidFill>
              </a:rPr>
              <a:t> complete della realtà </a:t>
            </a:r>
            <a:r>
              <a:rPr lang="en-US" err="1">
                <a:solidFill>
                  <a:schemeClr val="tx1"/>
                </a:solidFill>
              </a:rPr>
              <a:t>si</a:t>
            </a:r>
            <a:r>
              <a:rPr lang="en-US">
                <a:solidFill>
                  <a:schemeClr val="tx1"/>
                </a:solidFill>
              </a:rPr>
              <a:t> </a:t>
            </a:r>
            <a:r>
              <a:rPr lang="en-US" err="1">
                <a:solidFill>
                  <a:schemeClr val="tx1"/>
                </a:solidFill>
              </a:rPr>
              <a:t>arriva</a:t>
            </a:r>
            <a:r>
              <a:rPr lang="en-US">
                <a:solidFill>
                  <a:schemeClr val="tx1"/>
                </a:solidFill>
              </a:rPr>
              <a:t> a dire che </a:t>
            </a:r>
            <a:r>
              <a:rPr lang="it-IT">
                <a:solidFill>
                  <a:schemeClr val="tx1"/>
                </a:solidFill>
              </a:rPr>
              <a:t>quantità</a:t>
            </a:r>
            <a:r>
              <a:rPr lang="en-US">
                <a:solidFill>
                  <a:schemeClr val="tx1"/>
                </a:solidFill>
              </a:rPr>
              <a:t> </a:t>
            </a:r>
            <a:r>
              <a:rPr lang="en-US" err="1">
                <a:solidFill>
                  <a:schemeClr val="tx1"/>
                </a:solidFill>
              </a:rPr>
              <a:t>caratterizzate</a:t>
            </a:r>
            <a:r>
              <a:rPr lang="en-US">
                <a:solidFill>
                  <a:schemeClr val="tx1"/>
                </a:solidFill>
              </a:rPr>
              <a:t> da </a:t>
            </a:r>
            <a:r>
              <a:rPr lang="en-US" err="1">
                <a:solidFill>
                  <a:schemeClr val="tx1"/>
                </a:solidFill>
              </a:rPr>
              <a:t>operatori</a:t>
            </a:r>
            <a:r>
              <a:rPr lang="en-US">
                <a:solidFill>
                  <a:schemeClr val="tx1"/>
                </a:solidFill>
              </a:rPr>
              <a:t> non </a:t>
            </a:r>
            <a:r>
              <a:rPr lang="en-US" err="1">
                <a:solidFill>
                  <a:schemeClr val="tx1"/>
                </a:solidFill>
              </a:rPr>
              <a:t>commutanti</a:t>
            </a:r>
            <a:r>
              <a:rPr lang="en-US">
                <a:solidFill>
                  <a:schemeClr val="tx1"/>
                </a:solidFill>
              </a:rPr>
              <a:t> </a:t>
            </a:r>
            <a:r>
              <a:rPr lang="en-US" err="1">
                <a:solidFill>
                  <a:schemeClr val="tx1"/>
                </a:solidFill>
              </a:rPr>
              <a:t>possono</a:t>
            </a:r>
            <a:r>
              <a:rPr lang="en-US">
                <a:solidFill>
                  <a:schemeClr val="tx1"/>
                </a:solidFill>
              </a:rPr>
              <a:t> </a:t>
            </a:r>
            <a:r>
              <a:rPr lang="en-US" err="1">
                <a:solidFill>
                  <a:schemeClr val="tx1"/>
                </a:solidFill>
              </a:rPr>
              <a:t>avere</a:t>
            </a:r>
            <a:r>
              <a:rPr lang="en-US">
                <a:solidFill>
                  <a:schemeClr val="tx1"/>
                </a:solidFill>
              </a:rPr>
              <a:t> realtà </a:t>
            </a:r>
            <a:r>
              <a:rPr lang="en-US" err="1">
                <a:solidFill>
                  <a:schemeClr val="tx1"/>
                </a:solidFill>
              </a:rPr>
              <a:t>simultanee</a:t>
            </a:r>
            <a:r>
              <a:rPr lang="en-US">
                <a:solidFill>
                  <a:schemeClr val="tx1"/>
                </a:solidFill>
              </a:rPr>
              <a:t>.</a:t>
            </a:r>
          </a:p>
          <a:p>
            <a:pPr marL="0" indent="0">
              <a:buNone/>
            </a:pPr>
            <a:endParaRPr lang="en-US">
              <a:solidFill>
                <a:schemeClr val="tx1"/>
              </a:solidFill>
            </a:endParaRPr>
          </a:p>
          <a:p>
            <a:pPr marL="0" indent="0">
              <a:buNone/>
            </a:pPr>
            <a:r>
              <a:rPr lang="it-IT" kern="100">
                <a:ea typeface="Calibri" panose="020F0502020204030204" pitchFamily="34" charset="0"/>
                <a:cs typeface="Times New Roman" panose="02020603050405020304" pitchFamily="18" charset="0"/>
              </a:rPr>
              <a:t>C</a:t>
            </a:r>
            <a:r>
              <a:rPr lang="it-IT" sz="1800" kern="100">
                <a:effectLst/>
                <a:ea typeface="Calibri" panose="020F0502020204030204" pitchFamily="34" charset="0"/>
                <a:cs typeface="Times New Roman" panose="02020603050405020304" pitchFamily="18" charset="0"/>
              </a:rPr>
              <a:t>onsideriamo due sistemi (1) e (2) che possono interagire per un certo periodo di tempo dopo il quale ogni interazione cessa. Supponiamo di conoscere gli stati dei due sistemi al tempo t=0, allora, grazie all’equazione di Schrödinger possiamo conoscere lo stato Ψ = (1) + (2) ad ogni istante successivo (anche quando i sistemi non interagiscono più). </a:t>
            </a:r>
          </a:p>
          <a:p>
            <a:pPr marL="0" indent="0">
              <a:buNone/>
            </a:pPr>
            <a:endParaRPr lang="en-US">
              <a:solidFill>
                <a:schemeClr val="tx1"/>
              </a:solidFill>
            </a:endParaRPr>
          </a:p>
        </p:txBody>
      </p:sp>
      <p:pic>
        <p:nvPicPr>
          <p:cNvPr id="1026" name="Picture 2" descr="L'equazione di Schrödinger: Spiegata - Deep Learning Italia">
            <a:extLst>
              <a:ext uri="{FF2B5EF4-FFF2-40B4-BE49-F238E27FC236}">
                <a16:creationId xmlns:a16="http://schemas.microsoft.com/office/drawing/2014/main" id="{F7D4BB73-FA8C-46D7-6A9F-24DE1EFDB2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2123" y="4673568"/>
            <a:ext cx="2857500" cy="1019175"/>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a:extLst>
              <a:ext uri="{FF2B5EF4-FFF2-40B4-BE49-F238E27FC236}">
                <a16:creationId xmlns:a16="http://schemas.microsoft.com/office/drawing/2014/main" id="{5B870813-0589-4253-F050-39BF8E15CA27}"/>
              </a:ext>
            </a:extLst>
          </p:cNvPr>
          <p:cNvSpPr txBox="1"/>
          <p:nvPr/>
        </p:nvSpPr>
        <p:spPr>
          <a:xfrm>
            <a:off x="6557088" y="567029"/>
            <a:ext cx="4695630" cy="2862322"/>
          </a:xfrm>
          <a:prstGeom prst="rect">
            <a:avLst/>
          </a:prstGeom>
          <a:noFill/>
        </p:spPr>
        <p:txBody>
          <a:bodyPr wrap="square">
            <a:spAutoFit/>
          </a:bodyPr>
          <a:lstStyle/>
          <a:p>
            <a:r>
              <a:rPr lang="it-IT" sz="1800">
                <a:effectLst/>
                <a:ea typeface="Calibri" panose="020F0502020204030204" pitchFamily="34" charset="0"/>
              </a:rPr>
              <a:t>Considerando il collasso della funzione d’onda possiamo determinare lo stato di ognuno dei due sistemi dopo l’interazione: se effettuo due misure diverse sul sistema (1), il sistema (2) collasserà in due stati con due funzioni d’onda diverse (chiamiamole Χ</a:t>
            </a:r>
            <a:r>
              <a:rPr lang="it-IT" sz="1800" baseline="-25000">
                <a:effectLst/>
                <a:ea typeface="Calibri" panose="020F0502020204030204" pitchFamily="34" charset="0"/>
              </a:rPr>
              <a:t>k</a:t>
            </a:r>
            <a:r>
              <a:rPr lang="it-IT" sz="1800">
                <a:effectLst/>
                <a:ea typeface="Calibri" panose="020F0502020204030204" pitchFamily="34" charset="0"/>
              </a:rPr>
              <a:t> e Φ</a:t>
            </a:r>
            <a:r>
              <a:rPr lang="it-IT" sz="1800" baseline="-25000">
                <a:effectLst/>
                <a:ea typeface="Calibri" panose="020F0502020204030204" pitchFamily="34" charset="0"/>
              </a:rPr>
              <a:t>r</a:t>
            </a:r>
            <a:r>
              <a:rPr lang="it-IT" sz="1800">
                <a:effectLst/>
                <a:ea typeface="Calibri" panose="020F0502020204030204" pitchFamily="34" charset="0"/>
              </a:rPr>
              <a:t>). D’altra parte, al momento della misura i due sistemi non interagiscono più e quindi, per il principio di località, nessun cambiamento può avvenire in (2) come conseguenza di una misura in (1). </a:t>
            </a:r>
            <a:endParaRPr lang="it-IT"/>
          </a:p>
        </p:txBody>
      </p:sp>
      <p:pic>
        <p:nvPicPr>
          <p:cNvPr id="7" name="Immagine 6" descr="Immagine che contiene testo, schermata, software, Icona del computer&#10;&#10;Descrizione generata automaticamente">
            <a:extLst>
              <a:ext uri="{FF2B5EF4-FFF2-40B4-BE49-F238E27FC236}">
                <a16:creationId xmlns:a16="http://schemas.microsoft.com/office/drawing/2014/main" id="{59D83C25-7C64-ACE1-14BF-458A503936FA}"/>
              </a:ext>
            </a:extLst>
          </p:cNvPr>
          <p:cNvPicPr>
            <a:picLocks noChangeAspect="1"/>
          </p:cNvPicPr>
          <p:nvPr/>
        </p:nvPicPr>
        <p:blipFill rotWithShape="1">
          <a:blip r:embed="rId3">
            <a:extLst>
              <a:ext uri="{28A0092B-C50C-407E-A947-70E740481C1C}">
                <a14:useLocalDpi xmlns:a14="http://schemas.microsoft.com/office/drawing/2010/main" val="0"/>
              </a:ext>
            </a:extLst>
          </a:blip>
          <a:srcRect l="48750" t="55102" r="29286" b="32268"/>
          <a:stretch/>
        </p:blipFill>
        <p:spPr>
          <a:xfrm>
            <a:off x="6557088" y="4460032"/>
            <a:ext cx="4471269" cy="1446245"/>
          </a:xfrm>
          <a:prstGeom prst="rect">
            <a:avLst/>
          </a:prstGeom>
        </p:spPr>
      </p:pic>
      <p:sp>
        <p:nvSpPr>
          <p:cNvPr id="8" name="CasellaDiTesto 7">
            <a:extLst>
              <a:ext uri="{FF2B5EF4-FFF2-40B4-BE49-F238E27FC236}">
                <a16:creationId xmlns:a16="http://schemas.microsoft.com/office/drawing/2014/main" id="{88D9BF71-9904-DFB9-0552-0D687FB7D11B}"/>
              </a:ext>
            </a:extLst>
          </p:cNvPr>
          <p:cNvSpPr txBox="1"/>
          <p:nvPr/>
        </p:nvSpPr>
        <p:spPr>
          <a:xfrm>
            <a:off x="6557088" y="3909527"/>
            <a:ext cx="3685240" cy="369332"/>
          </a:xfrm>
          <a:prstGeom prst="rect">
            <a:avLst/>
          </a:prstGeom>
          <a:noFill/>
        </p:spPr>
        <p:txBody>
          <a:bodyPr wrap="none" rtlCol="0">
            <a:spAutoFit/>
          </a:bodyPr>
          <a:lstStyle/>
          <a:p>
            <a:r>
              <a:rPr lang="it-IT"/>
              <a:t>Questo porta quindi alla conclusione:</a:t>
            </a:r>
          </a:p>
        </p:txBody>
      </p:sp>
      <p:sp>
        <p:nvSpPr>
          <p:cNvPr id="9" name="Rettangolo 8">
            <a:extLst>
              <a:ext uri="{FF2B5EF4-FFF2-40B4-BE49-F238E27FC236}">
                <a16:creationId xmlns:a16="http://schemas.microsoft.com/office/drawing/2014/main" id="{922B89E7-4E38-0104-D7FC-215547DCB9B9}"/>
              </a:ext>
            </a:extLst>
          </p:cNvPr>
          <p:cNvSpPr/>
          <p:nvPr/>
        </p:nvSpPr>
        <p:spPr>
          <a:xfrm>
            <a:off x="7010065" y="5183154"/>
            <a:ext cx="3925414" cy="219270"/>
          </a:xfrm>
          <a:prstGeom prst="rect">
            <a:avLst/>
          </a:prstGeom>
          <a:solidFill>
            <a:srgbClr val="FFFF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a:extLst>
              <a:ext uri="{FF2B5EF4-FFF2-40B4-BE49-F238E27FC236}">
                <a16:creationId xmlns:a16="http://schemas.microsoft.com/office/drawing/2014/main" id="{621C00E9-35CD-8A55-2AAB-78E704864B6A}"/>
              </a:ext>
            </a:extLst>
          </p:cNvPr>
          <p:cNvSpPr/>
          <p:nvPr/>
        </p:nvSpPr>
        <p:spPr>
          <a:xfrm>
            <a:off x="8151511" y="4711958"/>
            <a:ext cx="2783968" cy="219270"/>
          </a:xfrm>
          <a:prstGeom prst="rect">
            <a:avLst/>
          </a:prstGeom>
          <a:solidFill>
            <a:srgbClr val="FFFF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A62E6DA2-C625-BC6C-7FC8-FA1F60D6F6B9}"/>
              </a:ext>
            </a:extLst>
          </p:cNvPr>
          <p:cNvSpPr/>
          <p:nvPr/>
        </p:nvSpPr>
        <p:spPr>
          <a:xfrm>
            <a:off x="6691055" y="4947556"/>
            <a:ext cx="2101667" cy="219270"/>
          </a:xfrm>
          <a:prstGeom prst="rect">
            <a:avLst/>
          </a:prstGeom>
          <a:solidFill>
            <a:srgbClr val="FFFF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C9A764DD-665F-69BC-FC18-DE168EA1E654}"/>
              </a:ext>
            </a:extLst>
          </p:cNvPr>
          <p:cNvSpPr/>
          <p:nvPr/>
        </p:nvSpPr>
        <p:spPr>
          <a:xfrm>
            <a:off x="6691055" y="5417152"/>
            <a:ext cx="2624395" cy="219270"/>
          </a:xfrm>
          <a:prstGeom prst="rect">
            <a:avLst/>
          </a:prstGeom>
          <a:solidFill>
            <a:srgbClr val="FFFF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986717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D68169AE-87C9-EF5D-C487-377238E484EF}"/>
                  </a:ext>
                </a:extLst>
              </p:cNvPr>
              <p:cNvSpPr>
                <a:spLocks noGrp="1"/>
              </p:cNvSpPr>
              <p:nvPr>
                <p:ph idx="1"/>
              </p:nvPr>
            </p:nvSpPr>
            <p:spPr>
              <a:xfrm>
                <a:off x="700915" y="547986"/>
                <a:ext cx="10159917" cy="3465575"/>
              </a:xfrm>
            </p:spPr>
            <p:txBody>
              <a:bodyPr>
                <a:noAutofit/>
              </a:bodyPr>
              <a:lstStyle/>
              <a:p>
                <a:pPr marL="0" indent="0">
                  <a:lnSpc>
                    <a:spcPct val="107000"/>
                  </a:lnSpc>
                  <a:spcAft>
                    <a:spcPts val="800"/>
                  </a:spcAft>
                  <a:buNone/>
                </a:pPr>
                <a:r>
                  <a:rPr lang="it-IT" kern="100">
                    <a:effectLst/>
                    <a:ea typeface="Calibri" panose="020F0502020204030204" pitchFamily="34" charset="0"/>
                    <a:cs typeface="Times New Roman" panose="02020603050405020304" pitchFamily="18" charset="0"/>
                  </a:rPr>
                  <a:t>Supponiamo che Χ</a:t>
                </a:r>
                <a:r>
                  <a:rPr lang="it-IT" kern="100" baseline="-25000">
                    <a:effectLst/>
                    <a:ea typeface="Calibri" panose="020F0502020204030204" pitchFamily="34" charset="0"/>
                    <a:cs typeface="Times New Roman" panose="02020603050405020304" pitchFamily="18" charset="0"/>
                  </a:rPr>
                  <a:t>k</a:t>
                </a:r>
                <a:r>
                  <a:rPr lang="it-IT" kern="100">
                    <a:effectLst/>
                    <a:ea typeface="Calibri" panose="020F0502020204030204" pitchFamily="34" charset="0"/>
                    <a:cs typeface="Times New Roman" panose="02020603050405020304" pitchFamily="18" charset="0"/>
                  </a:rPr>
                  <a:t> e Φ</a:t>
                </a:r>
                <a:r>
                  <a:rPr lang="it-IT" kern="100" baseline="-25000">
                    <a:effectLst/>
                    <a:ea typeface="Calibri" panose="020F0502020204030204" pitchFamily="34" charset="0"/>
                    <a:cs typeface="Times New Roman" panose="02020603050405020304" pitchFamily="18" charset="0"/>
                  </a:rPr>
                  <a:t>r</a:t>
                </a:r>
                <a:r>
                  <a:rPr lang="it-IT" kern="100">
                    <a:effectLst/>
                    <a:ea typeface="Calibri" panose="020F0502020204030204" pitchFamily="34" charset="0"/>
                    <a:cs typeface="Times New Roman" panose="02020603050405020304" pitchFamily="18" charset="0"/>
                  </a:rPr>
                  <a:t> siano autofunzioni di due operatori non commutanti, diciamo l’operatore Q e l’operatore P, corrispondenti a qualche quantità fisica. </a:t>
                </a:r>
                <a:endParaRPr lang="it-IT" kern="10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kern="100">
                    <a:effectLst/>
                    <a:ea typeface="Calibri" panose="020F0502020204030204" pitchFamily="34" charset="0"/>
                    <a:cs typeface="Times New Roman" panose="02020603050405020304" pitchFamily="18" charset="0"/>
                  </a:rPr>
                  <a:t>Se i due sistemi sono semplicemente due particelle, la funzione d’onda del sistema è:</a:t>
                </a:r>
                <a:endParaRPr lang="it-IT" kern="100">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r>
                        <a:rPr lang="it-IT" i="1" kern="100">
                          <a:effectLst/>
                          <a:latin typeface="Cambria Math" panose="02040503050406030204" pitchFamily="18" charset="0"/>
                          <a:ea typeface="Calibri" panose="020F0502020204030204" pitchFamily="34" charset="0"/>
                          <a:cs typeface="Times New Roman" panose="02020603050405020304" pitchFamily="18" charset="0"/>
                        </a:rPr>
                        <m:t>𝛹</m:t>
                      </m:r>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2</m:t>
                          </m:r>
                        </m:sub>
                      </m:sSub>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naryPr>
                        <m:sub>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sub>
                        <m:sup>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sup>
                        <m:e>
                          <m:sSup>
                            <m:sSup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𝑒</m:t>
                              </m:r>
                            </m:e>
                            <m:sup>
                              <m:r>
                                <a:rPr lang="it-IT" i="1" kern="100">
                                  <a:effectLst/>
                                  <a:latin typeface="Cambria Math" panose="02040503050406030204" pitchFamily="18" charset="0"/>
                                  <a:ea typeface="Calibri" panose="020F0502020204030204" pitchFamily="34" charset="0"/>
                                  <a:cs typeface="Times New Roman" panose="02020603050405020304" pitchFamily="18" charset="0"/>
                                </a:rPr>
                                <m:t>(2</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𝜋</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𝑖</m:t>
                              </m:r>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effectLst/>
                                  <a:latin typeface="Cambria Math" panose="02040503050406030204" pitchFamily="18" charset="0"/>
                                  <a:ea typeface="Calibri" panose="020F0502020204030204" pitchFamily="34" charset="0"/>
                                  <a:cs typeface="Times New Roman" panose="02020603050405020304" pitchFamily="18" charset="0"/>
                                </a:rPr>
                                <m:t>h</m:t>
                              </m:r>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2</m:t>
                                  </m:r>
                                </m:sub>
                              </m:sSub>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0</m:t>
                                  </m:r>
                                </m:sub>
                              </m:sSub>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𝑝</m:t>
                              </m:r>
                            </m:sup>
                          </m:sSup>
                          <m:r>
                            <a:rPr lang="it-IT" i="1" kern="100">
                              <a:effectLst/>
                              <a:latin typeface="Cambria Math" panose="02040503050406030204" pitchFamily="18" charset="0"/>
                              <a:ea typeface="Calibri" panose="020F0502020204030204" pitchFamily="34" charset="0"/>
                              <a:cs typeface="Times New Roman" panose="02020603050405020304" pitchFamily="18" charset="0"/>
                            </a:rPr>
                            <m:t>𝑑𝑝</m:t>
                          </m:r>
                        </m:e>
                      </m:nary>
                    </m:oMath>
                  </m:oMathPara>
                </a14:m>
                <a:endParaRPr lang="it-IT" kern="100">
                  <a:effectLst/>
                  <a:ea typeface="Calibri" panose="020F0502020204030204" pitchFamily="34" charset="0"/>
                  <a:cs typeface="Times New Roman" panose="02020603050405020304" pitchFamily="18" charset="0"/>
                </a:endParaRPr>
              </a:p>
              <a:p>
                <a:pPr marL="0" indent="0">
                  <a:lnSpc>
                    <a:spcPct val="107000"/>
                  </a:lnSpc>
                  <a:spcAft>
                    <a:spcPts val="800"/>
                  </a:spcAft>
                  <a:buNone/>
                </a:pPr>
                <a14:m>
                  <m:oMath xmlns:m="http://schemas.openxmlformats.org/officeDocument/2006/math">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2</m:t>
                        </m:r>
                      </m:sub>
                    </m:sSub>
                  </m:oMath>
                </a14:m>
                <a:r>
                  <a:rPr lang="it-IT" kern="100">
                    <a:effectLst/>
                    <a:ea typeface="Times New Roman" panose="02020603050405020304" pitchFamily="18" charset="0"/>
                    <a:cs typeface="Times New Roman" panose="02020603050405020304" pitchFamily="18" charset="0"/>
                  </a:rPr>
                  <a:t> rappresentano le variabili utilizzate per descrivere rispettivamente la particella (1) e la particella (2) e </a:t>
                </a:r>
                <a14:m>
                  <m:oMath xmlns:m="http://schemas.openxmlformats.org/officeDocument/2006/math">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0</m:t>
                        </m:r>
                      </m:sub>
                    </m:sSub>
                  </m:oMath>
                </a14:m>
                <a:r>
                  <a:rPr lang="it-IT" kern="100">
                    <a:effectLst/>
                    <a:ea typeface="Times New Roman" panose="02020603050405020304" pitchFamily="18" charset="0"/>
                    <a:cs typeface="Times New Roman" panose="02020603050405020304" pitchFamily="18" charset="0"/>
                  </a:rPr>
                  <a:t> è una costante.</a:t>
                </a:r>
                <a:endParaRPr lang="it-IT" kern="100">
                  <a:effectLst/>
                  <a:ea typeface="Calibri" panose="020F0502020204030204" pitchFamily="34" charset="0"/>
                  <a:cs typeface="Times New Roman" panose="02020603050405020304" pitchFamily="18" charset="0"/>
                </a:endParaRPr>
              </a:p>
              <a:p>
                <a:pPr marL="0" indent="0">
                  <a:lnSpc>
                    <a:spcPct val="107000"/>
                  </a:lnSpc>
                  <a:spcAft>
                    <a:spcPts val="800"/>
                  </a:spcAft>
                  <a:buNone/>
                </a:pPr>
                <a:r>
                  <a:rPr lang="it-IT" kern="100">
                    <a:effectLst/>
                    <a:ea typeface="Times New Roman" panose="02020603050405020304" pitchFamily="18" charset="0"/>
                    <a:cs typeface="Times New Roman" panose="02020603050405020304" pitchFamily="18" charset="0"/>
                  </a:rPr>
                  <a:t>Consideriamo il momento P della prima particella, le sue autofunzioni corrispondenti all’autovalore </a:t>
                </a:r>
                <a:r>
                  <a:rPr lang="it-IT" i="1" kern="100">
                    <a:effectLst/>
                    <a:ea typeface="Times New Roman" panose="02020603050405020304" pitchFamily="18" charset="0"/>
                    <a:cs typeface="Times New Roman" panose="02020603050405020304" pitchFamily="18" charset="0"/>
                  </a:rPr>
                  <a:t>p</a:t>
                </a:r>
                <a:r>
                  <a:rPr lang="it-IT" kern="100">
                    <a:effectLst/>
                    <a:ea typeface="Times New Roman" panose="02020603050405020304" pitchFamily="18" charset="0"/>
                    <a:cs typeface="Times New Roman" panose="02020603050405020304" pitchFamily="18" charset="0"/>
                  </a:rPr>
                  <a:t> sono:</a:t>
                </a:r>
                <a:endParaRPr lang="it-IT" kern="100">
                  <a:effectLst/>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𝑢</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𝑝</m:t>
                          </m:r>
                        </m:sub>
                      </m:sSub>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p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𝑒</m:t>
                          </m:r>
                        </m:e>
                        <m:sup>
                          <m:r>
                            <a:rPr lang="it-IT" i="1" kern="100">
                              <a:effectLst/>
                              <a:latin typeface="Cambria Math" panose="02040503050406030204" pitchFamily="18" charset="0"/>
                              <a:ea typeface="Calibri" panose="020F0502020204030204" pitchFamily="34" charset="0"/>
                              <a:cs typeface="Times New Roman" panose="02020603050405020304" pitchFamily="18" charset="0"/>
                            </a:rPr>
                            <m:t>(2</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𝜋</m:t>
                          </m:r>
                          <m:r>
                            <a:rPr lang="it-IT" i="1" kern="100">
                              <a:effectLst/>
                              <a:latin typeface="Cambria Math" panose="02040503050406030204" pitchFamily="18" charset="0"/>
                              <a:ea typeface="Calibri" panose="020F0502020204030204" pitchFamily="34" charset="0"/>
                              <a:cs typeface="Times New Roman" panose="02020603050405020304" pitchFamily="18" charset="0"/>
                            </a:rPr>
                            <m:t>𝑖</m:t>
                          </m:r>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r>
                            <a:rPr lang="it-IT" i="1" kern="100">
                              <a:effectLst/>
                              <a:latin typeface="Cambria Math" panose="02040503050406030204" pitchFamily="18" charset="0"/>
                              <a:ea typeface="Calibri" panose="020F0502020204030204" pitchFamily="34" charset="0"/>
                              <a:cs typeface="Times New Roman" panose="02020603050405020304" pitchFamily="18" charset="0"/>
                            </a:rPr>
                            <m:t>h</m:t>
                          </m:r>
                          <m:r>
                            <a:rPr lang="it-IT"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it-IT" i="1" kern="100">
                              <a:effectLst/>
                              <a:latin typeface="Cambria Math" panose="02040503050406030204" pitchFamily="18" charset="0"/>
                              <a:ea typeface="Calibri" panose="020F0502020204030204" pitchFamily="34" charset="0"/>
                              <a:cs typeface="Times New Roman" panose="02020603050405020304" pitchFamily="18" charset="0"/>
                            </a:rPr>
                            <m:t>𝑝</m:t>
                          </m:r>
                        </m:sup>
                      </m:sSup>
                    </m:oMath>
                  </m:oMathPara>
                </a14:m>
                <a:endParaRPr lang="it-IT" kern="100">
                  <a:effectLst/>
                  <a:ea typeface="Calibri" panose="020F0502020204030204" pitchFamily="34" charset="0"/>
                  <a:cs typeface="Times New Roman" panose="02020603050405020304" pitchFamily="18" charset="0"/>
                </a:endParaRPr>
              </a:p>
              <a:p>
                <a:pPr marL="0" indent="0">
                  <a:buNone/>
                </a:pPr>
                <a:endParaRPr lang="it-IT"/>
              </a:p>
            </p:txBody>
          </p:sp>
        </mc:Choice>
        <mc:Fallback xmlns="">
          <p:sp>
            <p:nvSpPr>
              <p:cNvPr id="3" name="Segnaposto contenuto 2">
                <a:extLst>
                  <a:ext uri="{FF2B5EF4-FFF2-40B4-BE49-F238E27FC236}">
                    <a16:creationId xmlns:a16="http://schemas.microsoft.com/office/drawing/2014/main" id="{D68169AE-87C9-EF5D-C487-377238E484EF}"/>
                  </a:ext>
                </a:extLst>
              </p:cNvPr>
              <p:cNvSpPr>
                <a:spLocks noGrp="1" noRot="1" noChangeAspect="1" noMove="1" noResize="1" noEditPoints="1" noAdjustHandles="1" noChangeArrowheads="1" noChangeShapeType="1" noTextEdit="1"/>
              </p:cNvSpPr>
              <p:nvPr>
                <p:ph idx="1"/>
              </p:nvPr>
            </p:nvSpPr>
            <p:spPr>
              <a:xfrm>
                <a:off x="700915" y="547986"/>
                <a:ext cx="10159917" cy="3465575"/>
              </a:xfrm>
              <a:blipFill>
                <a:blip r:embed="rId2"/>
                <a:stretch>
                  <a:fillRect l="-540" t="-880" r="-540" b="-61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CasellaDiTesto 4">
                <a:extLst>
                  <a:ext uri="{FF2B5EF4-FFF2-40B4-BE49-F238E27FC236}">
                    <a16:creationId xmlns:a16="http://schemas.microsoft.com/office/drawing/2014/main" id="{BCD65099-68C9-F01C-3486-C8D054DC86BE}"/>
                  </a:ext>
                </a:extLst>
              </p:cNvPr>
              <p:cNvSpPr txBox="1"/>
              <p:nvPr/>
            </p:nvSpPr>
            <p:spPr>
              <a:xfrm>
                <a:off x="700915" y="4345389"/>
                <a:ext cx="10159916" cy="1530675"/>
              </a:xfrm>
              <a:prstGeom prst="rect">
                <a:avLst/>
              </a:prstGeom>
              <a:noFill/>
            </p:spPr>
            <p:txBody>
              <a:bodyPr wrap="square">
                <a:spAutoFit/>
              </a:bodyPr>
              <a:lstStyle/>
              <a:p>
                <a:pPr marL="0" indent="0">
                  <a:lnSpc>
                    <a:spcPct val="107000"/>
                  </a:lnSpc>
                  <a:spcAft>
                    <a:spcPts val="800"/>
                  </a:spcAft>
                  <a:buNone/>
                </a:pPr>
                <a:r>
                  <a:rPr lang="it-IT" sz="1800" kern="100" dirty="0">
                    <a:effectLst/>
                    <a:ea typeface="Calibri" panose="020F0502020204030204" pitchFamily="34" charset="0"/>
                    <a:cs typeface="Times New Roman" panose="02020603050405020304" pitchFamily="18" charset="0"/>
                  </a:rPr>
                  <a:t>a questo punto si può espandere </a:t>
                </a:r>
                <a:r>
                  <a:rPr lang="it-IT" sz="1800" i="1" kern="100" dirty="0">
                    <a:effectLst/>
                    <a:ea typeface="Calibri" panose="020F0502020204030204" pitchFamily="34" charset="0"/>
                    <a:cs typeface="Times New Roman" panose="02020603050405020304" pitchFamily="18" charset="0"/>
                  </a:rPr>
                  <a:t>Ψ</a:t>
                </a:r>
                <a:r>
                  <a:rPr lang="it-IT" sz="1800" kern="100" dirty="0">
                    <a:effectLst/>
                    <a:ea typeface="Calibri" panose="020F0502020204030204" pitchFamily="34" charset="0"/>
                    <a:cs typeface="Times New Roman" panose="02020603050405020304" pitchFamily="18" charset="0"/>
                  </a:rPr>
                  <a:t> come una serie di funzioni ortogonali </a:t>
                </a:r>
                <a:r>
                  <a:rPr lang="it-IT" sz="1800" i="1" kern="100" dirty="0">
                    <a:effectLst/>
                    <a:ea typeface="Calibri" panose="020F0502020204030204" pitchFamily="34" charset="0"/>
                    <a:cs typeface="Times New Roman" panose="02020603050405020304" pitchFamily="18" charset="0"/>
                  </a:rPr>
                  <a:t>u</a:t>
                </a:r>
                <a:r>
                  <a:rPr lang="it-IT" sz="1800" i="1" kern="100" baseline="-25000" dirty="0">
                    <a:effectLst/>
                    <a:ea typeface="Calibri" panose="020F0502020204030204" pitchFamily="34" charset="0"/>
                    <a:cs typeface="Times New Roman" panose="02020603050405020304" pitchFamily="18" charset="0"/>
                  </a:rPr>
                  <a:t>n</a:t>
                </a:r>
                <a:r>
                  <a:rPr lang="it-IT" sz="1800" i="1" kern="100" dirty="0">
                    <a:effectLst/>
                    <a:ea typeface="Calibri" panose="020F0502020204030204" pitchFamily="34" charset="0"/>
                    <a:cs typeface="Times New Roman" panose="02020603050405020304" pitchFamily="18" charset="0"/>
                  </a:rPr>
                  <a:t>(x</a:t>
                </a:r>
                <a:r>
                  <a:rPr lang="it-IT" sz="1800" i="1" kern="100" baseline="-25000" dirty="0">
                    <a:effectLst/>
                    <a:ea typeface="Calibri" panose="020F0502020204030204" pitchFamily="34" charset="0"/>
                    <a:cs typeface="Times New Roman" panose="02020603050405020304" pitchFamily="18" charset="0"/>
                  </a:rPr>
                  <a:t>1</a:t>
                </a:r>
                <a:r>
                  <a:rPr lang="it-IT" sz="1800" i="1" kern="100" dirty="0">
                    <a:effectLst/>
                    <a:ea typeface="Calibri" panose="020F0502020204030204" pitchFamily="34" charset="0"/>
                    <a:cs typeface="Times New Roman" panose="02020603050405020304" pitchFamily="18" charset="0"/>
                  </a:rPr>
                  <a:t>)</a:t>
                </a:r>
                <a:r>
                  <a:rPr lang="it-IT" sz="1800" kern="100" dirty="0">
                    <a:effectLst/>
                    <a:ea typeface="Calibri" panose="020F0502020204030204" pitchFamily="34" charset="0"/>
                    <a:cs typeface="Times New Roman" panose="02020603050405020304" pitchFamily="18" charset="0"/>
                  </a:rPr>
                  <a:t>:</a:t>
                </a: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𝛹</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b>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e>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𝛸</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𝑝</m:t>
                              </m:r>
                            </m:sub>
                          </m:sSub>
                          <m:d>
                            <m:dPr>
                              <m:ctrlPr>
                                <a:rPr lang="it-IT" sz="1800" i="1" kern="100" smtClean="0">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e>
                          </m:d>
                          <m:r>
                            <a:rPr lang="it-IT" sz="1800" i="1" kern="100" baseline="-25000" smtClean="0">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it-IT" sz="1800" i="1" kern="100"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b="0" i="1" kern="100" smtClean="0">
                                      <a:effectLst/>
                                      <a:latin typeface="Cambria Math" panose="02040503050406030204" pitchFamily="18" charset="0"/>
                                      <a:ea typeface="Calibri" panose="020F0502020204030204" pitchFamily="34" charset="0"/>
                                      <a:cs typeface="Times New Roman" panose="02020603050405020304" pitchFamily="18" charset="0"/>
                                    </a:rPr>
                                    <m:t>𝑢</m:t>
                                  </m:r>
                                </m:e>
                                <m:sub>
                                  <m:r>
                                    <a:rPr lang="it-IT" sz="1800" b="0" i="1" kern="100" smtClean="0">
                                      <a:effectLst/>
                                      <a:latin typeface="Cambria Math" panose="02040503050406030204" pitchFamily="18" charset="0"/>
                                      <a:ea typeface="Calibri" panose="020F0502020204030204" pitchFamily="34" charset="0"/>
                                      <a:cs typeface="Times New Roman" panose="02020603050405020304" pitchFamily="18" charset="0"/>
                                    </a:rPr>
                                    <m:t>𝑝</m:t>
                                  </m:r>
                                </m:sub>
                              </m:sSub>
                              <m:r>
                                <a:rPr lang="it-IT" sz="1800" b="0" i="1" kern="100" smtClean="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it-IT" sz="1800" b="0" i="1" kern="100" smtClean="0">
                              <a:effectLst/>
                              <a:latin typeface="Cambria Math" panose="02040503050406030204" pitchFamily="18" charset="0"/>
                              <a:ea typeface="Calibri" panose="020F0502020204030204" pitchFamily="34" charset="0"/>
                              <a:cs typeface="Times New Roman" panose="02020603050405020304" pitchFamily="18" charset="0"/>
                            </a:rPr>
                            <m:t>)</m:t>
                          </m:r>
                          <m:r>
                            <a:rPr lang="it-IT" sz="1800" kern="100" baseline="-2500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𝑑𝑝</m:t>
                          </m:r>
                        </m:e>
                      </m:nary>
                    </m:oMath>
                  </m:oMathPara>
                </a14:m>
                <a:endParaRPr lang="it-IT" sz="1800"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kern="100" dirty="0">
                    <a:effectLst/>
                    <a:ea typeface="Calibri" panose="020F0502020204030204" pitchFamily="34" charset="0"/>
                    <a:cs typeface="Times New Roman" panose="02020603050405020304" pitchFamily="18" charset="0"/>
                  </a:rPr>
                  <a:t>dove Χ</a:t>
                </a:r>
                <a:r>
                  <a:rPr lang="it-IT" sz="1800" kern="100" baseline="-25000" dirty="0">
                    <a:effectLst/>
                    <a:ea typeface="Calibri" panose="020F0502020204030204" pitchFamily="34" charset="0"/>
                    <a:cs typeface="Times New Roman" panose="02020603050405020304" pitchFamily="18" charset="0"/>
                  </a:rPr>
                  <a:t>p</a:t>
                </a:r>
                <a:r>
                  <a:rPr lang="it-IT" sz="1800" kern="100" dirty="0">
                    <a:effectLst/>
                    <a:ea typeface="Calibri" panose="020F0502020204030204" pitchFamily="34" charset="0"/>
                    <a:cs typeface="Times New Roman" panose="02020603050405020304" pitchFamily="18" charset="0"/>
                  </a:rPr>
                  <a:t> è una autofunzione dell’operatore P con autovalore </a:t>
                </a:r>
                <a:r>
                  <a:rPr lang="it-IT" sz="1800" i="1" kern="100" dirty="0">
                    <a:effectLst/>
                    <a:ea typeface="Calibri" panose="020F0502020204030204" pitchFamily="34" charset="0"/>
                    <a:cs typeface="Times New Roman" panose="02020603050405020304" pitchFamily="18" charset="0"/>
                  </a:rPr>
                  <a:t>-p</a:t>
                </a:r>
                <a:r>
                  <a:rPr lang="it-IT" sz="1800" kern="100" dirty="0">
                    <a:effectLst/>
                    <a:ea typeface="Calibri" panose="020F0502020204030204" pitchFamily="34" charset="0"/>
                    <a:cs typeface="Times New Roman" panose="02020603050405020304" pitchFamily="18" charset="0"/>
                  </a:rPr>
                  <a:t> per la seconda particella.</a:t>
                </a:r>
              </a:p>
            </p:txBody>
          </p:sp>
        </mc:Choice>
        <mc:Fallback xmlns="">
          <p:sp>
            <p:nvSpPr>
              <p:cNvPr id="5" name="CasellaDiTesto 4">
                <a:extLst>
                  <a:ext uri="{FF2B5EF4-FFF2-40B4-BE49-F238E27FC236}">
                    <a16:creationId xmlns:a16="http://schemas.microsoft.com/office/drawing/2014/main" id="{BCD65099-68C9-F01C-3486-C8D054DC86BE}"/>
                  </a:ext>
                </a:extLst>
              </p:cNvPr>
              <p:cNvSpPr txBox="1">
                <a:spLocks noRot="1" noChangeAspect="1" noMove="1" noResize="1" noEditPoints="1" noAdjustHandles="1" noChangeArrowheads="1" noChangeShapeType="1" noTextEdit="1"/>
              </p:cNvSpPr>
              <p:nvPr/>
            </p:nvSpPr>
            <p:spPr>
              <a:xfrm>
                <a:off x="700915" y="4345389"/>
                <a:ext cx="10159916" cy="1530675"/>
              </a:xfrm>
              <a:prstGeom prst="rect">
                <a:avLst/>
              </a:prstGeom>
              <a:blipFill>
                <a:blip r:embed="rId3"/>
                <a:stretch>
                  <a:fillRect l="-540" t="-2390" b="-5578"/>
                </a:stretch>
              </a:blipFill>
            </p:spPr>
            <p:txBody>
              <a:bodyPr/>
              <a:lstStyle/>
              <a:p>
                <a:r>
                  <a:rPr lang="it-IT">
                    <a:noFill/>
                  </a:rPr>
                  <a:t> </a:t>
                </a:r>
              </a:p>
            </p:txBody>
          </p:sp>
        </mc:Fallback>
      </mc:AlternateContent>
    </p:spTree>
    <p:extLst>
      <p:ext uri="{BB962C8B-B14F-4D97-AF65-F5344CB8AC3E}">
        <p14:creationId xmlns:p14="http://schemas.microsoft.com/office/powerpoint/2010/main" val="1906502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CAB77AE0-EAC4-009A-1816-1B148D070A3C}"/>
              </a:ext>
            </a:extLst>
          </p:cNvPr>
          <p:cNvSpPr/>
          <p:nvPr/>
        </p:nvSpPr>
        <p:spPr>
          <a:xfrm>
            <a:off x="7536803" y="2977811"/>
            <a:ext cx="4201105" cy="2147896"/>
          </a:xfrm>
          <a:prstGeom prst="rect">
            <a:avLst/>
          </a:prstGeom>
          <a:solidFill>
            <a:schemeClr val="accent6">
              <a:lumMod val="60000"/>
              <a:lumOff val="4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a:extLst>
              <a:ext uri="{FF2B5EF4-FFF2-40B4-BE49-F238E27FC236}">
                <a16:creationId xmlns:a16="http://schemas.microsoft.com/office/drawing/2014/main" id="{20532ACB-54B6-9FE1-1C1D-EEA3399B662F}"/>
              </a:ext>
            </a:extLst>
          </p:cNvPr>
          <p:cNvSpPr/>
          <p:nvPr/>
        </p:nvSpPr>
        <p:spPr>
          <a:xfrm>
            <a:off x="709127" y="3074697"/>
            <a:ext cx="5896946" cy="1954125"/>
          </a:xfrm>
          <a:prstGeom prst="rect">
            <a:avLst/>
          </a:prstGeom>
          <a:solidFill>
            <a:schemeClr val="accent6">
              <a:lumMod val="60000"/>
              <a:lumOff val="4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40B32E4E-8ABD-760A-B986-B7DB6D1D8043}"/>
                  </a:ext>
                </a:extLst>
              </p:cNvPr>
              <p:cNvSpPr>
                <a:spLocks noGrp="1"/>
              </p:cNvSpPr>
              <p:nvPr>
                <p:ph idx="1"/>
              </p:nvPr>
            </p:nvSpPr>
            <p:spPr>
              <a:xfrm>
                <a:off x="1216649" y="454681"/>
                <a:ext cx="9758701" cy="3101983"/>
              </a:xfrm>
            </p:spPr>
            <p:txBody>
              <a:bodyPr>
                <a:normAutofit/>
              </a:bodyPr>
              <a:lstStyle/>
              <a:p>
                <a:pPr marL="0" indent="0">
                  <a:lnSpc>
                    <a:spcPct val="107000"/>
                  </a:lnSpc>
                  <a:spcAft>
                    <a:spcPts val="800"/>
                  </a:spcAft>
                  <a:buNone/>
                </a:pPr>
                <a:r>
                  <a:rPr lang="it-IT" sz="1800" kern="100" dirty="0">
                    <a:effectLst/>
                    <a:ea typeface="Calibri" panose="020F0502020204030204" pitchFamily="34" charset="0"/>
                    <a:cs typeface="Times New Roman" panose="02020603050405020304" pitchFamily="18" charset="0"/>
                  </a:rPr>
                  <a:t>Si fa un ragionamento analogo utilizzando l’operatore posizione:</a:t>
                </a: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𝛹</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nary>
                        <m:naryPr>
                          <m:limLoc m:val="subSup"/>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naryPr>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b>
                        <m:sup>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up>
                        <m:e>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𝛷</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2</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i="1" kern="100">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it-IT" i="1" kern="100">
                                      <a:latin typeface="Cambria Math" panose="02040503050406030204" pitchFamily="18" charset="0"/>
                                      <a:ea typeface="Calibri" panose="020F0502020204030204" pitchFamily="34" charset="0"/>
                                      <a:cs typeface="Times New Roman" panose="02020603050405020304" pitchFamily="18" charset="0"/>
                                    </a:rPr>
                                  </m:ctrlPr>
                                </m:sSubPr>
                                <m:e>
                                  <m:r>
                                    <a:rPr lang="it-IT" b="0" i="1" kern="100" smtClean="0">
                                      <a:latin typeface="Cambria Math" panose="02040503050406030204" pitchFamily="18" charset="0"/>
                                      <a:ea typeface="Calibri" panose="020F0502020204030204" pitchFamily="34" charset="0"/>
                                      <a:cs typeface="Times New Roman" panose="02020603050405020304" pitchFamily="18" charset="0"/>
                                    </a:rPr>
                                    <m:t>𝑣</m:t>
                                  </m:r>
                                </m:e>
                                <m:sub>
                                  <m:r>
                                    <a:rPr lang="it-IT" i="1" kern="100">
                                      <a:latin typeface="Cambria Math" panose="02040503050406030204" pitchFamily="18" charset="0"/>
                                      <a:ea typeface="Calibri" panose="020F0502020204030204" pitchFamily="34" charset="0"/>
                                      <a:cs typeface="Times New Roman" panose="02020603050405020304" pitchFamily="18" charset="0"/>
                                    </a:rPr>
                                    <m:t>𝑝</m:t>
                                  </m:r>
                                </m:sub>
                              </m:sSub>
                              <m:r>
                                <a:rPr lang="it-IT" i="1" kern="100">
                                  <a:latin typeface="Cambria Math" panose="02040503050406030204" pitchFamily="18" charset="0"/>
                                  <a:ea typeface="Calibri" panose="020F0502020204030204" pitchFamily="34" charset="0"/>
                                  <a:cs typeface="Times New Roman" panose="02020603050405020304" pitchFamily="18" charset="0"/>
                                </a:rPr>
                                <m:t>(</m:t>
                              </m:r>
                              <m:r>
                                <a:rPr lang="it-IT" i="1" kern="100">
                                  <a:latin typeface="Cambria Math" panose="02040503050406030204" pitchFamily="18" charset="0"/>
                                  <a:ea typeface="Calibri" panose="020F0502020204030204" pitchFamily="34" charset="0"/>
                                  <a:cs typeface="Times New Roman" panose="02020603050405020304" pitchFamily="18" charset="0"/>
                                </a:rPr>
                                <m:t>𝑥</m:t>
                              </m:r>
                            </m:e>
                            <m:sub>
                              <m:r>
                                <a:rPr lang="it-IT" i="1" kern="100">
                                  <a:latin typeface="Cambria Math" panose="02040503050406030204" pitchFamily="18" charset="0"/>
                                  <a:ea typeface="Calibri" panose="020F0502020204030204" pitchFamily="34" charset="0"/>
                                  <a:cs typeface="Times New Roman" panose="02020603050405020304" pitchFamily="18" charset="0"/>
                                </a:rPr>
                                <m:t>1</m:t>
                              </m:r>
                            </m:sub>
                          </m:sSub>
                          <m:r>
                            <a:rPr lang="it-IT" b="0" i="1" kern="100" smtClean="0">
                              <a:latin typeface="Cambria Math" panose="02040503050406030204" pitchFamily="18" charset="0"/>
                              <a:ea typeface="Calibri" panose="020F0502020204030204" pitchFamily="34" charset="0"/>
                              <a:cs typeface="Times New Roman" panose="02020603050405020304" pitchFamily="18" charset="0"/>
                            </a:rPr>
                            <m:t>)</m:t>
                          </m:r>
                          <m:r>
                            <a:rPr lang="it-IT" sz="1800" i="1" kern="100" smtClean="0">
                              <a:effectLst/>
                              <a:latin typeface="Cambria Math" panose="02040503050406030204" pitchFamily="18" charset="0"/>
                              <a:ea typeface="Calibri" panose="020F0502020204030204" pitchFamily="34" charset="0"/>
                              <a:cs typeface="Times New Roman" panose="02020603050405020304" pitchFamily="18" charset="0"/>
                            </a:rPr>
                            <m:t> </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𝑑𝑥</m:t>
                          </m:r>
                        </m:e>
                      </m:nary>
                    </m:oMath>
                  </m:oMathPara>
                </a14:m>
                <a:endParaRPr lang="it-IT" sz="1800"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14:m>
                  <m:oMathPara xmlns:m="http://schemas.openxmlformats.org/officeDocument/2006/math">
                    <m:oMathParaPr>
                      <m:jc m:val="centerGroup"/>
                    </m:oMathParaPr>
                    <m:oMath xmlns:m="http://schemas.openxmlformats.org/officeDocument/2006/math">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𝑣</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𝛿</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it-IT"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𝑥</m:t>
                      </m:r>
                      <m:r>
                        <a:rPr lang="it-IT" sz="1800" i="1" kern="100">
                          <a:effectLst/>
                          <a:latin typeface="Cambria Math" panose="02040503050406030204" pitchFamily="18" charset="0"/>
                          <a:ea typeface="Calibri" panose="020F0502020204030204" pitchFamily="34" charset="0"/>
                          <a:cs typeface="Times New Roman" panose="02020603050405020304" pitchFamily="18" charset="0"/>
                        </a:rPr>
                        <m:t>)</m:t>
                      </m:r>
                    </m:oMath>
                  </m:oMathPara>
                </a14:m>
                <a:endParaRPr lang="it-IT" sz="1800"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kern="100" dirty="0">
                    <a:effectLst/>
                    <a:ea typeface="Times New Roman" panose="02020603050405020304" pitchFamily="18" charset="0"/>
                    <a:cs typeface="Times New Roman" panose="02020603050405020304" pitchFamily="18" charset="0"/>
                  </a:rPr>
                  <a:t>con </a:t>
                </a:r>
                <a:r>
                  <a:rPr lang="it-IT" sz="1800" kern="100" dirty="0">
                    <a:effectLst/>
                    <a:ea typeface="Calibri" panose="020F0502020204030204" pitchFamily="34" charset="0"/>
                    <a:cs typeface="Times New Roman" panose="02020603050405020304" pitchFamily="18" charset="0"/>
                  </a:rPr>
                  <a:t>Φ</a:t>
                </a:r>
                <a:r>
                  <a:rPr lang="it-IT" sz="1800" kern="100" baseline="-25000" dirty="0">
                    <a:effectLst/>
                    <a:ea typeface="Calibri" panose="020F0502020204030204" pitchFamily="34" charset="0"/>
                    <a:cs typeface="Times New Roman" panose="02020603050405020304" pitchFamily="18" charset="0"/>
                  </a:rPr>
                  <a:t>x </a:t>
                </a:r>
                <a:r>
                  <a:rPr lang="it-IT" sz="1800" kern="100" dirty="0">
                    <a:effectLst/>
                    <a:ea typeface="Calibri" panose="020F0502020204030204" pitchFamily="34" charset="0"/>
                    <a:cs typeface="Times New Roman" panose="02020603050405020304" pitchFamily="18" charset="0"/>
                  </a:rPr>
                  <a:t>autofunzione dell’operatore posizione della seconda particella.</a:t>
                </a:r>
              </a:p>
              <a:p>
                <a:endParaRPr lang="it-IT" dirty="0"/>
              </a:p>
            </p:txBody>
          </p:sp>
        </mc:Choice>
        <mc:Fallback xmlns="">
          <p:sp>
            <p:nvSpPr>
              <p:cNvPr id="3" name="Segnaposto contenuto 2">
                <a:extLst>
                  <a:ext uri="{FF2B5EF4-FFF2-40B4-BE49-F238E27FC236}">
                    <a16:creationId xmlns:a16="http://schemas.microsoft.com/office/drawing/2014/main" id="{40B32E4E-8ABD-760A-B986-B7DB6D1D8043}"/>
                  </a:ext>
                </a:extLst>
              </p:cNvPr>
              <p:cNvSpPr>
                <a:spLocks noGrp="1" noRot="1" noChangeAspect="1" noMove="1" noResize="1" noEditPoints="1" noAdjustHandles="1" noChangeArrowheads="1" noChangeShapeType="1" noTextEdit="1"/>
              </p:cNvSpPr>
              <p:nvPr>
                <p:ph idx="1"/>
              </p:nvPr>
            </p:nvSpPr>
            <p:spPr>
              <a:xfrm>
                <a:off x="1216649" y="454681"/>
                <a:ext cx="9758701" cy="3101983"/>
              </a:xfrm>
              <a:blipFill>
                <a:blip r:embed="rId2"/>
                <a:stretch>
                  <a:fillRect l="-563" t="-1181"/>
                </a:stretch>
              </a:blipFill>
            </p:spPr>
            <p:txBody>
              <a:bodyPr/>
              <a:lstStyle/>
              <a:p>
                <a:r>
                  <a:rPr lang="it-IT">
                    <a:noFill/>
                  </a:rPr>
                  <a:t> </a:t>
                </a:r>
              </a:p>
            </p:txBody>
          </p:sp>
        </mc:Fallback>
      </mc:AlternateContent>
      <p:sp>
        <p:nvSpPr>
          <p:cNvPr id="5" name="CasellaDiTesto 4">
            <a:extLst>
              <a:ext uri="{FF2B5EF4-FFF2-40B4-BE49-F238E27FC236}">
                <a16:creationId xmlns:a16="http://schemas.microsoft.com/office/drawing/2014/main" id="{221AC9EB-E8D7-751A-6D11-DB261DF70E89}"/>
              </a:ext>
            </a:extLst>
          </p:cNvPr>
          <p:cNvSpPr txBox="1"/>
          <p:nvPr/>
        </p:nvSpPr>
        <p:spPr>
          <a:xfrm>
            <a:off x="709127" y="3074698"/>
            <a:ext cx="5896946" cy="1954125"/>
          </a:xfrm>
          <a:prstGeom prst="rect">
            <a:avLst/>
          </a:prstGeom>
          <a:noFill/>
        </p:spPr>
        <p:txBody>
          <a:bodyPr wrap="square">
            <a:spAutoFit/>
          </a:bodyPr>
          <a:lstStyle/>
          <a:p>
            <a:pPr>
              <a:lnSpc>
                <a:spcPct val="107000"/>
              </a:lnSpc>
              <a:spcAft>
                <a:spcPts val="800"/>
              </a:spcAft>
            </a:pPr>
            <a:r>
              <a:rPr lang="it-IT" sz="1800" kern="100" dirty="0">
                <a:effectLst/>
                <a:ea typeface="Calibri" panose="020F0502020204030204" pitchFamily="34" charset="0"/>
                <a:cs typeface="Times New Roman" panose="02020603050405020304" pitchFamily="18" charset="0"/>
              </a:rPr>
              <a:t>Abbiamo mostrato che Χ</a:t>
            </a:r>
            <a:r>
              <a:rPr lang="it-IT" sz="1800" kern="100" baseline="-25000" dirty="0">
                <a:effectLst/>
                <a:ea typeface="Calibri" panose="020F0502020204030204" pitchFamily="34" charset="0"/>
                <a:cs typeface="Times New Roman" panose="02020603050405020304" pitchFamily="18" charset="0"/>
              </a:rPr>
              <a:t>k</a:t>
            </a:r>
            <a:r>
              <a:rPr lang="it-IT" sz="1800" kern="100" dirty="0">
                <a:effectLst/>
                <a:ea typeface="Calibri" panose="020F0502020204030204" pitchFamily="34" charset="0"/>
                <a:cs typeface="Times New Roman" panose="02020603050405020304" pitchFamily="18" charset="0"/>
              </a:rPr>
              <a:t> e Φ</a:t>
            </a:r>
            <a:r>
              <a:rPr lang="it-IT" sz="1800" kern="100" baseline="-25000" dirty="0">
                <a:effectLst/>
                <a:ea typeface="Calibri" panose="020F0502020204030204" pitchFamily="34" charset="0"/>
                <a:cs typeface="Times New Roman" panose="02020603050405020304" pitchFamily="18" charset="0"/>
              </a:rPr>
              <a:t>r</a:t>
            </a:r>
            <a:r>
              <a:rPr lang="it-IT" sz="1800" kern="100" dirty="0">
                <a:effectLst/>
                <a:ea typeface="Calibri" panose="020F0502020204030204" pitchFamily="34" charset="0"/>
                <a:cs typeface="Times New Roman" panose="02020603050405020304" pitchFamily="18" charset="0"/>
              </a:rPr>
              <a:t> sono autofunzioni di due operatori non commutanti (PQ-QP=h/2πi).</a:t>
            </a:r>
          </a:p>
          <a:p>
            <a:pPr>
              <a:lnSpc>
                <a:spcPct val="107000"/>
              </a:lnSpc>
              <a:spcAft>
                <a:spcPts val="800"/>
              </a:spcAft>
            </a:pPr>
            <a:r>
              <a:rPr lang="it-IT" kern="100" dirty="0">
                <a:ea typeface="Calibri" panose="020F0502020204030204" pitchFamily="34" charset="0"/>
                <a:cs typeface="Times New Roman" panose="02020603050405020304" pitchFamily="18" charset="0"/>
              </a:rPr>
              <a:t>G</a:t>
            </a:r>
            <a:r>
              <a:rPr lang="it-IT" sz="1800" kern="100" dirty="0">
                <a:effectLst/>
                <a:ea typeface="Calibri" panose="020F0502020204030204" pitchFamily="34" charset="0"/>
                <a:cs typeface="Times New Roman" panose="02020603050405020304" pitchFamily="18" charset="0"/>
              </a:rPr>
              <a:t>eneralizziamo assumendo che Χ</a:t>
            </a:r>
            <a:r>
              <a:rPr lang="it-IT" sz="1800" kern="100" baseline="-25000" dirty="0">
                <a:effectLst/>
                <a:ea typeface="Calibri" panose="020F0502020204030204" pitchFamily="34" charset="0"/>
                <a:cs typeface="Times New Roman" panose="02020603050405020304" pitchFamily="18" charset="0"/>
              </a:rPr>
              <a:t>k</a:t>
            </a:r>
            <a:r>
              <a:rPr lang="it-IT" sz="1800" kern="100" dirty="0">
                <a:effectLst/>
                <a:ea typeface="Calibri" panose="020F0502020204030204" pitchFamily="34" charset="0"/>
                <a:cs typeface="Times New Roman" panose="02020603050405020304" pitchFamily="18" charset="0"/>
              </a:rPr>
              <a:t> e Φ</a:t>
            </a:r>
            <a:r>
              <a:rPr lang="it-IT" sz="1800" kern="100" baseline="-25000" dirty="0">
                <a:effectLst/>
                <a:ea typeface="Calibri" panose="020F0502020204030204" pitchFamily="34" charset="0"/>
                <a:cs typeface="Times New Roman" panose="02020603050405020304" pitchFamily="18" charset="0"/>
              </a:rPr>
              <a:t>r  </a:t>
            </a:r>
            <a:r>
              <a:rPr lang="it-IT" sz="1800" kern="100" dirty="0">
                <a:effectLst/>
                <a:ea typeface="Calibri" panose="020F0502020204030204" pitchFamily="34" charset="0"/>
                <a:cs typeface="Times New Roman" panose="02020603050405020304" pitchFamily="18" charset="0"/>
              </a:rPr>
              <a:t>siano le autofunzioni degli operatori momento e posizione con autovalori p</a:t>
            </a:r>
            <a:r>
              <a:rPr lang="it-IT" sz="1800" kern="100" baseline="-25000" dirty="0">
                <a:effectLst/>
                <a:ea typeface="Calibri" panose="020F0502020204030204" pitchFamily="34" charset="0"/>
                <a:cs typeface="Times New Roman" panose="02020603050405020304" pitchFamily="18" charset="0"/>
              </a:rPr>
              <a:t>k</a:t>
            </a:r>
            <a:r>
              <a:rPr lang="it-IT" sz="1800" kern="100" dirty="0">
                <a:effectLst/>
                <a:ea typeface="Calibri" panose="020F0502020204030204" pitchFamily="34" charset="0"/>
                <a:cs typeface="Times New Roman" panose="02020603050405020304" pitchFamily="18" charset="0"/>
              </a:rPr>
              <a:t> e q</a:t>
            </a:r>
            <a:r>
              <a:rPr lang="it-IT" sz="1800" kern="100" baseline="-25000" dirty="0">
                <a:effectLst/>
                <a:ea typeface="Calibri" panose="020F0502020204030204" pitchFamily="34" charset="0"/>
                <a:cs typeface="Times New Roman" panose="02020603050405020304" pitchFamily="18" charset="0"/>
              </a:rPr>
              <a:t>r</a:t>
            </a:r>
            <a:r>
              <a:rPr lang="it-IT" sz="1800" kern="100" dirty="0">
                <a:effectLst/>
                <a:ea typeface="Calibri" panose="020F0502020204030204" pitchFamily="34" charset="0"/>
                <a:cs typeface="Times New Roman" panose="02020603050405020304" pitchFamily="18" charset="0"/>
              </a:rPr>
              <a:t>: misurando sia P che Q possiamo predire con certezza entrambi i valori del momento o della posizione. </a:t>
            </a:r>
          </a:p>
        </p:txBody>
      </p:sp>
      <p:sp>
        <p:nvSpPr>
          <p:cNvPr id="8" name="CasellaDiTesto 7">
            <a:extLst>
              <a:ext uri="{FF2B5EF4-FFF2-40B4-BE49-F238E27FC236}">
                <a16:creationId xmlns:a16="http://schemas.microsoft.com/office/drawing/2014/main" id="{22FC682A-39F2-0D43-78BF-544D287E2688}"/>
              </a:ext>
            </a:extLst>
          </p:cNvPr>
          <p:cNvSpPr txBox="1"/>
          <p:nvPr/>
        </p:nvSpPr>
        <p:spPr>
          <a:xfrm>
            <a:off x="7536803" y="2977811"/>
            <a:ext cx="4201106" cy="2147896"/>
          </a:xfrm>
          <a:prstGeom prst="rect">
            <a:avLst/>
          </a:prstGeom>
          <a:noFill/>
        </p:spPr>
        <p:txBody>
          <a:bodyPr wrap="square">
            <a:spAutoFit/>
          </a:bodyPr>
          <a:lstStyle/>
          <a:p>
            <a:pPr>
              <a:lnSpc>
                <a:spcPct val="107000"/>
              </a:lnSpc>
              <a:spcAft>
                <a:spcPts val="800"/>
              </a:spcAft>
            </a:pPr>
            <a:r>
              <a:rPr lang="it-IT" kern="100">
                <a:ea typeface="Calibri" panose="020F0502020204030204" pitchFamily="34" charset="0"/>
                <a:cs typeface="Times New Roman" panose="02020603050405020304" pitchFamily="18" charset="0"/>
              </a:rPr>
              <a:t>Ricordando il criterio di realtà </a:t>
            </a:r>
            <a:r>
              <a:rPr lang="it-IT" sz="1800" kern="100">
                <a:effectLst/>
                <a:ea typeface="Calibri" panose="020F0502020204030204" pitchFamily="34" charset="0"/>
                <a:cs typeface="Times New Roman" panose="02020603050405020304" pitchFamily="18" charset="0"/>
              </a:rPr>
              <a:t>arriviamo ad una contraddizione: </a:t>
            </a:r>
            <a:r>
              <a:rPr lang="it-IT" kern="100">
                <a:ea typeface="Calibri" panose="020F0502020204030204" pitchFamily="34" charset="0"/>
                <a:cs typeface="Times New Roman" panose="02020603050405020304" pitchFamily="18" charset="0"/>
              </a:rPr>
              <a:t>q</a:t>
            </a:r>
            <a:r>
              <a:rPr lang="it-IT" sz="1800" kern="100">
                <a:effectLst/>
                <a:ea typeface="Calibri" panose="020F0502020204030204" pitchFamily="34" charset="0"/>
                <a:cs typeface="Times New Roman" panose="02020603050405020304" pitchFamily="18" charset="0"/>
              </a:rPr>
              <a:t>uindi, la negazione del fatto che la descrizione della realtà tramite la funzione d’onda è completa porta alla negazione dell’impossibilità di due quantità di avere la stessa realtà se descritte da due operatori non commutanti.</a:t>
            </a:r>
          </a:p>
        </p:txBody>
      </p:sp>
      <p:sp>
        <p:nvSpPr>
          <p:cNvPr id="10" name="CasellaDiTesto 9">
            <a:extLst>
              <a:ext uri="{FF2B5EF4-FFF2-40B4-BE49-F238E27FC236}">
                <a16:creationId xmlns:a16="http://schemas.microsoft.com/office/drawing/2014/main" id="{8E264F39-ABCE-7430-0F08-8F53A3FC2A66}"/>
              </a:ext>
            </a:extLst>
          </p:cNvPr>
          <p:cNvSpPr txBox="1"/>
          <p:nvPr/>
        </p:nvSpPr>
        <p:spPr>
          <a:xfrm>
            <a:off x="1216649" y="5679684"/>
            <a:ext cx="9765815" cy="400110"/>
          </a:xfrm>
          <a:prstGeom prst="rect">
            <a:avLst/>
          </a:prstGeom>
          <a:noFill/>
        </p:spPr>
        <p:txBody>
          <a:bodyPr wrap="none" rtlCol="0">
            <a:spAutoFit/>
          </a:bodyPr>
          <a:lstStyle/>
          <a:p>
            <a:r>
              <a:rPr lang="it-IT" sz="2000"/>
              <a:t>QUINDI LA DESCRIZIONE QUANTISTICA DELLA REALTA’ FISICA NON E’ COMPLETA</a:t>
            </a:r>
          </a:p>
        </p:txBody>
      </p:sp>
    </p:spTree>
    <p:extLst>
      <p:ext uri="{BB962C8B-B14F-4D97-AF65-F5344CB8AC3E}">
        <p14:creationId xmlns:p14="http://schemas.microsoft.com/office/powerpoint/2010/main" val="2354850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664C10-6F10-2639-097D-8C17BD452EE1}"/>
              </a:ext>
            </a:extLst>
          </p:cNvPr>
          <p:cNvSpPr>
            <a:spLocks noGrp="1"/>
          </p:cNvSpPr>
          <p:nvPr>
            <p:ph type="title"/>
          </p:nvPr>
        </p:nvSpPr>
        <p:spPr/>
        <p:txBody>
          <a:bodyPr/>
          <a:lstStyle/>
          <a:p>
            <a:r>
              <a:rPr lang="it-IT"/>
              <a:t>La disuguaglianza di </a:t>
            </a:r>
            <a:r>
              <a:rPr lang="it-IT" err="1"/>
              <a:t>bell</a:t>
            </a:r>
            <a:endParaRPr lang="it-IT"/>
          </a:p>
        </p:txBody>
      </p:sp>
      <p:sp>
        <p:nvSpPr>
          <p:cNvPr id="3" name="Segnaposto contenuto 2">
            <a:extLst>
              <a:ext uri="{FF2B5EF4-FFF2-40B4-BE49-F238E27FC236}">
                <a16:creationId xmlns:a16="http://schemas.microsoft.com/office/drawing/2014/main" id="{B14726D3-BED0-FB87-A5AF-B90B64860345}"/>
              </a:ext>
            </a:extLst>
          </p:cNvPr>
          <p:cNvSpPr>
            <a:spLocks noGrp="1"/>
          </p:cNvSpPr>
          <p:nvPr>
            <p:ph idx="1"/>
          </p:nvPr>
        </p:nvSpPr>
        <p:spPr/>
        <p:txBody>
          <a:bodyPr/>
          <a:lstStyle/>
          <a:p>
            <a:endParaRPr lang="it-IT"/>
          </a:p>
        </p:txBody>
      </p:sp>
      <p:pic>
        <p:nvPicPr>
          <p:cNvPr id="5" name="Immagine 4">
            <a:extLst>
              <a:ext uri="{FF2B5EF4-FFF2-40B4-BE49-F238E27FC236}">
                <a16:creationId xmlns:a16="http://schemas.microsoft.com/office/drawing/2014/main" id="{562AA500-D525-A693-212A-C11A0B3E9C9B}"/>
              </a:ext>
            </a:extLst>
          </p:cNvPr>
          <p:cNvPicPr>
            <a:picLocks noChangeAspect="1"/>
          </p:cNvPicPr>
          <p:nvPr/>
        </p:nvPicPr>
        <p:blipFill rotWithShape="1">
          <a:blip r:embed="rId2"/>
          <a:srcRect l="1186"/>
          <a:stretch/>
        </p:blipFill>
        <p:spPr>
          <a:xfrm>
            <a:off x="1540192" y="2441681"/>
            <a:ext cx="9111615" cy="4016088"/>
          </a:xfrm>
          <a:prstGeom prst="rect">
            <a:avLst/>
          </a:prstGeom>
        </p:spPr>
      </p:pic>
    </p:spTree>
    <p:extLst>
      <p:ext uri="{BB962C8B-B14F-4D97-AF65-F5344CB8AC3E}">
        <p14:creationId xmlns:p14="http://schemas.microsoft.com/office/powerpoint/2010/main" val="28210699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D6063A-92A8-E8E4-EAE5-578EFA047074}"/>
              </a:ext>
            </a:extLst>
          </p:cNvPr>
          <p:cNvSpPr>
            <a:spLocks noGrp="1"/>
          </p:cNvSpPr>
          <p:nvPr>
            <p:ph type="title"/>
          </p:nvPr>
        </p:nvSpPr>
        <p:spPr>
          <a:xfrm>
            <a:off x="625620" y="523613"/>
            <a:ext cx="4148399" cy="1188720"/>
          </a:xfrm>
        </p:spPr>
        <p:txBody>
          <a:bodyPr/>
          <a:lstStyle/>
          <a:p>
            <a:r>
              <a:rPr lang="it-IT"/>
              <a:t>II. </a:t>
            </a:r>
            <a:r>
              <a:rPr lang="it-IT" cap="none"/>
              <a:t>Formulazione</a:t>
            </a:r>
            <a:r>
              <a:rPr lang="it-IT"/>
              <a:t> </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01269A0B-6481-E85B-CAC4-B48F7F7D3449}"/>
                  </a:ext>
                </a:extLst>
              </p:cNvPr>
              <p:cNvSpPr>
                <a:spLocks noGrp="1"/>
              </p:cNvSpPr>
              <p:nvPr>
                <p:ph idx="1"/>
              </p:nvPr>
            </p:nvSpPr>
            <p:spPr>
              <a:xfrm>
                <a:off x="157786" y="2031987"/>
                <a:ext cx="11867637" cy="4677157"/>
              </a:xfrm>
            </p:spPr>
            <p:txBody>
              <a:bodyPr>
                <a:normAutofit/>
              </a:bodyPr>
              <a:lstStyle/>
              <a:p>
                <a:pPr marL="0" indent="0">
                  <a:buNone/>
                </a:pPr>
                <a:r>
                  <a:rPr lang="it-IT" dirty="0"/>
                  <a:t>Considero una coppia di particelle con spin ½</a:t>
                </a:r>
              </a:p>
              <a:p>
                <a:pPr marL="0" indent="0">
                  <a:buNone/>
                </a:pPr>
                <a:r>
                  <a:rPr lang="it-IT" dirty="0"/>
                  <a:t>Le misurazioni possono essere effettuate su componenti selezionate dagli spin </a:t>
                </a:r>
                <a14:m>
                  <m:oMath xmlns:m="http://schemas.openxmlformats.org/officeDocument/2006/math">
                    <m:acc>
                      <m:accPr>
                        <m:chr m:val="⃗"/>
                        <m:ctrlPr>
                          <a:rPr lang="it-IT" i="1" smtClean="0">
                            <a:latin typeface="Cambria Math" panose="02040503050406030204" pitchFamily="18" charset="0"/>
                          </a:rPr>
                        </m:ctrlPr>
                      </m:accPr>
                      <m:e>
                        <m:sSub>
                          <m:sSubPr>
                            <m:ctrlPr>
                              <a:rPr lang="it-IT" i="1" smtClean="0">
                                <a:latin typeface="Cambria Math" panose="02040503050406030204" pitchFamily="18" charset="0"/>
                              </a:rPr>
                            </m:ctrlPr>
                          </m:sSubPr>
                          <m:e>
                            <m:r>
                              <a:rPr lang="it-IT" i="1" smtClean="0">
                                <a:latin typeface="Cambria Math" panose="02040503050406030204" pitchFamily="18" charset="0"/>
                                <a:ea typeface="Cambria Math" panose="02040503050406030204" pitchFamily="18" charset="0"/>
                              </a:rPr>
                              <m:t>𝜎</m:t>
                            </m:r>
                          </m:e>
                          <m:sub>
                            <m:r>
                              <a:rPr lang="it-IT" b="0" i="1" smtClean="0">
                                <a:latin typeface="Cambria Math" panose="02040503050406030204" pitchFamily="18" charset="0"/>
                              </a:rPr>
                              <m:t>1</m:t>
                            </m:r>
                          </m:sub>
                        </m:sSub>
                      </m:e>
                    </m:acc>
                  </m:oMath>
                </a14:m>
                <a:r>
                  <a:rPr lang="it-IT" dirty="0"/>
                  <a:t> e </a:t>
                </a:r>
                <a14:m>
                  <m:oMath xmlns:m="http://schemas.openxmlformats.org/officeDocument/2006/math">
                    <m:acc>
                      <m:accPr>
                        <m:chr m:val="⃗"/>
                        <m:ctrlPr>
                          <a:rPr lang="it-IT" i="1" smtClean="0">
                            <a:latin typeface="Cambria Math" panose="02040503050406030204" pitchFamily="18" charset="0"/>
                          </a:rPr>
                        </m:ctrlPr>
                      </m:accPr>
                      <m:e>
                        <m:sSub>
                          <m:sSubPr>
                            <m:ctrlPr>
                              <a:rPr lang="it-IT" i="1" smtClean="0">
                                <a:latin typeface="Cambria Math" panose="02040503050406030204" pitchFamily="18" charset="0"/>
                              </a:rPr>
                            </m:ctrlPr>
                          </m:sSubPr>
                          <m:e>
                            <m:r>
                              <a:rPr lang="it-IT" i="1" smtClean="0">
                                <a:latin typeface="Cambria Math" panose="02040503050406030204" pitchFamily="18" charset="0"/>
                                <a:ea typeface="Cambria Math" panose="02040503050406030204" pitchFamily="18" charset="0"/>
                              </a:rPr>
                              <m:t>𝜎</m:t>
                            </m:r>
                          </m:e>
                          <m:sub>
                            <m:r>
                              <a:rPr lang="it-IT" b="0" i="1" smtClean="0">
                                <a:latin typeface="Cambria Math" panose="02040503050406030204" pitchFamily="18" charset="0"/>
                              </a:rPr>
                              <m:t>2</m:t>
                            </m:r>
                          </m:sub>
                        </m:sSub>
                      </m:e>
                    </m:acc>
                  </m:oMath>
                </a14:m>
                <a:endParaRPr lang="it-IT" dirty="0"/>
              </a:p>
              <a:p>
                <a:pPr marL="0" indent="0">
                  <a:buNone/>
                </a:pPr>
                <a:r>
                  <a:rPr lang="it-IT" dirty="0"/>
                  <a:t>La misurazione del componente </a:t>
                </a:r>
                <a14:m>
                  <m:oMath xmlns:m="http://schemas.openxmlformats.org/officeDocument/2006/math">
                    <m:acc>
                      <m:accPr>
                        <m:chr m:val="⃗"/>
                        <m:ctrlPr>
                          <a:rPr lang="it-IT" i="1" smtClean="0">
                            <a:latin typeface="Cambria Math" panose="02040503050406030204" pitchFamily="18" charset="0"/>
                          </a:rPr>
                        </m:ctrlPr>
                      </m:accPr>
                      <m:e>
                        <m:sSub>
                          <m:sSubPr>
                            <m:ctrlPr>
                              <a:rPr lang="it-IT" i="1" smtClean="0">
                                <a:latin typeface="Cambria Math" panose="02040503050406030204" pitchFamily="18" charset="0"/>
                              </a:rPr>
                            </m:ctrlPr>
                          </m:sSubPr>
                          <m:e>
                            <m:r>
                              <a:rPr lang="it-IT" i="1" smtClean="0">
                                <a:latin typeface="Cambria Math" panose="02040503050406030204" pitchFamily="18" charset="0"/>
                                <a:ea typeface="Cambria Math" panose="02040503050406030204" pitchFamily="18" charset="0"/>
                              </a:rPr>
                              <m:t>𝜎</m:t>
                            </m:r>
                          </m:e>
                          <m:sub>
                            <m:r>
                              <a:rPr lang="it-IT" b="0" i="1" smtClean="0">
                                <a:latin typeface="Cambria Math" panose="02040503050406030204" pitchFamily="18" charset="0"/>
                              </a:rPr>
                              <m:t>1</m:t>
                            </m:r>
                          </m:sub>
                        </m:sSub>
                      </m:e>
                    </m:acc>
                    <m:r>
                      <a:rPr lang="it-IT" i="1" smtClean="0">
                        <a:latin typeface="Cambria Math" panose="02040503050406030204" pitchFamily="18" charset="0"/>
                        <a:ea typeface="Cambria Math" panose="02040503050406030204" pitchFamily="18" charset="0"/>
                      </a:rPr>
                      <m:t>∙</m:t>
                    </m:r>
                    <m:acc>
                      <m:accPr>
                        <m:chr m:val="⃗"/>
                        <m:ctrlPr>
                          <a:rPr lang="it-IT" i="1" smtClean="0">
                            <a:latin typeface="Cambria Math" panose="02040503050406030204" pitchFamily="18" charset="0"/>
                            <a:ea typeface="Cambria Math" panose="02040503050406030204" pitchFamily="18" charset="0"/>
                          </a:rPr>
                        </m:ctrlPr>
                      </m:accPr>
                      <m:e>
                        <m:r>
                          <a:rPr lang="it-IT" b="0" i="1" smtClean="0">
                            <a:latin typeface="Cambria Math" panose="02040503050406030204" pitchFamily="18" charset="0"/>
                            <a:ea typeface="Cambria Math" panose="02040503050406030204" pitchFamily="18" charset="0"/>
                          </a:rPr>
                          <m:t>𝑎</m:t>
                        </m:r>
                      </m:e>
                    </m:acc>
                  </m:oMath>
                </a14:m>
                <a:r>
                  <a:rPr lang="it-IT" dirty="0"/>
                  <a:t> fornisce +1 </a:t>
                </a:r>
                <a14:m>
                  <m:oMath xmlns:m="http://schemas.openxmlformats.org/officeDocument/2006/math">
                    <m:groupChr>
                      <m:groupChrPr>
                        <m:chr m:val="⇒"/>
                        <m:vertJc m:val="bot"/>
                        <m:ctrlPr>
                          <a:rPr lang="it-IT" i="1" smtClean="0">
                            <a:latin typeface="Cambria Math" panose="02040503050406030204" pitchFamily="18" charset="0"/>
                          </a:rPr>
                        </m:ctrlPr>
                      </m:groupChrPr>
                      <m:e>
                        <m:r>
                          <m:rPr>
                            <m:brk m:alnAt="2"/>
                          </m:rPr>
                          <a:rPr lang="it-IT" b="0" i="1" smtClean="0">
                            <a:latin typeface="Cambria Math" panose="02040503050406030204" pitchFamily="18" charset="0"/>
                          </a:rPr>
                          <m:t>𝑀</m:t>
                        </m:r>
                        <m:r>
                          <a:rPr lang="it-IT" b="0" i="1" smtClean="0">
                            <a:latin typeface="Cambria Math" panose="02040503050406030204" pitchFamily="18" charset="0"/>
                          </a:rPr>
                          <m:t>𝑄</m:t>
                        </m:r>
                      </m:e>
                    </m:groupChr>
                  </m:oMath>
                </a14:m>
                <a:r>
                  <a:rPr lang="it-IT" dirty="0"/>
                  <a:t> la misurazione di </a:t>
                </a:r>
                <a14:m>
                  <m:oMath xmlns:m="http://schemas.openxmlformats.org/officeDocument/2006/math">
                    <m:acc>
                      <m:accPr>
                        <m:chr m:val="⃗"/>
                        <m:ctrlPr>
                          <a:rPr lang="it-IT" i="1">
                            <a:latin typeface="Cambria Math" panose="02040503050406030204" pitchFamily="18" charset="0"/>
                          </a:rPr>
                        </m:ctrlPr>
                      </m:accPr>
                      <m:e>
                        <m:sSub>
                          <m:sSubPr>
                            <m:ctrlPr>
                              <a:rPr lang="it-IT" i="1">
                                <a:latin typeface="Cambria Math" panose="02040503050406030204" pitchFamily="18" charset="0"/>
                              </a:rPr>
                            </m:ctrlPr>
                          </m:sSubPr>
                          <m:e>
                            <m:r>
                              <a:rPr lang="it-IT" i="1">
                                <a:latin typeface="Cambria Math" panose="02040503050406030204" pitchFamily="18" charset="0"/>
                                <a:ea typeface="Cambria Math" panose="02040503050406030204" pitchFamily="18" charset="0"/>
                              </a:rPr>
                              <m:t>𝜎</m:t>
                            </m:r>
                          </m:e>
                          <m:sub>
                            <m:r>
                              <a:rPr lang="it-IT" b="0" i="1" smtClean="0">
                                <a:latin typeface="Cambria Math" panose="02040503050406030204" pitchFamily="18" charset="0"/>
                                <a:ea typeface="Cambria Math" panose="02040503050406030204" pitchFamily="18" charset="0"/>
                              </a:rPr>
                              <m:t>2</m:t>
                            </m:r>
                          </m:sub>
                        </m:sSub>
                      </m:e>
                    </m:acc>
                    <m:r>
                      <a:rPr lang="it-IT" i="1">
                        <a:latin typeface="Cambria Math" panose="02040503050406030204" pitchFamily="18" charset="0"/>
                        <a:ea typeface="Cambria Math" panose="02040503050406030204" pitchFamily="18" charset="0"/>
                      </a:rPr>
                      <m:t>∙</m:t>
                    </m:r>
                    <m:acc>
                      <m:accPr>
                        <m:chr m:val="⃗"/>
                        <m:ctrlPr>
                          <a:rPr lang="it-IT" i="1">
                            <a:latin typeface="Cambria Math" panose="02040503050406030204" pitchFamily="18" charset="0"/>
                            <a:ea typeface="Cambria Math" panose="02040503050406030204" pitchFamily="18" charset="0"/>
                          </a:rPr>
                        </m:ctrlPr>
                      </m:accPr>
                      <m:e>
                        <m:r>
                          <a:rPr lang="it-IT" i="1">
                            <a:latin typeface="Cambria Math" panose="02040503050406030204" pitchFamily="18" charset="0"/>
                            <a:ea typeface="Cambria Math" panose="02040503050406030204" pitchFamily="18" charset="0"/>
                          </a:rPr>
                          <m:t>𝑎</m:t>
                        </m:r>
                      </m:e>
                    </m:acc>
                  </m:oMath>
                </a14:m>
                <a:r>
                  <a:rPr lang="it-IT" dirty="0"/>
                  <a:t> deve fornire -1</a:t>
                </a:r>
              </a:p>
              <a:p>
                <a:pPr marL="0" indent="0">
                  <a:buNone/>
                </a:pPr>
                <a:r>
                  <a:rPr lang="it-IT" dirty="0"/>
                  <a:t>Il parametro continuo λ permette di effettuare una specificazione più determinata dello stato</a:t>
                </a:r>
              </a:p>
              <a:p>
                <a:pPr marL="0" indent="0" algn="ctr">
                  <a:buNone/>
                </a:pPr>
                <a:r>
                  <a:rPr lang="it-IT" dirty="0"/>
                  <a:t>A(</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𝑎</m:t>
                        </m:r>
                      </m:e>
                    </m:acc>
                  </m:oMath>
                </a14:m>
                <a:r>
                  <a:rPr lang="it-IT" dirty="0"/>
                  <a:t>, λ)= </a:t>
                </a:r>
                <a14:m>
                  <m:oMath xmlns:m="http://schemas.openxmlformats.org/officeDocument/2006/math">
                    <m:r>
                      <a:rPr lang="it-IT" i="1" smtClean="0">
                        <a:latin typeface="Cambria Math" panose="02040503050406030204" pitchFamily="18" charset="0"/>
                        <a:ea typeface="Cambria Math" panose="02040503050406030204" pitchFamily="18" charset="0"/>
                      </a:rPr>
                      <m:t>±</m:t>
                    </m:r>
                  </m:oMath>
                </a14:m>
                <a:r>
                  <a:rPr lang="it-IT" dirty="0"/>
                  <a:t>1, B(</a:t>
                </a:r>
                <a14:m>
                  <m:oMath xmlns:m="http://schemas.openxmlformats.org/officeDocument/2006/math">
                    <m:acc>
                      <m:accPr>
                        <m:chr m:val="⃗"/>
                        <m:ctrlPr>
                          <a:rPr lang="it-IT" i="1">
                            <a:latin typeface="Cambria Math" panose="02040503050406030204" pitchFamily="18" charset="0"/>
                          </a:rPr>
                        </m:ctrlPr>
                      </m:accPr>
                      <m:e>
                        <m:r>
                          <a:rPr lang="it-IT" b="0" i="1" smtClean="0">
                            <a:latin typeface="Cambria Math" panose="02040503050406030204" pitchFamily="18" charset="0"/>
                          </a:rPr>
                          <m:t>𝑏</m:t>
                        </m:r>
                      </m:e>
                    </m:acc>
                  </m:oMath>
                </a14:m>
                <a:r>
                  <a:rPr lang="it-IT" dirty="0"/>
                  <a:t>, λ)= </a:t>
                </a:r>
                <a14:m>
                  <m:oMath xmlns:m="http://schemas.openxmlformats.org/officeDocument/2006/math">
                    <m:r>
                      <a:rPr lang="it-IT" i="1">
                        <a:latin typeface="Cambria Math" panose="02040503050406030204" pitchFamily="18" charset="0"/>
                        <a:ea typeface="Cambria Math" panose="02040503050406030204" pitchFamily="18" charset="0"/>
                      </a:rPr>
                      <m:t>±</m:t>
                    </m:r>
                  </m:oMath>
                </a14:m>
                <a:r>
                  <a:rPr lang="it-IT" dirty="0"/>
                  <a:t>1</a:t>
                </a:r>
              </a:p>
              <a:p>
                <a:pPr marL="0" indent="0">
                  <a:buNone/>
                </a:pPr>
                <a:r>
                  <a:rPr lang="it-IT" dirty="0"/>
                  <a:t>Punto cruciale: la misura della seconda particella non dipende dal versore scelto per la misura dello spin della prima particella</a:t>
                </a:r>
              </a:p>
              <a:p>
                <a:pPr marL="0" indent="0">
                  <a:buNone/>
                </a:pPr>
                <a14:m>
                  <m:oMath xmlns:m="http://schemas.openxmlformats.org/officeDocument/2006/math">
                    <m:r>
                      <a:rPr lang="it-IT" i="1" smtClean="0">
                        <a:latin typeface="Cambria Math" panose="02040503050406030204" pitchFamily="18" charset="0"/>
                        <a:ea typeface="Cambria Math" panose="02040503050406030204" pitchFamily="18" charset="0"/>
                      </a:rPr>
                      <m:t>𝜌</m:t>
                    </m:r>
                  </m:oMath>
                </a14:m>
                <a:r>
                  <a:rPr lang="it-IT" dirty="0"/>
                  <a:t> (λ) distribuzione di probabilità di λ</a:t>
                </a:r>
              </a:p>
              <a:p>
                <a:pPr marL="0" indent="0" algn="ctr">
                  <a:buNone/>
                </a:pPr>
                <a:r>
                  <a:rPr lang="it-IT" dirty="0"/>
                  <a:t>P(</a:t>
                </a:r>
                <a14:m>
                  <m:oMath xmlns:m="http://schemas.openxmlformats.org/officeDocument/2006/math">
                    <m:acc>
                      <m:accPr>
                        <m:chr m:val="⃗"/>
                        <m:ctrlPr>
                          <a:rPr lang="it-IT" i="1" smtClean="0">
                            <a:latin typeface="Cambria Math" panose="02040503050406030204" pitchFamily="18" charset="0"/>
                          </a:rPr>
                        </m:ctrlPr>
                      </m:accPr>
                      <m:e>
                        <m:r>
                          <a:rPr lang="it-IT" b="0" i="1" smtClean="0">
                            <a:latin typeface="Cambria Math" panose="02040503050406030204" pitchFamily="18" charset="0"/>
                          </a:rPr>
                          <m:t>𝑎</m:t>
                        </m:r>
                      </m:e>
                    </m:acc>
                    <m:r>
                      <a:rPr lang="it-IT" b="0" i="1" smtClean="0">
                        <a:latin typeface="Cambria Math" panose="02040503050406030204" pitchFamily="18" charset="0"/>
                      </a:rPr>
                      <m:t>, </m:t>
                    </m:r>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𝑏</m:t>
                        </m:r>
                      </m:e>
                    </m:acc>
                  </m:oMath>
                </a14:m>
                <a:r>
                  <a:rPr lang="it-IT" dirty="0"/>
                  <a:t>)=</a:t>
                </a:r>
                <a14:m>
                  <m:oMath xmlns:m="http://schemas.openxmlformats.org/officeDocument/2006/math">
                    <m:nary>
                      <m:naryPr>
                        <m:limLoc m:val="undOvr"/>
                        <m:subHide m:val="on"/>
                        <m:supHide m:val="on"/>
                        <m:ctrlPr>
                          <a:rPr lang="it-IT" i="1" dirty="0" smtClean="0">
                            <a:latin typeface="Cambria Math" panose="02040503050406030204" pitchFamily="18" charset="0"/>
                          </a:rPr>
                        </m:ctrlPr>
                      </m:naryPr>
                      <m:sub/>
                      <m:sup/>
                      <m:e>
                        <m:r>
                          <a:rPr lang="it-IT" i="1" dirty="0" smtClean="0">
                            <a:latin typeface="Cambria Math" panose="02040503050406030204" pitchFamily="18" charset="0"/>
                            <a:ea typeface="Cambria Math" panose="02040503050406030204" pitchFamily="18" charset="0"/>
                          </a:rPr>
                          <m:t>𝜌</m:t>
                        </m:r>
                        <m:d>
                          <m:dPr>
                            <m:ctrlPr>
                              <a:rPr lang="it-IT" b="0" i="1" dirty="0" smtClean="0">
                                <a:latin typeface="Cambria Math" panose="02040503050406030204" pitchFamily="18" charset="0"/>
                                <a:ea typeface="Cambria Math" panose="02040503050406030204" pitchFamily="18" charset="0"/>
                              </a:rPr>
                            </m:ctrlPr>
                          </m:dPr>
                          <m:e>
                            <m:r>
                              <a:rPr lang="it-IT" b="0" i="1" dirty="0" smtClean="0">
                                <a:latin typeface="Cambria Math" panose="02040503050406030204" pitchFamily="18" charset="0"/>
                                <a:ea typeface="Cambria Math" panose="02040503050406030204" pitchFamily="18" charset="0"/>
                              </a:rPr>
                              <m:t>𝜆</m:t>
                            </m:r>
                          </m:e>
                        </m:d>
                        <m:r>
                          <a:rPr lang="it-IT" b="0" i="1" dirty="0" smtClean="0">
                            <a:latin typeface="Cambria Math" panose="02040503050406030204" pitchFamily="18" charset="0"/>
                            <a:ea typeface="Cambria Math" panose="02040503050406030204" pitchFamily="18" charset="0"/>
                          </a:rPr>
                          <m:t>𝐴</m:t>
                        </m:r>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𝑎</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ea typeface="Cambria Math" panose="02040503050406030204" pitchFamily="18" charset="0"/>
                          </a:rPr>
                          <m:t>𝐵</m:t>
                        </m:r>
                        <m:d>
                          <m:dPr>
                            <m:ctrlPr>
                              <a:rPr lang="it-IT" b="0" i="1" dirty="0" smtClean="0">
                                <a:latin typeface="Cambria Math" panose="02040503050406030204" pitchFamily="18" charset="0"/>
                                <a:ea typeface="Cambria Math" panose="02040503050406030204" pitchFamily="18" charset="0"/>
                              </a:rPr>
                            </m:ctrlPr>
                          </m:dPr>
                          <m:e>
                            <m:acc>
                              <m:accPr>
                                <m:chr m:val="⃗"/>
                                <m:ctrlPr>
                                  <a:rPr lang="it-IT" b="0" i="1" dirty="0" smtClean="0">
                                    <a:latin typeface="Cambria Math" panose="02040503050406030204" pitchFamily="18" charset="0"/>
                                    <a:ea typeface="Cambria Math" panose="02040503050406030204" pitchFamily="18" charset="0"/>
                                  </a:rPr>
                                </m:ctrlPr>
                              </m:accPr>
                              <m:e>
                                <m:r>
                                  <a:rPr lang="it-IT" b="0" i="1" dirty="0" smtClean="0">
                                    <a:latin typeface="Cambria Math" panose="02040503050406030204" pitchFamily="18" charset="0"/>
                                    <a:ea typeface="Cambria Math" panose="02040503050406030204" pitchFamily="18" charset="0"/>
                                  </a:rPr>
                                  <m:t>𝑏</m:t>
                                </m:r>
                              </m:e>
                            </m:acc>
                            <m:r>
                              <m:rPr>
                                <m:brk/>
                              </m:rPr>
                              <a:rPr lang="it-IT" b="0" i="1" dirty="0" smtClean="0">
                                <a:latin typeface="Cambria Math" panose="02040503050406030204" pitchFamily="18" charset="0"/>
                              </a:rPr>
                              <m:t>,</m:t>
                            </m:r>
                            <m:r>
                              <a:rPr lang="it-IT" b="0" i="1" dirty="0" smtClean="0">
                                <a:latin typeface="Cambria Math" panose="02040503050406030204" pitchFamily="18" charset="0"/>
                              </a:rPr>
                              <m:t>𝜆</m:t>
                            </m:r>
                          </m:e>
                        </m:d>
                        <m:r>
                          <a:rPr lang="it-IT" b="0" i="1" dirty="0" smtClean="0">
                            <a:latin typeface="Cambria Math" panose="02040503050406030204" pitchFamily="18" charset="0"/>
                            <a:ea typeface="Cambria Math" panose="02040503050406030204" pitchFamily="18" charset="0"/>
                          </a:rPr>
                          <m:t>𝑑</m:t>
                        </m:r>
                        <m:r>
                          <a:rPr lang="it-IT" b="0" i="1" dirty="0" smtClean="0">
                            <a:latin typeface="Cambria Math" panose="02040503050406030204" pitchFamily="18" charset="0"/>
                            <a:ea typeface="Cambria Math" panose="02040503050406030204" pitchFamily="18" charset="0"/>
                          </a:rPr>
                          <m:t>𝜆</m:t>
                        </m:r>
                      </m:e>
                    </m:nary>
                  </m:oMath>
                </a14:m>
                <a:r>
                  <a:rPr lang="it-IT" dirty="0"/>
                  <a:t>                   (valore di aspettazione)</a:t>
                </a:r>
              </a:p>
              <a:p>
                <a:pPr marL="0" indent="0" algn="ctr">
                  <a:buNone/>
                </a:pPr>
                <a14:m>
                  <m:oMath xmlns:m="http://schemas.openxmlformats.org/officeDocument/2006/math">
                    <m:r>
                      <a:rPr lang="it-IT" i="1" smtClean="0">
                        <a:latin typeface="Cambria Math" panose="02040503050406030204" pitchFamily="18" charset="0"/>
                        <a:ea typeface="Cambria Math" panose="02040503050406030204" pitchFamily="18" charset="0"/>
                      </a:rPr>
                      <m:t>&lt;</m:t>
                    </m:r>
                    <m:acc>
                      <m:accPr>
                        <m:chr m:val="⃗"/>
                        <m:ctrlPr>
                          <a:rPr lang="it-IT" i="1" smtClean="0">
                            <a:latin typeface="Cambria Math" panose="02040503050406030204" pitchFamily="18" charset="0"/>
                            <a:ea typeface="Cambria Math" panose="02040503050406030204" pitchFamily="18" charset="0"/>
                          </a:rPr>
                        </m:ctrlPr>
                      </m:accPr>
                      <m:e>
                        <m:sSub>
                          <m:sSubPr>
                            <m:ctrlPr>
                              <a:rPr lang="it-IT" i="1" smtClean="0">
                                <a:latin typeface="Cambria Math" panose="02040503050406030204" pitchFamily="18" charset="0"/>
                                <a:ea typeface="Cambria Math" panose="02040503050406030204" pitchFamily="18" charset="0"/>
                              </a:rPr>
                            </m:ctrlPr>
                          </m:sSubPr>
                          <m:e>
                            <m:r>
                              <a:rPr lang="it-IT" i="1" smtClean="0">
                                <a:latin typeface="Cambria Math" panose="02040503050406030204" pitchFamily="18" charset="0"/>
                                <a:ea typeface="Cambria Math" panose="02040503050406030204" pitchFamily="18" charset="0"/>
                              </a:rPr>
                              <m:t>𝜎</m:t>
                            </m:r>
                          </m:e>
                          <m:sub>
                            <m:r>
                              <a:rPr lang="it-IT" b="0" i="1" smtClean="0">
                                <a:latin typeface="Cambria Math" panose="02040503050406030204" pitchFamily="18" charset="0"/>
                                <a:ea typeface="Cambria Math" panose="02040503050406030204" pitchFamily="18" charset="0"/>
                              </a:rPr>
                              <m:t>1</m:t>
                            </m:r>
                          </m:sub>
                        </m:sSub>
                        <m:r>
                          <a:rPr lang="it-IT" i="1" smtClean="0">
                            <a:latin typeface="Cambria Math" panose="02040503050406030204" pitchFamily="18" charset="0"/>
                            <a:ea typeface="Cambria Math" panose="02040503050406030204" pitchFamily="18" charset="0"/>
                          </a:rPr>
                          <m:t>∙</m:t>
                        </m:r>
                      </m:e>
                    </m:acc>
                    <m:acc>
                      <m:accPr>
                        <m:chr m:val="⃗"/>
                        <m:ctrlPr>
                          <a:rPr lang="it-IT" i="1" smtClean="0">
                            <a:latin typeface="Cambria Math" panose="02040503050406030204" pitchFamily="18" charset="0"/>
                            <a:ea typeface="Cambria Math" panose="02040503050406030204" pitchFamily="18" charset="0"/>
                          </a:rPr>
                        </m:ctrlPr>
                      </m:accPr>
                      <m:e>
                        <m:r>
                          <a:rPr lang="it-IT" b="0" i="1" smtClean="0">
                            <a:latin typeface="Cambria Math" panose="02040503050406030204" pitchFamily="18" charset="0"/>
                            <a:ea typeface="Cambria Math" panose="02040503050406030204" pitchFamily="18" charset="0"/>
                          </a:rPr>
                          <m:t>𝑎</m:t>
                        </m:r>
                      </m:e>
                    </m:acc>
                    <m:r>
                      <a:rPr lang="it-IT" b="0" i="1" smtClean="0">
                        <a:latin typeface="Cambria Math" panose="02040503050406030204" pitchFamily="18" charset="0"/>
                        <a:ea typeface="Cambria Math" panose="02040503050406030204" pitchFamily="18" charset="0"/>
                      </a:rPr>
                      <m:t> </m:t>
                    </m:r>
                    <m:acc>
                      <m:accPr>
                        <m:chr m:val="⃗"/>
                        <m:ctrlPr>
                          <a:rPr lang="it-IT" b="0" i="1" smtClean="0">
                            <a:latin typeface="Cambria Math" panose="02040503050406030204" pitchFamily="18" charset="0"/>
                            <a:ea typeface="Cambria Math" panose="02040503050406030204" pitchFamily="18" charset="0"/>
                          </a:rPr>
                        </m:ctrlPr>
                      </m:accPr>
                      <m:e>
                        <m:sSub>
                          <m:sSubPr>
                            <m:ctrlPr>
                              <a:rPr lang="it-IT" b="0" i="1" smtClean="0">
                                <a:latin typeface="Cambria Math" panose="02040503050406030204" pitchFamily="18" charset="0"/>
                                <a:ea typeface="Cambria Math" panose="02040503050406030204" pitchFamily="18" charset="0"/>
                              </a:rPr>
                            </m:ctrlPr>
                          </m:sSubPr>
                          <m:e>
                            <m:r>
                              <a:rPr lang="it-IT" b="0" i="1" smtClean="0">
                                <a:latin typeface="Cambria Math" panose="02040503050406030204" pitchFamily="18" charset="0"/>
                                <a:ea typeface="Cambria Math" panose="02040503050406030204" pitchFamily="18" charset="0"/>
                              </a:rPr>
                              <m:t>𝜎</m:t>
                            </m:r>
                          </m:e>
                          <m:sub>
                            <m:r>
                              <a:rPr lang="it-IT" b="0" i="1" smtClean="0">
                                <a:latin typeface="Cambria Math" panose="02040503050406030204" pitchFamily="18" charset="0"/>
                                <a:ea typeface="Cambria Math" panose="02040503050406030204" pitchFamily="18" charset="0"/>
                              </a:rPr>
                              <m:t>2</m:t>
                            </m:r>
                          </m:sub>
                        </m:sSub>
                      </m:e>
                    </m:acc>
                    <m:r>
                      <a:rPr lang="it-IT" i="1" smtClean="0">
                        <a:latin typeface="Cambria Math" panose="02040503050406030204" pitchFamily="18" charset="0"/>
                        <a:ea typeface="Cambria Math" panose="02040503050406030204" pitchFamily="18" charset="0"/>
                      </a:rPr>
                      <m:t>∙</m:t>
                    </m:r>
                    <m:acc>
                      <m:accPr>
                        <m:chr m:val="⃗"/>
                        <m:ctrlPr>
                          <a:rPr lang="it-IT" i="1" smtClean="0">
                            <a:latin typeface="Cambria Math" panose="02040503050406030204" pitchFamily="18" charset="0"/>
                            <a:ea typeface="Cambria Math" panose="02040503050406030204" pitchFamily="18" charset="0"/>
                          </a:rPr>
                        </m:ctrlPr>
                      </m:accPr>
                      <m:e>
                        <m:r>
                          <a:rPr lang="it-IT" b="0" i="1" smtClean="0">
                            <a:latin typeface="Cambria Math" panose="02040503050406030204" pitchFamily="18" charset="0"/>
                            <a:ea typeface="Cambria Math" panose="02040503050406030204" pitchFamily="18" charset="0"/>
                          </a:rPr>
                          <m:t>𝑏</m:t>
                        </m:r>
                      </m:e>
                    </m:acc>
                    <m:r>
                      <a:rPr lang="it-IT" i="1">
                        <a:latin typeface="Cambria Math" panose="02040503050406030204" pitchFamily="18" charset="0"/>
                        <a:ea typeface="Cambria Math" panose="02040503050406030204" pitchFamily="18" charset="0"/>
                      </a:rPr>
                      <m:t>&gt;</m:t>
                    </m:r>
                    <m:r>
                      <a:rPr lang="it-IT" b="0" i="1" smtClean="0">
                        <a:latin typeface="Cambria Math" panose="02040503050406030204" pitchFamily="18" charset="0"/>
                        <a:ea typeface="Cambria Math" panose="02040503050406030204" pitchFamily="18" charset="0"/>
                      </a:rPr>
                      <m:t> =−</m:t>
                    </m:r>
                    <m:acc>
                      <m:accPr>
                        <m:chr m:val="⃗"/>
                        <m:ctrlPr>
                          <a:rPr lang="it-IT" b="0" i="1" smtClean="0">
                            <a:latin typeface="Cambria Math" panose="02040503050406030204" pitchFamily="18" charset="0"/>
                            <a:ea typeface="Cambria Math" panose="02040503050406030204" pitchFamily="18" charset="0"/>
                          </a:rPr>
                        </m:ctrlPr>
                      </m:accPr>
                      <m:e>
                        <m:r>
                          <a:rPr lang="it-IT" b="0" i="1" smtClean="0">
                            <a:latin typeface="Cambria Math" panose="02040503050406030204" pitchFamily="18" charset="0"/>
                            <a:ea typeface="Cambria Math" panose="02040503050406030204" pitchFamily="18" charset="0"/>
                          </a:rPr>
                          <m:t>𝑎</m:t>
                        </m:r>
                      </m:e>
                    </m:acc>
                    <m:r>
                      <a:rPr lang="it-IT" i="1" smtClean="0">
                        <a:latin typeface="Cambria Math" panose="02040503050406030204" pitchFamily="18" charset="0"/>
                        <a:ea typeface="Cambria Math" panose="02040503050406030204" pitchFamily="18" charset="0"/>
                      </a:rPr>
                      <m:t>∙</m:t>
                    </m:r>
                    <m:acc>
                      <m:accPr>
                        <m:chr m:val="⃗"/>
                        <m:ctrlPr>
                          <a:rPr lang="it-IT" i="1" smtClean="0">
                            <a:latin typeface="Cambria Math" panose="02040503050406030204" pitchFamily="18" charset="0"/>
                            <a:ea typeface="Cambria Math" panose="02040503050406030204" pitchFamily="18" charset="0"/>
                          </a:rPr>
                        </m:ctrlPr>
                      </m:accPr>
                      <m:e>
                        <m:r>
                          <a:rPr lang="it-IT" b="0" i="1" smtClean="0">
                            <a:latin typeface="Cambria Math" panose="02040503050406030204" pitchFamily="18" charset="0"/>
                            <a:ea typeface="Cambria Math" panose="02040503050406030204" pitchFamily="18" charset="0"/>
                          </a:rPr>
                          <m:t>𝑏</m:t>
                        </m:r>
                      </m:e>
                    </m:acc>
                  </m:oMath>
                </a14:m>
                <a:r>
                  <a:rPr lang="it-IT" dirty="0"/>
                  <a:t>              (valore di aspettazione della MQ)</a:t>
                </a:r>
              </a:p>
              <a:p>
                <a:endParaRPr lang="it-IT" dirty="0"/>
              </a:p>
              <a:p>
                <a:endParaRPr lang="it-IT" dirty="0"/>
              </a:p>
            </p:txBody>
          </p:sp>
        </mc:Choice>
        <mc:Fallback xmlns="">
          <p:sp>
            <p:nvSpPr>
              <p:cNvPr id="3" name="Segnaposto contenuto 2">
                <a:extLst>
                  <a:ext uri="{FF2B5EF4-FFF2-40B4-BE49-F238E27FC236}">
                    <a16:creationId xmlns:a16="http://schemas.microsoft.com/office/drawing/2014/main" id="{01269A0B-6481-E85B-CAC4-B48F7F7D3449}"/>
                  </a:ext>
                </a:extLst>
              </p:cNvPr>
              <p:cNvSpPr>
                <a:spLocks noGrp="1" noRot="1" noChangeAspect="1" noMove="1" noResize="1" noEditPoints="1" noAdjustHandles="1" noChangeArrowheads="1" noChangeShapeType="1" noTextEdit="1"/>
              </p:cNvSpPr>
              <p:nvPr>
                <p:ph idx="1"/>
              </p:nvPr>
            </p:nvSpPr>
            <p:spPr>
              <a:xfrm>
                <a:off x="157786" y="2031987"/>
                <a:ext cx="11867637" cy="4677157"/>
              </a:xfrm>
              <a:blipFill>
                <a:blip r:embed="rId2"/>
                <a:stretch>
                  <a:fillRect l="-462" t="-651"/>
                </a:stretch>
              </a:blipFill>
            </p:spPr>
            <p:txBody>
              <a:bodyPr/>
              <a:lstStyle/>
              <a:p>
                <a:r>
                  <a:rPr lang="it-IT">
                    <a:noFill/>
                  </a:rPr>
                  <a:t> </a:t>
                </a:r>
              </a:p>
            </p:txBody>
          </p:sp>
        </mc:Fallback>
      </mc:AlternateContent>
      <p:pic>
        <p:nvPicPr>
          <p:cNvPr id="4" name="Picture 2" descr="John Stewart Bell Wikipedia, 55% OFF | gbu-presnenskij.ru">
            <a:extLst>
              <a:ext uri="{FF2B5EF4-FFF2-40B4-BE49-F238E27FC236}">
                <a16:creationId xmlns:a16="http://schemas.microsoft.com/office/drawing/2014/main" id="{FAF88938-EE6C-458F-8D99-9E60D1BE75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59900" y="148856"/>
            <a:ext cx="2489200" cy="2798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7503122"/>
      </p:ext>
    </p:extLst>
  </p:cSld>
  <p:clrMapOvr>
    <a:masterClrMapping/>
  </p:clrMapOvr>
</p:sld>
</file>

<file path=ppt/theme/theme1.xml><?xml version="1.0" encoding="utf-8"?>
<a:theme xmlns:a="http://schemas.openxmlformats.org/drawingml/2006/main" name="Pacco">
  <a:themeElements>
    <a:clrScheme name="Pacco">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cco">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cco">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TM10001115[[fn=Compatto]]</Template>
  <TotalTime>0</TotalTime>
  <Words>4471</Words>
  <Application>Microsoft Office PowerPoint</Application>
  <PresentationFormat>Widescreen</PresentationFormat>
  <Paragraphs>294</Paragraphs>
  <Slides>38</Slides>
  <Notes>5</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38</vt:i4>
      </vt:variant>
    </vt:vector>
  </HeadingPairs>
  <TitlesOfParts>
    <vt:vector size="45" baseType="lpstr">
      <vt:lpstr>Arial</vt:lpstr>
      <vt:lpstr>Calibri</vt:lpstr>
      <vt:lpstr>Cambria Math</vt:lpstr>
      <vt:lpstr>Gill Sans MT</vt:lpstr>
      <vt:lpstr>Gill Sans MT (Corpo)</vt:lpstr>
      <vt:lpstr>Times New Roman</vt:lpstr>
      <vt:lpstr>Pacco</vt:lpstr>
      <vt:lpstr>Sul paradosso epr</vt:lpstr>
      <vt:lpstr>Indice</vt:lpstr>
      <vt:lpstr>Can Quantum-Mechanical Description Of Physical Reality Be Considered Complete?</vt:lpstr>
      <vt:lpstr>Presentazione standard di PowerPoint</vt:lpstr>
      <vt:lpstr>Presentazione standard di PowerPoint</vt:lpstr>
      <vt:lpstr>Presentazione standard di PowerPoint</vt:lpstr>
      <vt:lpstr>Presentazione standard di PowerPoint</vt:lpstr>
      <vt:lpstr>La disuguaglianza di bell</vt:lpstr>
      <vt:lpstr>II. Formulazione </vt:lpstr>
      <vt:lpstr>IiI. Contraddizione </vt:lpstr>
      <vt:lpstr>Presentazione standard di PowerPoint</vt:lpstr>
      <vt:lpstr>iv. Conclusione</vt:lpstr>
      <vt:lpstr>Generalizzazioni della disuguaglianza di BELL</vt:lpstr>
      <vt:lpstr>Disuguaglianza CHSH</vt:lpstr>
      <vt:lpstr>II.CHSH</vt:lpstr>
      <vt:lpstr>III.CHSH</vt:lpstr>
      <vt:lpstr>CHSH BELL</vt:lpstr>
      <vt:lpstr>II. CHSH BELL</vt:lpstr>
      <vt:lpstr>CH74</vt:lpstr>
      <vt:lpstr>II.CH74</vt:lpstr>
      <vt:lpstr>III.CH74</vt:lpstr>
      <vt:lpstr>iV.CH74</vt:lpstr>
      <vt:lpstr>ESPERIMENTO DI ASPECT 1982</vt:lpstr>
      <vt:lpstr>Presentazione standard di PowerPoint</vt:lpstr>
      <vt:lpstr>Teorema di non clonazione</vt:lpstr>
      <vt:lpstr>Dimostrazione </vt:lpstr>
      <vt:lpstr>II. dimostrazione</vt:lpstr>
      <vt:lpstr>Osservazioni sul teorema di non clonazione</vt:lpstr>
      <vt:lpstr>Teletrasporto quantistico</vt:lpstr>
      <vt:lpstr>Teletrasporto quantistico</vt:lpstr>
      <vt:lpstr>Teletrasporto quantistico</vt:lpstr>
      <vt:lpstr>CHSH GAME</vt:lpstr>
      <vt:lpstr>Presentazione standard di PowerPoint</vt:lpstr>
      <vt:lpstr>LIMITE delle strategie classiche</vt:lpstr>
      <vt:lpstr>La strategia quantistica</vt:lpstr>
      <vt:lpstr>Presentazione standard di PowerPoint</vt:lpstr>
      <vt:lpstr>Presentazione standard di PowerPoint</vt:lpstr>
      <vt:lpstr>bibliografia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Alessandro SCAFFARDI</dc:creator>
  <cp:lastModifiedBy>Alessandro SCAFFARDI</cp:lastModifiedBy>
  <cp:revision>2</cp:revision>
  <dcterms:created xsi:type="dcterms:W3CDTF">2023-12-19T09:02:45Z</dcterms:created>
  <dcterms:modified xsi:type="dcterms:W3CDTF">2024-02-01T17:27:37Z</dcterms:modified>
</cp:coreProperties>
</file>