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</p:sldIdLst>
  <p:sldSz cy="6858000" cx="12192000"/>
  <p:notesSz cx="6858000" cy="9144000"/>
  <p:embeddedFontLst>
    <p:embeddedFont>
      <p:font typeface="Roboto"/>
      <p:regular r:id="rId53"/>
      <p:bold r:id="rId54"/>
      <p:italic r:id="rId55"/>
      <p:boldItalic r:id="rId56"/>
    </p:embeddedFont>
    <p:embeddedFont>
      <p:font typeface="Corbel"/>
      <p:regular r:id="rId57"/>
      <p:bold r:id="rId58"/>
      <p:italic r:id="rId59"/>
      <p:boldItalic r:id="rId60"/>
    </p:embeddedFont>
    <p:embeddedFont>
      <p:font typeface="Book Antiqua"/>
      <p:regular r:id="rId61"/>
      <p:bold r:id="rId62"/>
      <p:italic r:id="rId63"/>
      <p:boldItalic r:id="rId6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5" roundtripDataSignature="AMtx7mjhwxpa6RtPiRIdqn5OeIx5p4U6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BookAntiqua-bold.fntdata"/><Relationship Id="rId61" Type="http://schemas.openxmlformats.org/officeDocument/2006/relationships/font" Target="fonts/BookAntiqua-regular.fntdata"/><Relationship Id="rId20" Type="http://schemas.openxmlformats.org/officeDocument/2006/relationships/slide" Target="slides/slide16.xml"/><Relationship Id="rId64" Type="http://schemas.openxmlformats.org/officeDocument/2006/relationships/font" Target="fonts/BookAntiqua-boldItalic.fntdata"/><Relationship Id="rId63" Type="http://schemas.openxmlformats.org/officeDocument/2006/relationships/font" Target="fonts/BookAntiqua-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65" Type="http://customschemas.google.com/relationships/presentationmetadata" Target="meta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Corbel-boldItalic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font" Target="fonts/Roboto-regular.fntdata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font" Target="fonts/Roboto-italic.fntdata"/><Relationship Id="rId10" Type="http://schemas.openxmlformats.org/officeDocument/2006/relationships/slide" Target="slides/slide6.xml"/><Relationship Id="rId54" Type="http://schemas.openxmlformats.org/officeDocument/2006/relationships/font" Target="fonts/Roboto-bold.fntdata"/><Relationship Id="rId13" Type="http://schemas.openxmlformats.org/officeDocument/2006/relationships/slide" Target="slides/slide9.xml"/><Relationship Id="rId57" Type="http://schemas.openxmlformats.org/officeDocument/2006/relationships/font" Target="fonts/Corbel-regular.fntdata"/><Relationship Id="rId12" Type="http://schemas.openxmlformats.org/officeDocument/2006/relationships/slide" Target="slides/slide8.xml"/><Relationship Id="rId56" Type="http://schemas.openxmlformats.org/officeDocument/2006/relationships/font" Target="fonts/Roboto-boldItalic.fntdata"/><Relationship Id="rId15" Type="http://schemas.openxmlformats.org/officeDocument/2006/relationships/slide" Target="slides/slide11.xml"/><Relationship Id="rId59" Type="http://schemas.openxmlformats.org/officeDocument/2006/relationships/font" Target="fonts/Corbel-italic.fntdata"/><Relationship Id="rId14" Type="http://schemas.openxmlformats.org/officeDocument/2006/relationships/slide" Target="slides/slide10.xml"/><Relationship Id="rId58" Type="http://schemas.openxmlformats.org/officeDocument/2006/relationships/font" Target="fonts/Corbel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b63de24fe3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b63de24fe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b63de24f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2b63de24fe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b6533d8ab1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2b6533d8ab1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b6533d8ab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b6533d8ab1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b6533d8ab1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2b6533d8ab1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b6533d8ab1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2b6533d8ab1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b6606bb7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2b6606bb7f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b6606bb7f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b6606bb7ff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b6606bb7ff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b6606bb7ff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b6606bb7f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2b6606bb7ff_0_1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b6606bb7ff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b6606bb7ff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b6606bb7f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2b6606bb7ff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b6606bb7f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2b6606bb7ff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b6606bb7ff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b6606bb7ff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b6606bb7ff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2b6606bb7ff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b6606bb7ff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2b6606bb7ff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b6606bb7ff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2b6606bb7ff_0_1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b6606bb7ff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2b6606bb7ff_0_1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b6606bb7ff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g2b6606bb7ff_0_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b6606bb7ff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g2b6606bb7ff_0_1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b6606bb7ff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g2b6606bb7ff_0_1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b6b430934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2b6b430934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b51c562767_1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b51c56276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b67d3e29be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2b67d3e29b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b67d3e29be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b67d3e29b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b67d3e29be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b67d3e29b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b51c562767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2b51c562767_1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b67d3e29be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2b67d3e29b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b67d3e29be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2b67d3e29be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2b67d3e29be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2b67d3e29be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b6b430934c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b6b430934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2b6b430934c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2b6b430934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b6b430934c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2b6b430934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b6b430934c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2b6b430934c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2b6b430934c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2b6b430934c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b5b60ec7f5_0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b5b60ec7f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b51c562767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2b51c562767_1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b5b60ec7f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b5b60ec7f5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b5b60ec7f5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2b5b60ec7f5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4"/>
          <p:cNvSpPr/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34"/>
          <p:cNvSpPr txBox="1"/>
          <p:nvPr>
            <p:ph type="ctrTitle"/>
          </p:nvPr>
        </p:nvSpPr>
        <p:spPr>
          <a:xfrm>
            <a:off x="1109980" y="882376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Font typeface="Corbel"/>
              <a:buNone/>
              <a:defRPr b="1" sz="7200" cap="none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4"/>
          <p:cNvSpPr txBox="1"/>
          <p:nvPr>
            <p:ph idx="1" type="subTitle"/>
          </p:nvPr>
        </p:nvSpPr>
        <p:spPr>
          <a:xfrm>
            <a:off x="1709530" y="3869634"/>
            <a:ext cx="8767860" cy="1388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None/>
              <a:defRPr sz="22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76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6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2000"/>
            </a:lvl9pPr>
          </a:lstStyle>
          <a:p/>
        </p:txBody>
      </p:sp>
      <p:sp>
        <p:nvSpPr>
          <p:cNvPr id="16" name="Google Shape;16;p34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4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4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cxnSp>
        <p:nvCxnSpPr>
          <p:cNvPr id="19" name="Google Shape;19;p34"/>
          <p:cNvCxnSpPr/>
          <p:nvPr/>
        </p:nvCxnSpPr>
        <p:spPr>
          <a:xfrm>
            <a:off x="1978660" y="3733800"/>
            <a:ext cx="8229601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4060136" y="-859736"/>
            <a:ext cx="4038600" cy="98728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7181850" y="2305050"/>
            <a:ext cx="5410200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2152650" y="-247650"/>
            <a:ext cx="5410200" cy="7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5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5"/>
          <p:cNvSpPr txBox="1"/>
          <p:nvPr>
            <p:ph idx="1" type="body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23" name="Google Shape;23;p35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5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5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6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6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6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6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7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7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7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0"/>
          <p:cNvSpPr txBox="1"/>
          <p:nvPr>
            <p:ph type="title"/>
          </p:nvPr>
        </p:nvSpPr>
        <p:spPr>
          <a:xfrm>
            <a:off x="1106424" y="1173575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Corbel"/>
              <a:buNone/>
              <a:defRPr b="0" sz="7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0"/>
          <p:cNvSpPr txBox="1"/>
          <p:nvPr>
            <p:ph idx="1" type="body"/>
          </p:nvPr>
        </p:nvSpPr>
        <p:spPr>
          <a:xfrm>
            <a:off x="1709928" y="4154520"/>
            <a:ext cx="8769096" cy="1363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None/>
              <a:defRPr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40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cxnSp>
        <p:nvCxnSpPr>
          <p:cNvPr id="41" name="Google Shape;41;p40"/>
          <p:cNvCxnSpPr/>
          <p:nvPr/>
        </p:nvCxnSpPr>
        <p:spPr>
          <a:xfrm>
            <a:off x="1981200" y="4020408"/>
            <a:ext cx="8229601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1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1"/>
          <p:cNvSpPr txBox="1"/>
          <p:nvPr>
            <p:ph idx="1" type="body"/>
          </p:nvPr>
        </p:nvSpPr>
        <p:spPr>
          <a:xfrm>
            <a:off x="1143000" y="2057399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45" name="Google Shape;45;p41"/>
          <p:cNvSpPr txBox="1"/>
          <p:nvPr>
            <p:ph idx="2" type="body"/>
          </p:nvPr>
        </p:nvSpPr>
        <p:spPr>
          <a:xfrm>
            <a:off x="6267612" y="20574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46" name="Google Shape;46;p41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1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2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2"/>
          <p:cNvSpPr txBox="1"/>
          <p:nvPr>
            <p:ph idx="1" type="body"/>
          </p:nvPr>
        </p:nvSpPr>
        <p:spPr>
          <a:xfrm>
            <a:off x="1143000" y="2001511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2" name="Google Shape;52;p42"/>
          <p:cNvSpPr txBox="1"/>
          <p:nvPr>
            <p:ph idx="2" type="body"/>
          </p:nvPr>
        </p:nvSpPr>
        <p:spPr>
          <a:xfrm>
            <a:off x="1143000" y="2721483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53" name="Google Shape;53;p42"/>
          <p:cNvSpPr txBox="1"/>
          <p:nvPr>
            <p:ph idx="3" type="body"/>
          </p:nvPr>
        </p:nvSpPr>
        <p:spPr>
          <a:xfrm>
            <a:off x="6269173" y="1999032"/>
            <a:ext cx="4754880" cy="777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54" name="Google Shape;54;p42"/>
          <p:cNvSpPr txBox="1"/>
          <p:nvPr>
            <p:ph idx="4" type="body"/>
          </p:nvPr>
        </p:nvSpPr>
        <p:spPr>
          <a:xfrm>
            <a:off x="6269173" y="2719322"/>
            <a:ext cx="4754880" cy="338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03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760"/>
              <a:buChar char="•"/>
              <a:defRPr sz="2200"/>
            </a:lvl1pPr>
            <a:lvl2pPr indent="-3302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55" name="Google Shape;55;p42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1143000" y="1097280"/>
            <a:ext cx="3931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orbel"/>
              <a:buNone/>
              <a:defRPr b="0"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5852159" y="1097280"/>
            <a:ext cx="521208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560"/>
              <a:buChar char="•"/>
              <a:defRPr sz="3200"/>
            </a:lvl1pPr>
            <a:lvl2pPr indent="-37084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240"/>
              <a:buChar char="•"/>
              <a:defRPr sz="2800"/>
            </a:lvl2pPr>
            <a:lvl3pPr indent="-350519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920"/>
              <a:buChar char="•"/>
              <a:defRPr sz="2400"/>
            </a:lvl3pPr>
            <a:lvl4pPr indent="-3302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4pPr>
            <a:lvl5pPr indent="-3302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5pPr>
            <a:lvl6pPr indent="-3302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6pPr>
            <a:lvl7pPr indent="-3302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7pPr>
            <a:lvl8pPr indent="-3302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8pPr>
            <a:lvl9pPr indent="-3302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Char char="•"/>
              <a:defRPr sz="20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1143000" y="2834640"/>
            <a:ext cx="3931920" cy="3017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60"/>
              <a:buNone/>
              <a:defRPr sz="17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1143000" y="1097280"/>
            <a:ext cx="39319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Corbel"/>
              <a:buNone/>
              <a:defRPr b="0"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5413248" y="1069847"/>
            <a:ext cx="6099048" cy="48006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1143000" y="2834640"/>
            <a:ext cx="3931920" cy="2880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60"/>
              <a:buNone/>
              <a:defRPr sz="17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/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33"/>
          <p:cNvSpPr txBox="1"/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orbel"/>
              <a:buNone/>
              <a:defRPr b="0" i="0" sz="44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33"/>
          <p:cNvSpPr txBox="1"/>
          <p:nvPr>
            <p:ph idx="1" type="body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036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Corbel"/>
              <a:buChar char="•"/>
              <a:defRPr b="0" i="0" sz="2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orbel"/>
              <a:buChar char="•"/>
              <a:defRPr b="0" i="0" sz="20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20039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Corbel"/>
              <a:buChar char="•"/>
              <a:defRPr b="0" i="0" sz="18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0988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09879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09879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09879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09879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09879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80"/>
              <a:buFont typeface="Corbel"/>
              <a:buChar char="•"/>
              <a:defRPr b="0" i="0" sz="16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" name="Google Shape;9;p33"/>
          <p:cNvSpPr txBox="1"/>
          <p:nvPr>
            <p:ph idx="10" type="dt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" name="Google Shape;10;p33"/>
          <p:cNvSpPr txBox="1"/>
          <p:nvPr>
            <p:ph idx="11" type="ftr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33"/>
          <p:cNvSpPr txBox="1"/>
          <p:nvPr>
            <p:ph idx="12" type="sldNum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5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9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9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7.png"/><Relationship Id="rId5" Type="http://schemas.openxmlformats.org/officeDocument/2006/relationships/image" Target="../media/image16.png"/><Relationship Id="rId6" Type="http://schemas.openxmlformats.org/officeDocument/2006/relationships/image" Target="../media/image4.png"/><Relationship Id="rId7" Type="http://schemas.openxmlformats.org/officeDocument/2006/relationships/image" Target="../media/image17.png"/><Relationship Id="rId8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25.png"/><Relationship Id="rId7" Type="http://schemas.openxmlformats.org/officeDocument/2006/relationships/image" Target="../media/image14.png"/><Relationship Id="rId8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0.png"/><Relationship Id="rId10" Type="http://schemas.openxmlformats.org/officeDocument/2006/relationships/image" Target="../media/image30.png"/><Relationship Id="rId9" Type="http://schemas.openxmlformats.org/officeDocument/2006/relationships/image" Target="../media/image9.png"/><Relationship Id="rId5" Type="http://schemas.openxmlformats.org/officeDocument/2006/relationships/image" Target="../media/image12.png"/><Relationship Id="rId6" Type="http://schemas.openxmlformats.org/officeDocument/2006/relationships/image" Target="../media/image19.png"/><Relationship Id="rId7" Type="http://schemas.openxmlformats.org/officeDocument/2006/relationships/image" Target="../media/image3.png"/><Relationship Id="rId8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9.png"/><Relationship Id="rId4" Type="http://schemas.openxmlformats.org/officeDocument/2006/relationships/image" Target="../media/image27.png"/><Relationship Id="rId5" Type="http://schemas.openxmlformats.org/officeDocument/2006/relationships/image" Target="../media/image43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1112520" y="851896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Corbel"/>
              <a:buNone/>
            </a:pPr>
            <a:r>
              <a:rPr lang="it">
                <a:solidFill>
                  <a:schemeClr val="dk1"/>
                </a:solidFill>
              </a:rPr>
              <a:t>Langevin-Parisi 2D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712070" y="5242560"/>
            <a:ext cx="8767860" cy="84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it" sz="20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JAVIER ZAMBRANO ZAMBRANO</a:t>
            </a:r>
            <a:endParaRPr sz="2000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None/>
            </a:pPr>
            <a:r>
              <a:rPr lang="it" sz="20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LUNA MAY LÓPEZ GONZÁLEZ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b63de24fe3_0_9"/>
          <p:cNvSpPr txBox="1"/>
          <p:nvPr>
            <p:ph type="title"/>
          </p:nvPr>
        </p:nvSpPr>
        <p:spPr>
          <a:xfrm>
            <a:off x="1143000" y="609600"/>
            <a:ext cx="9875400" cy="1356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/>
              <a:t>PROGRAMMA PRINCIPALE</a:t>
            </a:r>
            <a:endParaRPr b="1"/>
          </a:p>
        </p:txBody>
      </p:sp>
      <p:sp>
        <p:nvSpPr>
          <p:cNvPr id="173" name="Google Shape;173;g2b63de24fe3_0_9"/>
          <p:cNvSpPr txBox="1"/>
          <p:nvPr>
            <p:ph idx="1" type="body"/>
          </p:nvPr>
        </p:nvSpPr>
        <p:spPr>
          <a:xfrm>
            <a:off x="1144200" y="2042525"/>
            <a:ext cx="9873000" cy="403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Algoritmo di Parisi-Langevin per la quantizzazione stocastica del potenziale di Simon bidimensionale.</a:t>
            </a:r>
            <a:endParaRPr>
              <a:solidFill>
                <a:srgbClr val="242424"/>
              </a:solidFill>
            </a:endParaRPr>
          </a:p>
          <a:p>
            <a:pPr indent="0" lvl="0" marL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242424"/>
                </a:solidFill>
              </a:rPr>
              <a:t> Il codice realizza una simulazione stocastica utilizzando il metodo di Langevin per ottenere la correlazione &lt;x(s)x(t)&gt; dei coordinati x in funzione del tempo euclideo.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g2b63de24fe3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9700" y="2980924"/>
            <a:ext cx="3332601" cy="67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g2b63de24fe3_0_0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180" name="Google Shape;180;g2b63de24fe3_0_0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g2b63de24fe3_0_0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g2b63de24fe3_0_0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LangPar2D e variabili di entrata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83" name="Google Shape;183;g2b63de24fe3_0_0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Inizia la funzione principale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Variabili di entrata </a:t>
            </a:r>
            <a:r>
              <a:rPr lang="it">
                <a:solidFill>
                  <a:srgbClr val="242424"/>
                </a:solidFill>
              </a:rPr>
              <a:t>necessari</a:t>
            </a:r>
            <a:r>
              <a:rPr lang="it">
                <a:solidFill>
                  <a:srgbClr val="242424"/>
                </a:solidFill>
              </a:rPr>
              <a:t> per la implementazione del codice.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Scelta di valori predeterminati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L’obiettivo è aprire una finestra automaticamente quando si inizia il programma con i valori già introdotti, però è possibile modificarli manualmente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b63de24fe3_0_0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g2b63de24fe3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596" y="1986350"/>
            <a:ext cx="3537451" cy="416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g2b6533d8ab1_0_22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191" name="Google Shape;191;g2b6533d8ab1_0_2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g2b6533d8ab1_0_2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g2b6533d8ab1_0_2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Variabili di entrata e configurazione iniziale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94" name="Google Shape;194;g2b6533d8ab1_0_22"/>
          <p:cNvSpPr txBox="1"/>
          <p:nvPr>
            <p:ph idx="1" type="body"/>
          </p:nvPr>
        </p:nvSpPr>
        <p:spPr>
          <a:xfrm>
            <a:off x="1143025" y="2432624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Dopo da introdurre i valori nella finestra, dobbiamo estrarre i parametri e salvarli.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i="1" lang="it">
                <a:solidFill>
                  <a:srgbClr val="242424"/>
                </a:solidFill>
              </a:rPr>
              <a:t>hbar</a:t>
            </a:r>
            <a:r>
              <a:rPr lang="it">
                <a:solidFill>
                  <a:srgbClr val="242424"/>
                </a:solidFill>
              </a:rPr>
              <a:t> rappresenta la costante ridotta di Planck.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2b6533d8ab1_0_22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g2b6533d8ab1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432625"/>
            <a:ext cx="4868999" cy="204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g2b6533d8ab1_0_33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02" name="Google Shape;202;g2b6533d8ab1_0_3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g2b6533d8ab1_0_33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g2b6533d8ab1_0_33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Differenza seconda discreta 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05" name="Google Shape;205;g2b6533d8ab1_0_33"/>
          <p:cNvSpPr txBox="1"/>
          <p:nvPr>
            <p:ph idx="1" type="body"/>
          </p:nvPr>
        </p:nvSpPr>
        <p:spPr>
          <a:xfrm>
            <a:off x="1157875" y="2265774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Questo blocco </a:t>
            </a:r>
            <a:r>
              <a:rPr lang="it">
                <a:solidFill>
                  <a:srgbClr val="242424"/>
                </a:solidFill>
              </a:rPr>
              <a:t>stabilisce</a:t>
            </a:r>
            <a:r>
              <a:rPr lang="it">
                <a:solidFill>
                  <a:srgbClr val="242424"/>
                </a:solidFill>
              </a:rPr>
              <a:t> i condizioni iniziali e i parametri </a:t>
            </a:r>
            <a:r>
              <a:rPr lang="it">
                <a:solidFill>
                  <a:srgbClr val="242424"/>
                </a:solidFill>
              </a:rPr>
              <a:t>necessari per la simulazione di Langevin.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 Quindi otterremo una discretizzazione </a:t>
            </a:r>
            <a:r>
              <a:rPr lang="it">
                <a:solidFill>
                  <a:srgbClr val="242424"/>
                </a:solidFill>
              </a:rPr>
              <a:t>dell'operatore</a:t>
            </a:r>
            <a:r>
              <a:rPr lang="it">
                <a:solidFill>
                  <a:srgbClr val="242424"/>
                </a:solidFill>
              </a:rPr>
              <a:t> Laplaciano con condizioni periodiche al contorno.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b6533d8ab1_0_33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g2b6533d8ab1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424275"/>
            <a:ext cx="4868999" cy="243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g2b6533d8ab1_0_66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13" name="Google Shape;213;g2b6533d8ab1_0_66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g2b6533d8ab1_0_66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g2b6533d8ab1_0_66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16" name="Google Shape;216;g2b6533d8ab1_0_66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Questo ciclo permette </a:t>
            </a:r>
            <a:r>
              <a:rPr lang="it">
                <a:solidFill>
                  <a:srgbClr val="242424"/>
                </a:solidFill>
              </a:rPr>
              <a:t>l'esecuzione</a:t>
            </a:r>
            <a:r>
              <a:rPr lang="it">
                <a:solidFill>
                  <a:srgbClr val="242424"/>
                </a:solidFill>
              </a:rPr>
              <a:t> di </a:t>
            </a:r>
            <a:r>
              <a:rPr lang="it">
                <a:solidFill>
                  <a:srgbClr val="242424"/>
                </a:solidFill>
              </a:rPr>
              <a:t>cicli</a:t>
            </a:r>
            <a:r>
              <a:rPr lang="it">
                <a:solidFill>
                  <a:srgbClr val="242424"/>
                </a:solidFill>
              </a:rPr>
              <a:t> “for” in modo parallelo.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Dopo da iniziare abbiamo: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Linea 74</a:t>
            </a:r>
            <a:r>
              <a:rPr lang="it">
                <a:solidFill>
                  <a:srgbClr val="242424"/>
                </a:solidFill>
              </a:rPr>
              <a:t>: mostra il numero dell’esperimento 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Linea 76</a:t>
            </a:r>
            <a:r>
              <a:rPr lang="it">
                <a:solidFill>
                  <a:srgbClr val="242424"/>
                </a:solidFill>
              </a:rPr>
              <a:t>: 4 vettori di lunghezza N riempiti con zeri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Linea 78</a:t>
            </a:r>
            <a:r>
              <a:rPr lang="it">
                <a:solidFill>
                  <a:srgbClr val="242424"/>
                </a:solidFill>
              </a:rPr>
              <a:t>: Inizializza un vettore vuoto Xc</a:t>
            </a:r>
            <a:endParaRPr>
              <a:solidFill>
                <a:srgbClr val="242424"/>
              </a:solidFill>
            </a:endParaRPr>
          </a:p>
        </p:txBody>
      </p:sp>
      <p:sp>
        <p:nvSpPr>
          <p:cNvPr id="217" name="Google Shape;217;g2b6533d8ab1_0_66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" name="Google Shape;218;g2b6533d8ab1_0_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3131475"/>
            <a:ext cx="4974100" cy="113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g2b6533d8ab1_0_77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24" name="Google Shape;224;g2b6533d8ab1_0_77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g2b6533d8ab1_0_77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g2b6533d8ab1_0_77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27" name="Google Shape;227;g2b6533d8ab1_0_77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Questa parte implementa la fase di termalizzazione a partire da un ciclo.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Linee 81 e 82</a:t>
            </a:r>
            <a:r>
              <a:rPr lang="it">
                <a:solidFill>
                  <a:srgbClr val="242424"/>
                </a:solidFill>
              </a:rPr>
              <a:t>: Questo simula le fluttuazioni termiche nelle coordinate “</a:t>
            </a:r>
            <a:r>
              <a:rPr i="1" lang="it">
                <a:solidFill>
                  <a:srgbClr val="242424"/>
                </a:solidFill>
              </a:rPr>
              <a:t>x</a:t>
            </a:r>
            <a:r>
              <a:rPr lang="it">
                <a:solidFill>
                  <a:srgbClr val="242424"/>
                </a:solidFill>
              </a:rPr>
              <a:t>” e “</a:t>
            </a:r>
            <a:r>
              <a:rPr i="1" lang="it">
                <a:solidFill>
                  <a:srgbClr val="242424"/>
                </a:solidFill>
              </a:rPr>
              <a:t>y</a:t>
            </a:r>
            <a:r>
              <a:rPr lang="it">
                <a:solidFill>
                  <a:srgbClr val="242424"/>
                </a:solidFill>
              </a:rPr>
              <a:t>”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Linee 83-93</a:t>
            </a:r>
            <a:r>
              <a:rPr lang="it">
                <a:solidFill>
                  <a:srgbClr val="242424"/>
                </a:solidFill>
              </a:rPr>
              <a:t>: Implementa l'algoritmo di </a:t>
            </a:r>
            <a:r>
              <a:rPr lang="it">
                <a:solidFill>
                  <a:srgbClr val="242424"/>
                </a:solidFill>
              </a:rPr>
              <a:t>Eulero</a:t>
            </a:r>
            <a:r>
              <a:rPr lang="it">
                <a:solidFill>
                  <a:srgbClr val="242424"/>
                </a:solidFill>
              </a:rPr>
              <a:t> per avanzare le posizioni “</a:t>
            </a:r>
            <a:r>
              <a:rPr i="1" lang="it">
                <a:solidFill>
                  <a:srgbClr val="242424"/>
                </a:solidFill>
              </a:rPr>
              <a:t>x</a:t>
            </a:r>
            <a:r>
              <a:rPr lang="it">
                <a:solidFill>
                  <a:srgbClr val="242424"/>
                </a:solidFill>
              </a:rPr>
              <a:t>” e “</a:t>
            </a:r>
            <a:r>
              <a:rPr i="1" lang="it">
                <a:solidFill>
                  <a:srgbClr val="242424"/>
                </a:solidFill>
              </a:rPr>
              <a:t>y</a:t>
            </a:r>
            <a:r>
              <a:rPr lang="it">
                <a:solidFill>
                  <a:srgbClr val="242424"/>
                </a:solidFill>
              </a:rPr>
              <a:t>” nel tempo “</a:t>
            </a:r>
            <a:r>
              <a:rPr i="1" lang="it">
                <a:solidFill>
                  <a:srgbClr val="242424"/>
                </a:solidFill>
              </a:rPr>
              <a:t>tau</a:t>
            </a:r>
            <a:r>
              <a:rPr lang="it">
                <a:solidFill>
                  <a:srgbClr val="242424"/>
                </a:solidFill>
              </a:rPr>
              <a:t>”. Viene aggiunto il rumore stocastico e viene applicata una correzione alla posizione “</a:t>
            </a:r>
            <a:r>
              <a:rPr i="1" lang="it">
                <a:solidFill>
                  <a:srgbClr val="242424"/>
                </a:solidFill>
              </a:rPr>
              <a:t>x1</a:t>
            </a:r>
            <a:r>
              <a:rPr lang="it">
                <a:solidFill>
                  <a:srgbClr val="242424"/>
                </a:solidFill>
              </a:rPr>
              <a:t>” nella posizione “</a:t>
            </a:r>
            <a:r>
              <a:rPr i="1" lang="it">
                <a:solidFill>
                  <a:srgbClr val="242424"/>
                </a:solidFill>
              </a:rPr>
              <a:t>src</a:t>
            </a:r>
            <a:r>
              <a:rPr lang="it">
                <a:solidFill>
                  <a:srgbClr val="242424"/>
                </a:solidFill>
              </a:rPr>
              <a:t>”</a:t>
            </a:r>
            <a:endParaRPr>
              <a:solidFill>
                <a:srgbClr val="242424"/>
              </a:solidFill>
            </a:endParaRPr>
          </a:p>
        </p:txBody>
      </p:sp>
      <p:sp>
        <p:nvSpPr>
          <p:cNvPr id="228" name="Google Shape;228;g2b6533d8ab1_0_77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9" name="Google Shape;229;g2b6533d8ab1_0_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388900"/>
            <a:ext cx="4868999" cy="336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g2b6606bb7ff_0_0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35" name="Google Shape;235;g2b6606bb7ff_0_0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g2b6606bb7ff_0_0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g2b6606bb7ff_0_0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38" name="Google Shape;238;g2b6606bb7ff_0_0"/>
          <p:cNvSpPr txBox="1"/>
          <p:nvPr>
            <p:ph idx="1" type="body"/>
          </p:nvPr>
        </p:nvSpPr>
        <p:spPr>
          <a:xfrm>
            <a:off x="1143000" y="2057400"/>
            <a:ext cx="4755000" cy="4541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chemeClr val="dk1"/>
                </a:solidFill>
              </a:rPr>
              <a:t>Linee 94-103</a:t>
            </a:r>
            <a:r>
              <a:rPr lang="it">
                <a:solidFill>
                  <a:schemeClr val="dk1"/>
                </a:solidFill>
              </a:rPr>
              <a:t>: Applica il metodo dei trapezi per aggiornare le posizioni “</a:t>
            </a:r>
            <a:r>
              <a:rPr i="1" lang="it">
                <a:solidFill>
                  <a:schemeClr val="dk1"/>
                </a:solidFill>
              </a:rPr>
              <a:t>x</a:t>
            </a:r>
            <a:r>
              <a:rPr lang="it">
                <a:solidFill>
                  <a:schemeClr val="dk1"/>
                </a:solidFill>
              </a:rPr>
              <a:t>” e “</a:t>
            </a:r>
            <a:r>
              <a:rPr i="1" lang="it">
                <a:solidFill>
                  <a:schemeClr val="dk1"/>
                </a:solidFill>
              </a:rPr>
              <a:t>y</a:t>
            </a:r>
            <a:r>
              <a:rPr lang="it">
                <a:solidFill>
                  <a:schemeClr val="dk1"/>
                </a:solidFill>
              </a:rPr>
              <a:t>” in modo più preciso.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Quindi, questo frammento simula l'evoluzione del sistema durante la fase di termalizzazione utilizzando l'algoritmo di Langevin. Questo approccio aiuta il sistema a raggiungere un equilibrio termico prima di effettuare misurazioni o esperimenti significativi.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9" name="Google Shape;239;g2b6606bb7ff_0_0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0" name="Google Shape;240;g2b6606bb7f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388900"/>
            <a:ext cx="4868999" cy="336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g2b6606bb7ff_0_12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46" name="Google Shape;246;g2b6606bb7ff_0_1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g2b6606bb7ff_0_1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g2b6606bb7ff_0_1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49" name="Google Shape;249;g2b6606bb7ff_0_12"/>
          <p:cNvSpPr txBox="1"/>
          <p:nvPr>
            <p:ph idx="1" type="body"/>
          </p:nvPr>
        </p:nvSpPr>
        <p:spPr>
          <a:xfrm>
            <a:off x="1143000" y="2057400"/>
            <a:ext cx="4755000" cy="4459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Questa parte del codice implementa la simulazione di un processo Langevin bidimensionale.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Possiamo </a:t>
            </a:r>
            <a:r>
              <a:rPr lang="it">
                <a:solidFill>
                  <a:srgbClr val="242424"/>
                </a:solidFill>
              </a:rPr>
              <a:t>spiegare passo dopo passo: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 Primo ciclo</a:t>
            </a:r>
            <a:r>
              <a:rPr lang="it">
                <a:solidFill>
                  <a:srgbClr val="242424"/>
                </a:solidFill>
              </a:rPr>
              <a:t>: Ogni iterazione simula il processo Langevin per un passo temporale.</a:t>
            </a:r>
            <a:endParaRPr>
              <a:solidFill>
                <a:srgbClr val="242424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rgbClr val="242424"/>
                </a:solidFill>
              </a:rPr>
              <a:t>Secondo ciclo interno</a:t>
            </a:r>
            <a:r>
              <a:rPr lang="it">
                <a:solidFill>
                  <a:srgbClr val="242424"/>
                </a:solidFill>
              </a:rPr>
              <a:t>: è </a:t>
            </a:r>
            <a:r>
              <a:rPr lang="it">
                <a:solidFill>
                  <a:srgbClr val="242424"/>
                </a:solidFill>
              </a:rPr>
              <a:t>praticamente</a:t>
            </a:r>
            <a:r>
              <a:rPr lang="it">
                <a:solidFill>
                  <a:srgbClr val="242424"/>
                </a:solidFill>
              </a:rPr>
              <a:t> la stessa struttura che nella fase di termalizzazione (metodo di Eulero e dei trapezi), ma applicando il metodo di Langevin.</a:t>
            </a:r>
            <a:endParaRPr>
              <a:solidFill>
                <a:srgbClr val="242424"/>
              </a:solidFill>
            </a:endParaRPr>
          </a:p>
        </p:txBody>
      </p:sp>
      <p:sp>
        <p:nvSpPr>
          <p:cNvPr id="250" name="Google Shape;250;g2b6606bb7ff_0_12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1" name="Google Shape;251;g2b6606bb7ff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00543"/>
            <a:ext cx="4868999" cy="4137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oogle Shape;256;g2b6606bb7ff_0_105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57" name="Google Shape;257;g2b6606bb7ff_0_105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g2b6606bb7ff_0_105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g2b6606bb7ff_0_105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60" name="Google Shape;260;g2b6606bb7ff_0_105"/>
          <p:cNvSpPr txBox="1"/>
          <p:nvPr>
            <p:ph idx="1" type="body"/>
          </p:nvPr>
        </p:nvSpPr>
        <p:spPr>
          <a:xfrm>
            <a:off x="1170325" y="2275975"/>
            <a:ext cx="4755000" cy="3562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chemeClr val="dk1"/>
                </a:solidFill>
              </a:rPr>
              <a:t>Aggiornamento e accumulo dei risultati</a:t>
            </a:r>
            <a:r>
              <a:rPr lang="it">
                <a:solidFill>
                  <a:schemeClr val="dk1"/>
                </a:solidFill>
              </a:rPr>
              <a:t>: Le coordinate “</a:t>
            </a:r>
            <a:r>
              <a:rPr i="1" lang="it">
                <a:solidFill>
                  <a:schemeClr val="dk1"/>
                </a:solidFill>
              </a:rPr>
              <a:t>x1</a:t>
            </a:r>
            <a:r>
              <a:rPr lang="it">
                <a:solidFill>
                  <a:schemeClr val="dk1"/>
                </a:solidFill>
              </a:rPr>
              <a:t>” vengono memorizzate in una matrice “</a:t>
            </a:r>
            <a:r>
              <a:rPr i="1" lang="it">
                <a:solidFill>
                  <a:schemeClr val="dk1"/>
                </a:solidFill>
              </a:rPr>
              <a:t>Xc</a:t>
            </a:r>
            <a:r>
              <a:rPr lang="it">
                <a:solidFill>
                  <a:schemeClr val="dk1"/>
                </a:solidFill>
              </a:rPr>
              <a:t>”, che rappresenta la correlazione &lt;x(s).x(t)&gt; ad ogni passo del ciclo esterno.</a:t>
            </a:r>
            <a:br>
              <a:rPr lang="it">
                <a:solidFill>
                  <a:schemeClr val="dk1"/>
                </a:solidFill>
              </a:rPr>
            </a:br>
            <a:r>
              <a:rPr lang="it">
                <a:solidFill>
                  <a:schemeClr val="dk1"/>
                </a:solidFill>
              </a:rPr>
              <a:t>Dopo che il ciclo esterno è terminato, viene calcolata la media di “</a:t>
            </a:r>
            <a:r>
              <a:rPr i="1" lang="it">
                <a:solidFill>
                  <a:schemeClr val="dk1"/>
                </a:solidFill>
              </a:rPr>
              <a:t>Xc</a:t>
            </a:r>
            <a:r>
              <a:rPr lang="it">
                <a:solidFill>
                  <a:schemeClr val="dk1"/>
                </a:solidFill>
              </a:rPr>
              <a:t>” lungo la seconda dimensione (media su tutti gli esperimenti).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1" name="Google Shape;261;g2b6606bb7ff_0_105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Google Shape;262;g2b6606bb7ff_0_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00543"/>
            <a:ext cx="4868999" cy="4137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g2b6606bb7ff_0_121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68" name="Google Shape;268;g2b6606bb7ff_0_121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g2b6606bb7ff_0_121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g2b6606bb7ff_0_121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Ciclo parfor (pararell for)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71" name="Google Shape;271;g2b6606bb7ff_0_121"/>
          <p:cNvSpPr txBox="1"/>
          <p:nvPr>
            <p:ph idx="1" type="body"/>
          </p:nvPr>
        </p:nvSpPr>
        <p:spPr>
          <a:xfrm>
            <a:off x="1115675" y="2576525"/>
            <a:ext cx="4755000" cy="2770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i="1" lang="it">
                <a:solidFill>
                  <a:schemeClr val="dk1"/>
                </a:solidFill>
              </a:rPr>
              <a:t>Risultati finali</a:t>
            </a:r>
            <a:r>
              <a:rPr lang="it">
                <a:solidFill>
                  <a:schemeClr val="dk1"/>
                </a:solidFill>
              </a:rPr>
              <a:t>: La media calcolata (“</a:t>
            </a:r>
            <a:r>
              <a:rPr i="1" lang="it">
                <a:solidFill>
                  <a:schemeClr val="dk1"/>
                </a:solidFill>
              </a:rPr>
              <a:t>Xcorr</a:t>
            </a:r>
            <a:r>
              <a:rPr lang="it">
                <a:solidFill>
                  <a:schemeClr val="dk1"/>
                </a:solidFill>
              </a:rPr>
              <a:t>”) viene aggiunta a una matrice cumulativa “</a:t>
            </a:r>
            <a:r>
              <a:rPr i="1" lang="it">
                <a:solidFill>
                  <a:schemeClr val="dk1"/>
                </a:solidFill>
              </a:rPr>
              <a:t>Xcum</a:t>
            </a:r>
            <a:r>
              <a:rPr lang="it">
                <a:solidFill>
                  <a:schemeClr val="dk1"/>
                </a:solidFill>
              </a:rPr>
              <a:t>”. Alla fine, “</a:t>
            </a:r>
            <a:r>
              <a:rPr i="1" lang="it">
                <a:solidFill>
                  <a:schemeClr val="dk1"/>
                </a:solidFill>
              </a:rPr>
              <a:t>Xcum</a:t>
            </a:r>
            <a:r>
              <a:rPr lang="it">
                <a:solidFill>
                  <a:schemeClr val="dk1"/>
                </a:solidFill>
              </a:rPr>
              <a:t>” conterrà la correlazione cumulativa media su tutti gli esperimenti e passi temporali.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b6606bb7ff_0_121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3" name="Google Shape;273;g2b6606bb7ff_0_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00543"/>
            <a:ext cx="4868999" cy="4137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1365931" y="1842019"/>
            <a:ext cx="102450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AutoNum type="arabicPeriod"/>
            </a:pPr>
            <a:r>
              <a:rPr lang="it" sz="18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Introduzione</a:t>
            </a:r>
            <a:endParaRPr sz="1800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AutoNum type="arabicPeriod"/>
            </a:pPr>
            <a:r>
              <a:rPr lang="it" sz="18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Programma principale</a:t>
            </a:r>
            <a:endParaRPr sz="1800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AutoNum type="arabicPeriod"/>
            </a:pPr>
            <a:r>
              <a:rPr lang="it" sz="18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Programma secondario</a:t>
            </a:r>
            <a:endParaRPr sz="1800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ook Antiqua"/>
              <a:buAutoNum type="arabicPeriod"/>
            </a:pPr>
            <a:r>
              <a:rPr lang="it" sz="1800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Programma runLangPar </a:t>
            </a:r>
            <a:endParaRPr sz="1800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95" name="Google Shape;95;p2"/>
          <p:cNvSpPr txBox="1"/>
          <p:nvPr/>
        </p:nvSpPr>
        <p:spPr>
          <a:xfrm>
            <a:off x="1365931" y="826356"/>
            <a:ext cx="520648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6000" u="none" cap="none" strike="noStrike">
                <a:solidFill>
                  <a:schemeClr val="accent1"/>
                </a:solidFill>
                <a:latin typeface="Angsana New"/>
                <a:ea typeface="Angsana New"/>
                <a:cs typeface="Angsana New"/>
                <a:sym typeface="Angsana New"/>
              </a:rPr>
              <a:t>INDICE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g2b6606bb7ff_0_68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79" name="Google Shape;279;g2b6606bb7ff_0_68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g2b6606bb7ff_0_68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g2b6606bb7ff_0_68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Operazioni 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82" name="Google Shape;282;g2b6606bb7ff_0_68"/>
          <p:cNvSpPr txBox="1"/>
          <p:nvPr>
            <p:ph idx="1" type="body"/>
          </p:nvPr>
        </p:nvSpPr>
        <p:spPr>
          <a:xfrm>
            <a:off x="1170325" y="2666850"/>
            <a:ext cx="4755000" cy="280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</a:t>
            </a:r>
            <a:r>
              <a:rPr lang="it">
                <a:solidFill>
                  <a:schemeClr val="dk1"/>
                </a:solidFill>
              </a:rPr>
              <a:t>uesta sezione del codice esegue operazioni sulla simulazione, come la selezione di un intervallo di tempo, l'adattamento di correlazioni ed energie e calcoli aggiuntivi sulla media di “</a:t>
            </a:r>
            <a:r>
              <a:rPr i="1" lang="it">
                <a:solidFill>
                  <a:schemeClr val="dk1"/>
                </a:solidFill>
              </a:rPr>
              <a:t>Xcum</a:t>
            </a:r>
            <a:r>
              <a:rPr lang="it">
                <a:solidFill>
                  <a:schemeClr val="dk1"/>
                </a:solidFill>
              </a:rPr>
              <a:t>”. Viene anche eseguito un ulteriore adattamento per ottenere la pendenza (slope).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3" name="Google Shape;283;g2b6606bb7ff_0_68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g2b6606bb7ff_0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666805"/>
            <a:ext cx="4868999" cy="2804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g2b6606bb7ff_0_23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290" name="Google Shape;290;g2b6606bb7ff_0_2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g2b6606bb7ff_0_23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g2b6606bb7ff_0_23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Risultati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293" name="Google Shape;293;g2b6606bb7ff_0_23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In questa sezione vengono eseguiti i calcoli finali che portano ai risultati mostrati.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Verrà visualizzata la differenza di energia calcolata dal programma </a:t>
            </a:r>
            <a:r>
              <a:rPr i="1" lang="it" u="sng">
                <a:solidFill>
                  <a:schemeClr val="dk1"/>
                </a:solidFill>
              </a:rPr>
              <a:t>LangPar2D.m</a:t>
            </a:r>
            <a:r>
              <a:rPr lang="it">
                <a:solidFill>
                  <a:schemeClr val="dk1"/>
                </a:solidFill>
              </a:rPr>
              <a:t> e la differenza di energia fornita da </a:t>
            </a:r>
            <a:r>
              <a:rPr i="1" lang="it" u="sng">
                <a:solidFill>
                  <a:schemeClr val="dk1"/>
                </a:solidFill>
              </a:rPr>
              <a:t>schr2D.m</a:t>
            </a:r>
            <a:r>
              <a:rPr lang="it">
                <a:solidFill>
                  <a:schemeClr val="dk1"/>
                </a:solidFill>
              </a:rPr>
              <a:t> (insieme ad altri valori).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Questi valori devono essere molto simili.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4" name="Google Shape;294;g2b6606bb7ff_0_23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95" name="Google Shape;295;g2b6606bb7ff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353837"/>
            <a:ext cx="4869000" cy="125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2b6606bb7ff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7601" y="4277376"/>
            <a:ext cx="4869000" cy="118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Google Shape;301;g2b6606bb7ff_0_34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02" name="Google Shape;302;g2b6606bb7ff_0_34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g2b6606bb7ff_0_34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g2b6606bb7ff_0_34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Risultati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05" name="Google Shape;305;g2b6606bb7ff_0_34"/>
          <p:cNvSpPr txBox="1"/>
          <p:nvPr>
            <p:ph idx="1" type="body"/>
          </p:nvPr>
        </p:nvSpPr>
        <p:spPr>
          <a:xfrm>
            <a:off x="1170325" y="2603850"/>
            <a:ext cx="4755000" cy="390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Questa parte è necessaria per creare il grafico che relaziona &lt;x(s).x(t)&gt; col tempo euclideo. Verrà visualizzato un grafico in cui saranno riflessi i dati ottenuti dai programmi </a:t>
            </a:r>
            <a:r>
              <a:rPr i="1" lang="it" u="sng">
                <a:solidFill>
                  <a:schemeClr val="dk1"/>
                </a:solidFill>
              </a:rPr>
              <a:t>LangPar2D.m</a:t>
            </a:r>
            <a:r>
              <a:rPr lang="it">
                <a:solidFill>
                  <a:schemeClr val="dk1"/>
                </a:solidFill>
              </a:rPr>
              <a:t> e </a:t>
            </a:r>
            <a:r>
              <a:rPr i="1" lang="it" u="sng">
                <a:solidFill>
                  <a:schemeClr val="dk1"/>
                </a:solidFill>
              </a:rPr>
              <a:t>schr2D.m</a:t>
            </a:r>
            <a:r>
              <a:rPr lang="it">
                <a:solidFill>
                  <a:schemeClr val="dk1"/>
                </a:solidFill>
              </a:rPr>
              <a:t>. Infine, verranno mostrati gli ultimi risultati e successivamente il programma sarà completato.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2b6606bb7ff_0_34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7" name="Google Shape;307;g2b6606bb7ff_0_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225274"/>
            <a:ext cx="4869000" cy="358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g2b6606bb7ff_0_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638" y="682775"/>
            <a:ext cx="6102726" cy="549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oogle Shape;317;g2b6606bb7ff_0_45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18" name="Google Shape;318;g2b6606bb7ff_0_45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g2b6606bb7ff_0_45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g2b6606bb7ff_0_45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Drift 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21" name="Google Shape;321;g2b6606bb7ff_0_45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In questa funzione viene calcolato il "Drift" per l'equazione di Langevin; nel nostro caso, verrà utilizzato il potenziale di Simon.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Per eseguire queste operazioni si utilizzano i metodi matematici precedentemente spiegati.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22" name="Google Shape;322;g2b6606bb7ff_0_45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3" name="Google Shape;323;g2b6606bb7ff_0_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953830"/>
            <a:ext cx="4869000" cy="12350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g2b6606bb7ff_0_82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29" name="Google Shape;329;g2b6606bb7ff_0_8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g2b6606bb7ff_0_8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g2b6606bb7ff_0_8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fitcorr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32" name="Google Shape;332;g2b6606bb7ff_0_82"/>
          <p:cNvSpPr txBox="1"/>
          <p:nvPr>
            <p:ph idx="1" type="body"/>
          </p:nvPr>
        </p:nvSpPr>
        <p:spPr>
          <a:xfrm>
            <a:off x="1143000" y="205739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Questa funzione è utilizzata per adattare la correlazione ottenuta in un processo Langevin.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Ecco il </a:t>
            </a:r>
            <a:r>
              <a:rPr lang="it">
                <a:solidFill>
                  <a:schemeClr val="dk1"/>
                </a:solidFill>
              </a:rPr>
              <a:t>funzionamento</a:t>
            </a:r>
            <a:r>
              <a:rPr lang="it">
                <a:solidFill>
                  <a:schemeClr val="dk1"/>
                </a:solidFill>
              </a:rPr>
              <a:t>: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Vengono estratti i parametri chiave del sistema dalla configurazione fornita.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Viene definito il tempo t in base alla lunghezza e al numero di punti nella simulazione.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3" name="Google Shape;333;g2b6606bb7ff_0_82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4" name="Google Shape;334;g2b6606bb7ff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57401"/>
            <a:ext cx="4869000" cy="419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" name="Google Shape;339;g2b6606bb7ff_0_142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40" name="Google Shape;340;g2b6606bb7ff_0_14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g2b6606bb7ff_0_14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g2b6606bb7ff_0_14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fitcorr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43" name="Google Shape;343;g2b6606bb7ff_0_142"/>
          <p:cNvSpPr txBox="1"/>
          <p:nvPr>
            <p:ph idx="1" type="body"/>
          </p:nvPr>
        </p:nvSpPr>
        <p:spPr>
          <a:xfrm>
            <a:off x="1143000" y="2295924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Vengono configurate le opzioni per l'algoritmo di ottimizzazione fminsearch mediante l'oggetto opt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Viene selezionato l'intervallo di tempo desiderato utilizzando interv.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Viene utilizzato l'algoritmo fminsearch per adattare i parametri s e f minimizzando una funzione di costo definita dalla funzione annidata corr.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4" name="Google Shape;344;g2b6606bb7ff_0_142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5" name="Google Shape;345;g2b6606bb7ff_0_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57401"/>
            <a:ext cx="4869000" cy="419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Google Shape;350;g2b6606bb7ff_0_153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51" name="Google Shape;351;g2b6606bb7ff_0_15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g2b6606bb7ff_0_153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g2b6606bb7ff_0_153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</a:t>
              </a: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fit</a:t>
              </a: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corr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54" name="Google Shape;354;g2b6606bb7ff_0_153"/>
          <p:cNvSpPr txBox="1"/>
          <p:nvPr>
            <p:ph idx="1" type="body"/>
          </p:nvPr>
        </p:nvSpPr>
        <p:spPr>
          <a:xfrm>
            <a:off x="1143000" y="2145649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I parametri adattati vengono restituiti come s e f.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Viene generata una funzione adattata Xf utilizzando i parametri ottenuti.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Quindi, questa funzione viene utilizzata per adattare la correlazione ottenuta in un processo Langevin a una forma funzionale specifica, fornendo così informazioni sulla relazione tra le variabili nel sistema studiato.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55" name="Google Shape;355;g2b6606bb7ff_0_153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6" name="Google Shape;356;g2b6606bb7ff_0_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2057401"/>
            <a:ext cx="4869000" cy="419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1" name="Google Shape;361;g2b6606bb7ff_0_93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62" name="Google Shape;362;g2b6606bb7ff_0_9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g2b6606bb7ff_0_93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g2b6606bb7ff_0_93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corr e finale del codice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65" name="Google Shape;365;g2b6606bb7ff_0_93"/>
          <p:cNvSpPr txBox="1"/>
          <p:nvPr>
            <p:ph idx="1" type="body"/>
          </p:nvPr>
        </p:nvSpPr>
        <p:spPr>
          <a:xfrm>
            <a:off x="1143000" y="2384825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Questa funzione, chiamata corr, è utilizzata come funzione di costo nel processo di ottimizzazione eseguito da fminsearch all'interno della funzione principale fitcorr.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Ecco il funzionamento: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Vengono estratti i parametri s e f dal vettore z.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2b6606bb7ff_0_93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67" name="Google Shape;367;g2b6606bb7ff_0_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3238436"/>
            <a:ext cx="4869001" cy="166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Google Shape;372;g2b6606bb7ff_0_170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73" name="Google Shape;373;g2b6606bb7ff_0_170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g2b6606bb7ff_0_170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g2b6606bb7ff_0_170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corr e finale del codice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76" name="Google Shape;376;g2b6606bb7ff_0_170"/>
          <p:cNvSpPr txBox="1"/>
          <p:nvPr>
            <p:ph idx="1" type="body"/>
          </p:nvPr>
        </p:nvSpPr>
        <p:spPr>
          <a:xfrm>
            <a:off x="1128125" y="2459224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0360" lvl="0" marL="457200" rtl="0" algn="l">
              <a:spcBef>
                <a:spcPts val="140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Viene calcolata la funzione di costo come norma della differenza tra la correlazione misurata (Xc) e la correlazione adattata utilizzando la forma funzionale f*exp(-s*t) + f*exp(-s*(T-t)).</a:t>
            </a:r>
            <a:endParaRPr>
              <a:solidFill>
                <a:schemeClr val="dk1"/>
              </a:solidFill>
            </a:endParaRPr>
          </a:p>
          <a:p>
            <a:pPr indent="-34036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1760"/>
              <a:buChar char="•"/>
            </a:pPr>
            <a:r>
              <a:rPr lang="it">
                <a:solidFill>
                  <a:schemeClr val="dk1"/>
                </a:solidFill>
              </a:rPr>
              <a:t>La norma utilizzata qui è la norma euclidea, che misura la distanza tra due punti in uno spazio.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77" name="Google Shape;377;g2b6606bb7ff_0_170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8" name="Google Shape;378;g2b6606bb7ff_0_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3238436"/>
            <a:ext cx="4869001" cy="166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type="title"/>
          </p:nvPr>
        </p:nvSpPr>
        <p:spPr>
          <a:xfrm>
            <a:off x="1143000" y="486950"/>
            <a:ext cx="9875400" cy="135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600"/>
              <a:buFont typeface="Angsana New"/>
              <a:buNone/>
            </a:pPr>
            <a:r>
              <a:rPr b="1" lang="it"/>
              <a:t>INTRODUZIONE</a:t>
            </a:r>
            <a:endParaRPr b="1"/>
          </a:p>
        </p:txBody>
      </p:sp>
      <p:grpSp>
        <p:nvGrpSpPr>
          <p:cNvPr id="101" name="Google Shape;101;p3"/>
          <p:cNvGrpSpPr/>
          <p:nvPr/>
        </p:nvGrpSpPr>
        <p:grpSpPr>
          <a:xfrm>
            <a:off x="888059" y="1965895"/>
            <a:ext cx="10385297" cy="1086900"/>
            <a:chOff x="0" y="0"/>
            <a:chExt cx="10385297" cy="1086900"/>
          </a:xfrm>
        </p:grpSpPr>
        <p:sp>
          <p:nvSpPr>
            <p:cNvPr id="102" name="Google Shape;102;p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543449" y="0"/>
              <a:ext cx="9841848" cy="10869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 txBox="1"/>
            <p:nvPr/>
          </p:nvSpPr>
          <p:spPr>
            <a:xfrm>
              <a:off x="543449" y="0"/>
              <a:ext cx="9841848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Paul Langevin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1144200" y="3409425"/>
            <a:ext cx="9873000" cy="236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Paul Langevin (Parigi, 23/01/1872 - 19/12/1946) è stato un fisico francese, noto per la sua teoria del magnetismo e per l'organizzazione del Congresso Solvay.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Una delle sue contribuzioni più importanti in fisica è la sua teoria del magnetismo.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Useremo l’equazione di Langevin, un'equazione differenziale stocastica che descrive l'evoluzione di un sistema soggetto a una combinazione di forzanti deterministiche e casuali</a:t>
            </a:r>
            <a:endParaRPr>
              <a:solidFill>
                <a:srgbClr val="242424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" name="Google Shape;383;g2b6606bb7ff_0_183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384" name="Google Shape;384;g2b6606bb7ff_0_183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g2b6606bb7ff_0_183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g2b6606bb7ff_0_183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corr e finale del codice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387" name="Google Shape;387;g2b6606bb7ff_0_183"/>
          <p:cNvSpPr txBox="1"/>
          <p:nvPr>
            <p:ph idx="1" type="body"/>
          </p:nvPr>
        </p:nvSpPr>
        <p:spPr>
          <a:xfrm>
            <a:off x="1128125" y="2862300"/>
            <a:ext cx="4755000" cy="2413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In sintesi, questa funzione corr valuta la discrepanza tra la correlazione misurata e quella teorica adattata, e questo valore viene minimizzato durante il processo di ottimizzazione per trovare i parametri s e f ottimali che si adattano meglio ai dati osservati.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88" name="Google Shape;388;g2b6606bb7ff_0_183"/>
          <p:cNvSpPr txBox="1"/>
          <p:nvPr>
            <p:ph idx="2" type="body"/>
          </p:nvPr>
        </p:nvSpPr>
        <p:spPr>
          <a:xfrm>
            <a:off x="6267612" y="2057400"/>
            <a:ext cx="4755000" cy="4023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9" name="Google Shape;389;g2b6606bb7ff_0_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7600" y="3238436"/>
            <a:ext cx="4869001" cy="166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4"/>
          <p:cNvSpPr txBox="1"/>
          <p:nvPr>
            <p:ph type="title"/>
          </p:nvPr>
        </p:nvSpPr>
        <p:spPr>
          <a:xfrm>
            <a:off x="1158290" y="1106313"/>
            <a:ext cx="9875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600"/>
              <a:buFont typeface="Angsana New"/>
              <a:buNone/>
            </a:pPr>
            <a:r>
              <a:rPr b="1" lang="it" sz="4800"/>
              <a:t>Programma secondario</a:t>
            </a:r>
            <a:endParaRPr b="1" sz="4800"/>
          </a:p>
        </p:txBody>
      </p:sp>
      <p:sp>
        <p:nvSpPr>
          <p:cNvPr id="395" name="Google Shape;395;p14"/>
          <p:cNvSpPr txBox="1"/>
          <p:nvPr/>
        </p:nvSpPr>
        <p:spPr>
          <a:xfrm>
            <a:off x="1613100" y="2513750"/>
            <a:ext cx="8629200" cy="32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Creato per calcolare lo spettro di autovalori e autofunzione per l’operatore di Schrödinguer in 2D con un potenziale specifico definito per V.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Potenziale di Simon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2"/>
          <p:cNvSpPr txBox="1"/>
          <p:nvPr>
            <p:ph type="title"/>
          </p:nvPr>
        </p:nvSpPr>
        <p:spPr>
          <a:xfrm>
            <a:off x="2674373" y="533551"/>
            <a:ext cx="6843253" cy="8721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orbel"/>
              <a:buNone/>
            </a:pPr>
            <a:r>
              <a:rPr lang="it"/>
              <a:t>               </a:t>
            </a:r>
            <a:endParaRPr/>
          </a:p>
        </p:txBody>
      </p:sp>
      <p:sp>
        <p:nvSpPr>
          <p:cNvPr id="401" name="Google Shape;401;p12"/>
          <p:cNvSpPr txBox="1"/>
          <p:nvPr/>
        </p:nvSpPr>
        <p:spPr>
          <a:xfrm>
            <a:off x="292400" y="2100500"/>
            <a:ext cx="6843300" cy="43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9144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Inizializziamo i parametri d’entrata e stabiliamo i suoi valori predeterminati: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N: Numeri di punti nello spazio di coordinati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L: Longitude nello spazio di coordinati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Neig: Numero di autovalori a calcolare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Prec: Tolleranza per il metodo di Lanczos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lanczv: Parametro per il metodo di 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Lanczos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verbose:Controlla la quantità di informazione stampata durante la esecuzione.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9144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91440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300">
              <a:solidFill>
                <a:srgbClr val="93B6D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02" name="Google Shape;402;p12"/>
          <p:cNvGrpSpPr/>
          <p:nvPr/>
        </p:nvGrpSpPr>
        <p:grpSpPr>
          <a:xfrm>
            <a:off x="751359" y="675920"/>
            <a:ext cx="10385249" cy="1086900"/>
            <a:chOff x="0" y="0"/>
            <a:chExt cx="10385249" cy="1086900"/>
          </a:xfrm>
        </p:grpSpPr>
        <p:sp>
          <p:nvSpPr>
            <p:cNvPr id="403" name="Google Shape;403;p1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1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Parametri d’entrata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06" name="Google Shape;406;p12"/>
          <p:cNvPicPr preferRelativeResize="0"/>
          <p:nvPr/>
        </p:nvPicPr>
        <p:blipFill rotWithShape="1">
          <a:blip r:embed="rId3">
            <a:alphaModFix/>
          </a:blip>
          <a:srcRect b="25468" l="1789" r="32421" t="43354"/>
          <a:stretch/>
        </p:blipFill>
        <p:spPr>
          <a:xfrm>
            <a:off x="7552725" y="3378875"/>
            <a:ext cx="3880425" cy="135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oogle Shape;411;g2b6b430934c_0_5"/>
          <p:cNvGrpSpPr/>
          <p:nvPr/>
        </p:nvGrpSpPr>
        <p:grpSpPr>
          <a:xfrm>
            <a:off x="751359" y="776170"/>
            <a:ext cx="10385249" cy="1086900"/>
            <a:chOff x="0" y="0"/>
            <a:chExt cx="10385249" cy="1086900"/>
          </a:xfrm>
        </p:grpSpPr>
        <p:sp>
          <p:nvSpPr>
            <p:cNvPr id="412" name="Google Shape;412;g2b6b430934c_0_5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g2b6b430934c_0_5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g2b6b430934c_0_5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Parametri d’entrata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15" name="Google Shape;415;g2b6b430934c_0_5"/>
          <p:cNvPicPr preferRelativeResize="0"/>
          <p:nvPr/>
        </p:nvPicPr>
        <p:blipFill rotWithShape="1">
          <a:blip r:embed="rId3">
            <a:alphaModFix/>
          </a:blip>
          <a:srcRect b="2675" l="1788" r="8781" t="75086"/>
          <a:stretch/>
        </p:blipFill>
        <p:spPr>
          <a:xfrm>
            <a:off x="7047375" y="3532600"/>
            <a:ext cx="4564874" cy="835525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g2b6b430934c_0_5"/>
          <p:cNvSpPr txBox="1"/>
          <p:nvPr/>
        </p:nvSpPr>
        <p:spPr>
          <a:xfrm>
            <a:off x="884700" y="2163675"/>
            <a:ext cx="6253800" cy="40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Configuriamo gli opzioni ‘opts’ per la funzione ‘eigs’ che e utilizzata per la diagonalizzazione:</a:t>
            </a:r>
            <a:endParaRPr sz="2200">
              <a:solidFill>
                <a:srgbClr val="242424"/>
              </a:solidFill>
              <a:highlight>
                <a:schemeClr val="lt1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tol: Tolleranza per essere utilizzata per ‘eigs’</a:t>
            </a:r>
            <a:endParaRPr sz="2200">
              <a:solidFill>
                <a:srgbClr val="242424"/>
              </a:solidFill>
              <a:highlight>
                <a:schemeClr val="lt1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disp: Controlla la verbosità di ‘eigs’</a:t>
            </a:r>
            <a:endParaRPr sz="2200">
              <a:solidFill>
                <a:srgbClr val="242424"/>
              </a:solidFill>
              <a:highlight>
                <a:schemeClr val="lt1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isreal e issym: Indicano che la </a:t>
            </a: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matrice</a:t>
            </a: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 a diagonalizzare è reale e simmetrica.</a:t>
            </a:r>
            <a:endParaRPr sz="2200">
              <a:solidFill>
                <a:srgbClr val="242424"/>
              </a:solidFill>
              <a:highlight>
                <a:schemeClr val="lt1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1" marL="137160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Clr>
                <a:srgbClr val="93B6D2"/>
              </a:buClr>
              <a:buSzPts val="2200"/>
              <a:buFont typeface="Corbel"/>
              <a:buChar char="○"/>
            </a:pPr>
            <a:r>
              <a:rPr lang="it" sz="2200">
                <a:solidFill>
                  <a:srgbClr val="242424"/>
                </a:solidFill>
                <a:highlight>
                  <a:schemeClr val="lt1"/>
                </a:highlight>
                <a:latin typeface="Corbel"/>
                <a:ea typeface="Corbel"/>
                <a:cs typeface="Corbel"/>
                <a:sym typeface="Corbel"/>
              </a:rPr>
              <a:t>p: Parametro per il  metodo di Lanczos</a:t>
            </a:r>
            <a:endParaRPr sz="2200">
              <a:solidFill>
                <a:srgbClr val="242424"/>
              </a:solidFill>
              <a:highlight>
                <a:schemeClr val="lt1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b51c562767_1_1"/>
          <p:cNvSpPr txBox="1"/>
          <p:nvPr/>
        </p:nvSpPr>
        <p:spPr>
          <a:xfrm>
            <a:off x="1138225" y="1737400"/>
            <a:ext cx="93633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3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Queste righe di codice stabiliscono un reticolo spaziale bidimensionale per il sistema fisico che vogliamo analizzare.</a:t>
            </a:r>
            <a:endParaRPr sz="23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2300">
              <a:solidFill>
                <a:srgbClr val="93B6D2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22" name="Google Shape;422;g2b51c562767_1_1"/>
          <p:cNvSpPr txBox="1"/>
          <p:nvPr/>
        </p:nvSpPr>
        <p:spPr>
          <a:xfrm>
            <a:off x="1415225" y="2677000"/>
            <a:ext cx="4352700" cy="3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Calcoliamo la spaziatura di ogni cuadricula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Creiamo un reticolo spaziale bidimensionale attraverso ‘meshgrid’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Calcoliamo il radio ‘r’ e il suo 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quadrato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93B6D2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23" name="Google Shape;423;g2b51c562767_1_1"/>
          <p:cNvGrpSpPr/>
          <p:nvPr/>
        </p:nvGrpSpPr>
        <p:grpSpPr>
          <a:xfrm>
            <a:off x="903384" y="545020"/>
            <a:ext cx="10385249" cy="1086900"/>
            <a:chOff x="0" y="0"/>
            <a:chExt cx="10385249" cy="1086900"/>
          </a:xfrm>
        </p:grpSpPr>
        <p:sp>
          <p:nvSpPr>
            <p:cNvPr id="424" name="Google Shape;424;g2b51c562767_1_1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g2b51c562767_1_1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g2b51c562767_1_1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Reticolo spaziale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27" name="Google Shape;427;g2b51c562767_1_1"/>
          <p:cNvPicPr preferRelativeResize="0"/>
          <p:nvPr/>
        </p:nvPicPr>
        <p:blipFill rotWithShape="1">
          <a:blip r:embed="rId3">
            <a:alphaModFix/>
          </a:blip>
          <a:srcRect b="6003" l="3180" r="1317" t="10153"/>
          <a:stretch/>
        </p:blipFill>
        <p:spPr>
          <a:xfrm>
            <a:off x="5654411" y="3776925"/>
            <a:ext cx="6176764" cy="93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8"/>
          <p:cNvSpPr txBox="1"/>
          <p:nvPr/>
        </p:nvSpPr>
        <p:spPr>
          <a:xfrm>
            <a:off x="1603309" y="1692631"/>
            <a:ext cx="898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 u="sng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3" name="Google Shape;433;p8"/>
          <p:cNvSpPr txBox="1"/>
          <p:nvPr/>
        </p:nvSpPr>
        <p:spPr>
          <a:xfrm>
            <a:off x="1158250" y="1985475"/>
            <a:ext cx="6332100" cy="6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Configuriamo il spazio di momento  di Fourier:</a:t>
            </a:r>
            <a:r>
              <a:rPr lang="it" sz="2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34" name="Google Shape;434;p8"/>
          <p:cNvSpPr txBox="1"/>
          <p:nvPr/>
        </p:nvSpPr>
        <p:spPr>
          <a:xfrm>
            <a:off x="1447800" y="2747950"/>
            <a:ext cx="4930200" cy="39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Creiamo il vettore che rappresenta le coordinate di momento attraverso ‘fftshift’. Questo vettore genera valori equispaziati e li regola in modo che siano centrati attorno allo zero.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Generiamo le matrici bidimensionali che rappresentano le coordinati nello spazio di momento.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35" name="Google Shape;435;p8"/>
          <p:cNvGrpSpPr/>
          <p:nvPr/>
        </p:nvGrpSpPr>
        <p:grpSpPr>
          <a:xfrm>
            <a:off x="903384" y="601120"/>
            <a:ext cx="10385249" cy="1086900"/>
            <a:chOff x="0" y="0"/>
            <a:chExt cx="10385249" cy="1086900"/>
          </a:xfrm>
        </p:grpSpPr>
        <p:sp>
          <p:nvSpPr>
            <p:cNvPr id="436" name="Google Shape;436;p8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8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8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	Momento del reticolo nello spazio di Fourier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39" name="Google Shape;439;p8"/>
          <p:cNvPicPr preferRelativeResize="0"/>
          <p:nvPr/>
        </p:nvPicPr>
        <p:blipFill rotWithShape="1">
          <a:blip r:embed="rId3">
            <a:alphaModFix/>
          </a:blip>
          <a:srcRect b="14491" l="3889" r="-16312" t="6275"/>
          <a:stretch/>
        </p:blipFill>
        <p:spPr>
          <a:xfrm>
            <a:off x="6646500" y="3446750"/>
            <a:ext cx="6042425" cy="9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4"/>
          <p:cNvSpPr/>
          <p:nvPr/>
        </p:nvSpPr>
        <p:spPr>
          <a:xfrm>
            <a:off x="6556609" y="1539433"/>
            <a:ext cx="4566661" cy="3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5" name="Google Shape;445;p24"/>
          <p:cNvSpPr txBox="1"/>
          <p:nvPr/>
        </p:nvSpPr>
        <p:spPr>
          <a:xfrm>
            <a:off x="1007400" y="5964750"/>
            <a:ext cx="10177200" cy="10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6" name="Google Shape;446;p24"/>
          <p:cNvSpPr txBox="1"/>
          <p:nvPr/>
        </p:nvSpPr>
        <p:spPr>
          <a:xfrm>
            <a:off x="1494300" y="1806250"/>
            <a:ext cx="6279900" cy="4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Calcoliamo il laplaciano nello spazio di Fourier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47" name="Google Shape;447;p24"/>
          <p:cNvSpPr txBox="1"/>
          <p:nvPr/>
        </p:nvSpPr>
        <p:spPr>
          <a:xfrm>
            <a:off x="1583600" y="2375575"/>
            <a:ext cx="5073900" cy="39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Le derivate parziali quadratiche sono calcolate rispetto alle componenti della quantità di moto kx e ky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Sumamio kxx e kyy per ottenere il laplaciano, che è essenziale esprimere il termine cinetico nell'equazione di Schrödinger nella rappresentazione della quantità di moto.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2424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50">
              <a:solidFill>
                <a:srgbClr val="2424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48" name="Google Shape;448;p24"/>
          <p:cNvGrpSpPr/>
          <p:nvPr/>
        </p:nvGrpSpPr>
        <p:grpSpPr>
          <a:xfrm>
            <a:off x="903384" y="616220"/>
            <a:ext cx="10385249" cy="1086900"/>
            <a:chOff x="0" y="0"/>
            <a:chExt cx="10385249" cy="1086900"/>
          </a:xfrm>
        </p:grpSpPr>
        <p:sp>
          <p:nvSpPr>
            <p:cNvPr id="449" name="Google Shape;449;p24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4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4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Derivate parziali nello spazio di Fourier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52" name="Google Shape;452;p24"/>
          <p:cNvPicPr preferRelativeResize="0"/>
          <p:nvPr/>
        </p:nvPicPr>
        <p:blipFill rotWithShape="1">
          <a:blip r:embed="rId3">
            <a:alphaModFix/>
          </a:blip>
          <a:srcRect b="6866" l="2649" r="3735" t="13573"/>
          <a:stretch/>
        </p:blipFill>
        <p:spPr>
          <a:xfrm>
            <a:off x="6265225" y="3370638"/>
            <a:ext cx="5421389" cy="10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b67d3e29be_0_9"/>
          <p:cNvSpPr txBox="1"/>
          <p:nvPr/>
        </p:nvSpPr>
        <p:spPr>
          <a:xfrm>
            <a:off x="1145375" y="1781825"/>
            <a:ext cx="5073000" cy="46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Definiamo il potenziale </a:t>
            </a: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di energia</a:t>
            </a: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 che sarà utilizzato nella equazione di Schrödinguer.  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Inizializziamo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 la funzione d’onda iniziale come una 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gaussiana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 centrata 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nell’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origine.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Per il metodo di diagonalizzazione ‘eigs’ viene impostato il vettore iniziale ‘v0’.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58" name="Google Shape;458;g2b67d3e29be_0_9"/>
          <p:cNvGrpSpPr/>
          <p:nvPr/>
        </p:nvGrpSpPr>
        <p:grpSpPr>
          <a:xfrm>
            <a:off x="903384" y="516320"/>
            <a:ext cx="10385249" cy="1086900"/>
            <a:chOff x="0" y="0"/>
            <a:chExt cx="10385249" cy="1086900"/>
          </a:xfrm>
        </p:grpSpPr>
        <p:sp>
          <p:nvSpPr>
            <p:cNvPr id="459" name="Google Shape;459;g2b67d3e29be_0_9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g2b67d3e29be_0_9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g2b67d3e29be_0_9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Potenziale d’energia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62" name="Google Shape;462;g2b67d3e29be_0_9"/>
          <p:cNvPicPr preferRelativeResize="0"/>
          <p:nvPr/>
        </p:nvPicPr>
        <p:blipFill rotWithShape="1">
          <a:blip r:embed="rId3">
            <a:alphaModFix/>
          </a:blip>
          <a:srcRect b="5875" l="3702" r="8570" t="4285"/>
          <a:stretch/>
        </p:blipFill>
        <p:spPr>
          <a:xfrm>
            <a:off x="6402600" y="2880013"/>
            <a:ext cx="5281174" cy="212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b67d3e29be_0_14"/>
          <p:cNvSpPr txBox="1"/>
          <p:nvPr/>
        </p:nvSpPr>
        <p:spPr>
          <a:xfrm>
            <a:off x="1291075" y="1868425"/>
            <a:ext cx="5513400" cy="47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La funzione ‘eigs’ esegue la diagonalizzazione dell'operatore di Schrödinger.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Estraiamo i autovalori, li 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immagazziniamo</a:t>
            </a: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 in la matrice ‘E’ e  convertiamo la matrice in un vettore.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L’insieme delle autofunzioni è organizzato nella matrice tridimensionale ‘phi’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68" name="Google Shape;468;g2b67d3e29be_0_14"/>
          <p:cNvGrpSpPr/>
          <p:nvPr/>
        </p:nvGrpSpPr>
        <p:grpSpPr>
          <a:xfrm>
            <a:off x="903384" y="627345"/>
            <a:ext cx="10385249" cy="1086900"/>
            <a:chOff x="0" y="0"/>
            <a:chExt cx="10385249" cy="1086900"/>
          </a:xfrm>
        </p:grpSpPr>
        <p:sp>
          <p:nvSpPr>
            <p:cNvPr id="469" name="Google Shape;469;g2b67d3e29be_0_14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g2b67d3e29be_0_14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g2b67d3e29be_0_14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Diagonalizzazione attraverso ‘eigs’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72" name="Google Shape;472;g2b67d3e29be_0_14"/>
          <p:cNvPicPr preferRelativeResize="0"/>
          <p:nvPr/>
        </p:nvPicPr>
        <p:blipFill rotWithShape="1">
          <a:blip r:embed="rId3">
            <a:alphaModFix/>
          </a:blip>
          <a:srcRect b="12138" l="2411" r="8270" t="7313"/>
          <a:stretch/>
        </p:blipFill>
        <p:spPr>
          <a:xfrm>
            <a:off x="6640725" y="2125750"/>
            <a:ext cx="5119675" cy="14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b67d3e29be_0_22"/>
          <p:cNvSpPr txBox="1"/>
          <p:nvPr/>
        </p:nvSpPr>
        <p:spPr>
          <a:xfrm>
            <a:off x="1242150" y="1949638"/>
            <a:ext cx="97077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Questa funzione implementa l'operatore hamiltoniano nel contesto dell'equazione di Schrödinger bidimensionale. L'azione di questa funzione su una funzione d'onda fornisce l'energia totale del sistema quantistico in quello specifico stato.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8" name="Google Shape;478;g2b67d3e29be_0_22"/>
          <p:cNvSpPr txBox="1"/>
          <p:nvPr/>
        </p:nvSpPr>
        <p:spPr>
          <a:xfrm>
            <a:off x="1506275" y="3758550"/>
            <a:ext cx="46503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Prende un vettore di input xin e restituisce un vettore di output xout.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79" name="Google Shape;479;g2b67d3e29be_0_22"/>
          <p:cNvGrpSpPr/>
          <p:nvPr/>
        </p:nvGrpSpPr>
        <p:grpSpPr>
          <a:xfrm>
            <a:off x="903384" y="582695"/>
            <a:ext cx="10385249" cy="1086900"/>
            <a:chOff x="0" y="0"/>
            <a:chExt cx="10385249" cy="1086900"/>
          </a:xfrm>
        </p:grpSpPr>
        <p:sp>
          <p:nvSpPr>
            <p:cNvPr id="480" name="Google Shape;480;g2b67d3e29be_0_22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g2b67d3e29be_0_22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g2b67d3e29be_0_22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Hamiltonian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83" name="Google Shape;483;g2b67d3e29be_0_22"/>
          <p:cNvPicPr preferRelativeResize="0"/>
          <p:nvPr/>
        </p:nvPicPr>
        <p:blipFill rotWithShape="1">
          <a:blip r:embed="rId3">
            <a:alphaModFix/>
          </a:blip>
          <a:srcRect b="91424" l="3741" r="44788" t="0"/>
          <a:stretch/>
        </p:blipFill>
        <p:spPr>
          <a:xfrm>
            <a:off x="6730025" y="4043500"/>
            <a:ext cx="4152300" cy="30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g2b51c562767_1_8"/>
          <p:cNvGrpSpPr/>
          <p:nvPr/>
        </p:nvGrpSpPr>
        <p:grpSpPr>
          <a:xfrm>
            <a:off x="903384" y="1264820"/>
            <a:ext cx="10385249" cy="1086900"/>
            <a:chOff x="0" y="0"/>
            <a:chExt cx="10385249" cy="1086900"/>
          </a:xfrm>
        </p:grpSpPr>
        <p:sp>
          <p:nvSpPr>
            <p:cNvPr id="111" name="Google Shape;111;g2b51c562767_1_8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g2b51c562767_1_8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g2b51c562767_1_8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Giorgio Parisi</a:t>
              </a:r>
              <a:endParaRPr i="1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sp>
        <p:nvSpPr>
          <p:cNvPr id="114" name="Google Shape;114;g2b51c562767_1_8"/>
          <p:cNvSpPr txBox="1"/>
          <p:nvPr>
            <p:ph idx="1" type="body"/>
          </p:nvPr>
        </p:nvSpPr>
        <p:spPr>
          <a:xfrm>
            <a:off x="1159500" y="2916000"/>
            <a:ext cx="9873000" cy="2466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Giorgio Parisi (Roma, 04/08/1948) è un influente fisico italiano, noto per i suoi studi sulla meccanica statistica e la teoria quantistica dei campi.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È stato uno dei vincitori del Premio Nobel per la Fisica nel 2021.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Parisi presenta un nuovo algoritmo che consente il calcolo diretto delle funzioni di correlazione connesse per sistemi continui, l'algoritmo è basato sull'</a:t>
            </a:r>
            <a:r>
              <a:rPr b="1" lang="it">
                <a:solidFill>
                  <a:srgbClr val="242424"/>
                </a:solidFill>
              </a:rPr>
              <a:t>equazione di Langevin</a:t>
            </a:r>
            <a:endParaRPr b="1"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b67d3e29be_0_30"/>
          <p:cNvSpPr txBox="1"/>
          <p:nvPr/>
        </p:nvSpPr>
        <p:spPr>
          <a:xfrm>
            <a:off x="1054525" y="1970200"/>
            <a:ext cx="57282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Trasformiamo il vettore di entrata in una matrice bidimensionale  di misure ‘NxN’, la funzione ‘eigs’ lavora con vettori.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Calcoliamo la trasformata di Fourier bidimensionale della funzione d'onda ‘psi’ attraverso ‘fft2’. Ciò porta la funzione d'onda dallo spazio reale allo spazio della quantità di moto.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489" name="Google Shape;489;g2b67d3e29be_0_30"/>
          <p:cNvGrpSpPr/>
          <p:nvPr/>
        </p:nvGrpSpPr>
        <p:grpSpPr>
          <a:xfrm>
            <a:off x="903384" y="582695"/>
            <a:ext cx="10385249" cy="1086900"/>
            <a:chOff x="0" y="0"/>
            <a:chExt cx="10385249" cy="1086900"/>
          </a:xfrm>
        </p:grpSpPr>
        <p:sp>
          <p:nvSpPr>
            <p:cNvPr id="490" name="Google Shape;490;g2b67d3e29be_0_30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g2b67d3e29be_0_30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g2b67d3e29be_0_30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Hamiltonian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493" name="Google Shape;493;g2b67d3e29be_0_30"/>
          <p:cNvPicPr preferRelativeResize="0"/>
          <p:nvPr/>
        </p:nvPicPr>
        <p:blipFill rotWithShape="1">
          <a:blip r:embed="rId3">
            <a:alphaModFix/>
          </a:blip>
          <a:srcRect b="3232" l="3157" r="44225" t="0"/>
          <a:stretch/>
        </p:blipFill>
        <p:spPr>
          <a:xfrm>
            <a:off x="7403775" y="2519487"/>
            <a:ext cx="4138524" cy="270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2b67d3e29be_0_35"/>
          <p:cNvSpPr txBox="1"/>
          <p:nvPr/>
        </p:nvSpPr>
        <p:spPr>
          <a:xfrm>
            <a:off x="1141500" y="2064475"/>
            <a:ext cx="5942100" cy="42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Calcoliamo il termine spaziale dell'operatore laplaciano nello spazio di fourier e trasformato nuovamente nello spazio reale.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Combiniamo il termino cinetico e il termino potenziale per formare il Hamiltoniano che rappresenta l'energia totale del sistema quantico in termine della funzione d’onda.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Trasformiamo la matrice risultante ‘Hpsi’ di nuovo in un vettore.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50">
              <a:solidFill>
                <a:srgbClr val="242424"/>
              </a:solidFill>
            </a:endParaRPr>
          </a:p>
        </p:txBody>
      </p:sp>
      <p:grpSp>
        <p:nvGrpSpPr>
          <p:cNvPr id="499" name="Google Shape;499;g2b67d3e29be_0_35"/>
          <p:cNvGrpSpPr/>
          <p:nvPr/>
        </p:nvGrpSpPr>
        <p:grpSpPr>
          <a:xfrm>
            <a:off x="903384" y="582695"/>
            <a:ext cx="10385249" cy="1086900"/>
            <a:chOff x="0" y="0"/>
            <a:chExt cx="10385249" cy="1086900"/>
          </a:xfrm>
        </p:grpSpPr>
        <p:sp>
          <p:nvSpPr>
            <p:cNvPr id="500" name="Google Shape;500;g2b67d3e29be_0_35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g2b67d3e29be_0_35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g2b67d3e29be_0_35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Funzione Hamiltonian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503" name="Google Shape;503;g2b67d3e29be_0_35"/>
          <p:cNvPicPr preferRelativeResize="0"/>
          <p:nvPr/>
        </p:nvPicPr>
        <p:blipFill rotWithShape="1">
          <a:blip r:embed="rId3">
            <a:alphaModFix/>
          </a:blip>
          <a:srcRect b="3232" l="3157" r="44225" t="0"/>
          <a:stretch/>
        </p:blipFill>
        <p:spPr>
          <a:xfrm>
            <a:off x="7388900" y="2683212"/>
            <a:ext cx="4138524" cy="270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b67d3e29be_0_40"/>
          <p:cNvSpPr txBox="1"/>
          <p:nvPr/>
        </p:nvSpPr>
        <p:spPr>
          <a:xfrm>
            <a:off x="2300850" y="5140525"/>
            <a:ext cx="75903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09" name="Google Shape;509;g2b67d3e29be_0_40"/>
          <p:cNvSpPr txBox="1"/>
          <p:nvPr/>
        </p:nvSpPr>
        <p:spPr>
          <a:xfrm>
            <a:off x="1253150" y="2385050"/>
            <a:ext cx="8810700" cy="2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La funzione ritorna le autovalori ‘E’, le autofunzioni ‘phi’, sia come le coordinati spaziali (‘x’ e ‘y’) e il potenziale ‘v’.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Questo risultato ci aiuta a calcolare il gap secondo l'equazione di Schrödinger nel programma principale, e poter così acquistare con il valore ottenuto tramite il metodo di Langevin-Parisi.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510" name="Google Shape;510;g2b67d3e29be_0_40"/>
          <p:cNvGrpSpPr/>
          <p:nvPr/>
        </p:nvGrpSpPr>
        <p:grpSpPr>
          <a:xfrm>
            <a:off x="903384" y="732945"/>
            <a:ext cx="10385249" cy="1086900"/>
            <a:chOff x="0" y="0"/>
            <a:chExt cx="10385249" cy="1086900"/>
          </a:xfrm>
        </p:grpSpPr>
        <p:sp>
          <p:nvSpPr>
            <p:cNvPr id="511" name="Google Shape;511;g2b67d3e29be_0_40"/>
            <p:cNvSpPr/>
            <p:nvPr/>
          </p:nvSpPr>
          <p:spPr>
            <a:xfrm>
              <a:off x="0" y="0"/>
              <a:ext cx="1086900" cy="108690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3B6D2"/>
            </a:solidFill>
            <a:ln cap="flat" cmpd="sng" w="107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g2b67d3e29be_0_40"/>
            <p:cNvSpPr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solidFill>
              <a:schemeClr val="lt1">
                <a:alpha val="89800"/>
              </a:schemeClr>
            </a:solidFill>
            <a:ln cap="flat" cmpd="sng" w="10775">
              <a:solidFill>
                <a:srgbClr val="93B6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g2b67d3e29be_0_40"/>
            <p:cNvSpPr txBox="1"/>
            <p:nvPr/>
          </p:nvSpPr>
          <p:spPr>
            <a:xfrm>
              <a:off x="543449" y="0"/>
              <a:ext cx="9841800" cy="108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orbel"/>
                <a:buNone/>
              </a:pPr>
              <a:r>
                <a:rPr b="1" i="1" lang="it" sz="3100">
                  <a:solidFill>
                    <a:schemeClr val="dk1"/>
                  </a:solidFill>
                  <a:latin typeface="Corbel"/>
                  <a:ea typeface="Corbel"/>
                  <a:cs typeface="Corbel"/>
                  <a:sym typeface="Corbel"/>
                </a:rPr>
                <a:t>Risultati</a:t>
              </a:r>
              <a:endParaRPr b="1" i="1" sz="31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2b6b430934c_0_14"/>
          <p:cNvSpPr txBox="1"/>
          <p:nvPr/>
        </p:nvSpPr>
        <p:spPr>
          <a:xfrm>
            <a:off x="2230050" y="855975"/>
            <a:ext cx="7731900" cy="8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8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Programma runLangPar</a:t>
            </a:r>
            <a:endParaRPr b="1" sz="48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19" name="Google Shape;519;g2b6b430934c_0_14"/>
          <p:cNvSpPr txBox="1"/>
          <p:nvPr/>
        </p:nvSpPr>
        <p:spPr>
          <a:xfrm>
            <a:off x="1661500" y="2525525"/>
            <a:ext cx="8508900" cy="15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Questo ultimo programma utilizza le due programme scorse per fare 3  serie di esperimenti con diversi tau per ottenere diversi risultati di ogni serie di esperimenti e fare una rappresentazione grafica. </a:t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b6b430934c_0_20"/>
          <p:cNvSpPr txBox="1"/>
          <p:nvPr>
            <p:ph type="title"/>
          </p:nvPr>
        </p:nvSpPr>
        <p:spPr>
          <a:xfrm>
            <a:off x="1158300" y="697525"/>
            <a:ext cx="9875400" cy="1356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800"/>
              <a:t>Conclusione</a:t>
            </a:r>
            <a:endParaRPr b="1" sz="4800"/>
          </a:p>
        </p:txBody>
      </p:sp>
      <p:sp>
        <p:nvSpPr>
          <p:cNvPr id="525" name="Google Shape;525;g2b6b430934c_0_20"/>
          <p:cNvSpPr txBox="1"/>
          <p:nvPr/>
        </p:nvSpPr>
        <p:spPr>
          <a:xfrm>
            <a:off x="1158300" y="2273575"/>
            <a:ext cx="105507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Analizzeremo i risultati ottenuti utilizzando il metodo Langevin-Parisi e li confronteremo con il valore dell'operatore Schrödinguer.</a:t>
            </a:r>
            <a:endParaRPr sz="2200">
              <a:solidFill>
                <a:srgbClr val="242424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26" name="Google Shape;526;g2b6b430934c_0_20"/>
          <p:cNvSpPr txBox="1"/>
          <p:nvPr/>
        </p:nvSpPr>
        <p:spPr>
          <a:xfrm>
            <a:off x="1307100" y="3537450"/>
            <a:ext cx="8807100" cy="20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Attraverso il metodo di Langevin-Parisi non otterremo sempre lo stesso risultato, poiché è un processo stocastico,  ma dovrà essere sempre intorno al valore ottenuto tramite Schrödinger.</a:t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b6b430934c_0_28"/>
          <p:cNvSpPr/>
          <p:nvPr/>
        </p:nvSpPr>
        <p:spPr>
          <a:xfrm>
            <a:off x="2337450" y="4475250"/>
            <a:ext cx="7519800" cy="1641300"/>
          </a:xfrm>
          <a:prstGeom prst="roundRect">
            <a:avLst>
              <a:gd fmla="val 16667" name="adj"/>
            </a:avLst>
          </a:prstGeom>
          <a:solidFill>
            <a:srgbClr val="C7D7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32" name="Google Shape;532;g2b6b430934c_0_28"/>
          <p:cNvSpPr txBox="1"/>
          <p:nvPr/>
        </p:nvSpPr>
        <p:spPr>
          <a:xfrm>
            <a:off x="2432550" y="896850"/>
            <a:ext cx="7326900" cy="8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8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Conclusione</a:t>
            </a:r>
            <a:endParaRPr b="1" sz="48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33" name="Google Shape;533;g2b6b430934c_0_28"/>
          <p:cNvSpPr txBox="1"/>
          <p:nvPr/>
        </p:nvSpPr>
        <p:spPr>
          <a:xfrm>
            <a:off x="1597200" y="2136525"/>
            <a:ext cx="9000300" cy="20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Tramite Schrodinger abbiamo ottenuto un valore fisso di gap = 0,8003 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Dopo aver eseguito il programma principale più volte, il valore più vicino ottenuto attraverso il metodo di Langevin-Parisi era 0,80982 con un errore standard  di  0,02647.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34" name="Google Shape;534;g2b6b430934c_0_28"/>
          <p:cNvSpPr txBox="1"/>
          <p:nvPr/>
        </p:nvSpPr>
        <p:spPr>
          <a:xfrm>
            <a:off x="2688750" y="4504500"/>
            <a:ext cx="7168500" cy="15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Questo valore è un valore molto vicino a quello ottenuto utilizzando l’operatore di Schrödinger e l'errore ottenuto è piccolo rispetto al valore di gap ottenuto ciò significa che abbiamo un’elevata precisione nella stima del gap.</a:t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b6b430934c_0_36"/>
          <p:cNvSpPr/>
          <p:nvPr/>
        </p:nvSpPr>
        <p:spPr>
          <a:xfrm>
            <a:off x="3240750" y="4167550"/>
            <a:ext cx="5710500" cy="1480200"/>
          </a:xfrm>
          <a:prstGeom prst="roundRect">
            <a:avLst>
              <a:gd fmla="val 16667" name="adj"/>
            </a:avLst>
          </a:prstGeom>
          <a:solidFill>
            <a:srgbClr val="C7D7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40" name="Google Shape;540;g2b6b430934c_0_36"/>
          <p:cNvSpPr txBox="1"/>
          <p:nvPr>
            <p:ph type="title"/>
          </p:nvPr>
        </p:nvSpPr>
        <p:spPr>
          <a:xfrm>
            <a:off x="1158300" y="829425"/>
            <a:ext cx="9875400" cy="1096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800"/>
              <a:t>Conclusione</a:t>
            </a:r>
            <a:endParaRPr b="1" sz="4800"/>
          </a:p>
        </p:txBody>
      </p:sp>
      <p:sp>
        <p:nvSpPr>
          <p:cNvPr id="541" name="Google Shape;541;g2b6b430934c_0_36"/>
          <p:cNvSpPr txBox="1"/>
          <p:nvPr/>
        </p:nvSpPr>
        <p:spPr>
          <a:xfrm>
            <a:off x="1468325" y="2189263"/>
            <a:ext cx="8718900" cy="16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dev ci fornisce il numero di volte in cui il gap energetico calcolato (gap) è superiore all'errore standard stimato nell'energia media (dE)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Clr>
                <a:srgbClr val="93B6D2"/>
              </a:buClr>
              <a:buSzPts val="2200"/>
              <a:buFont typeface="Corbel"/>
              <a:buChar char="●"/>
            </a:pPr>
            <a:r>
              <a:rPr lang="it" sz="2200">
                <a:solidFill>
                  <a:srgbClr val="242424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Il valore ottenuto è del 36%, che è un valore basso.</a:t>
            </a:r>
            <a:endParaRPr sz="2200">
              <a:solidFill>
                <a:srgbClr val="242424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542" name="Google Shape;542;g2b6b430934c_0_36"/>
          <p:cNvSpPr txBox="1"/>
          <p:nvPr/>
        </p:nvSpPr>
        <p:spPr>
          <a:xfrm>
            <a:off x="3240750" y="4123600"/>
            <a:ext cx="5788200" cy="15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200">
                <a:solidFill>
                  <a:srgbClr val="242424"/>
                </a:solidFill>
                <a:latin typeface="Corbel"/>
                <a:ea typeface="Corbel"/>
                <a:cs typeface="Corbel"/>
                <a:sym typeface="Corbel"/>
              </a:rPr>
              <a:t> Il gap energetico è significativamente maggiore dell’errore nella stima dell’energia media, che è un buon indicatore dell’affidabilità dei risultati del calcolo.</a:t>
            </a:r>
            <a:endParaRPr sz="220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2b6b430934c_0_43"/>
          <p:cNvSpPr txBox="1"/>
          <p:nvPr>
            <p:ph type="title"/>
          </p:nvPr>
        </p:nvSpPr>
        <p:spPr>
          <a:xfrm>
            <a:off x="1158300" y="829400"/>
            <a:ext cx="9875400" cy="1096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4800"/>
              <a:t>Conclusione</a:t>
            </a:r>
            <a:endParaRPr b="1" sz="4800"/>
          </a:p>
        </p:txBody>
      </p:sp>
      <p:sp>
        <p:nvSpPr>
          <p:cNvPr id="548" name="Google Shape;548;g2b6b430934c_0_43"/>
          <p:cNvSpPr txBox="1"/>
          <p:nvPr/>
        </p:nvSpPr>
        <p:spPr>
          <a:xfrm>
            <a:off x="1480050" y="2256750"/>
            <a:ext cx="8675100" cy="33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➢"/>
            </a:pP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Il metodo di Langevin-Parisi è un buon metodo per ottenere</a:t>
            </a: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il gap di un </a:t>
            </a: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sistema fisico in due dimensioni: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➢"/>
            </a:pP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Ci fornisce un valore abbastanza preciso.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93B6D2"/>
              </a:buClr>
              <a:buSzPts val="2200"/>
              <a:buFont typeface="Corbel"/>
              <a:buChar char="➢"/>
            </a:pPr>
            <a:r>
              <a:rPr lang="it" sz="22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 risultati hanno un’elevata affidabilità.</a:t>
            </a:r>
            <a:endParaRPr sz="22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2"/>
          <p:cNvSpPr txBox="1"/>
          <p:nvPr>
            <p:ph type="ctrTitle"/>
          </p:nvPr>
        </p:nvSpPr>
        <p:spPr>
          <a:xfrm>
            <a:off x="1109980" y="882376"/>
            <a:ext cx="9966960" cy="29260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Font typeface="Corbel"/>
              <a:buNone/>
            </a:pPr>
            <a:r>
              <a:rPr lang="it"/>
              <a:t>FINE</a:t>
            </a:r>
            <a:endParaRPr/>
          </a:p>
        </p:txBody>
      </p:sp>
      <p:sp>
        <p:nvSpPr>
          <p:cNvPr id="554" name="Google Shape;554;p32"/>
          <p:cNvSpPr txBox="1"/>
          <p:nvPr>
            <p:ph idx="1" type="subTitle"/>
          </p:nvPr>
        </p:nvSpPr>
        <p:spPr>
          <a:xfrm>
            <a:off x="1709530" y="3869634"/>
            <a:ext cx="8767860" cy="1388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6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b5b60ec7f5_0_62"/>
          <p:cNvSpPr txBox="1"/>
          <p:nvPr>
            <p:ph idx="1" type="body"/>
          </p:nvPr>
        </p:nvSpPr>
        <p:spPr>
          <a:xfrm>
            <a:off x="1143000" y="888350"/>
            <a:ext cx="9873000" cy="5207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>
                <a:solidFill>
                  <a:schemeClr val="dk1"/>
                </a:solidFill>
              </a:rPr>
              <a:t>Obiettivi:</a:t>
            </a:r>
            <a:endParaRPr>
              <a:solidFill>
                <a:schemeClr val="dk1"/>
              </a:solidFill>
            </a:endParaRPr>
          </a:p>
          <a:p>
            <a:pPr indent="-320040" lvl="0" marL="457200" rtl="0" algn="l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</a:pPr>
            <a:r>
              <a:rPr lang="it">
                <a:solidFill>
                  <a:schemeClr val="dk1"/>
                </a:solidFill>
              </a:rPr>
              <a:t>Spiegare tutti  le equazioni matematiche che saranno utilizzate</a:t>
            </a:r>
            <a:endParaRPr>
              <a:solidFill>
                <a:schemeClr val="dk1"/>
              </a:solidFill>
            </a:endParaRPr>
          </a:p>
          <a:p>
            <a:pPr indent="-32004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</a:pPr>
            <a:r>
              <a:rPr lang="it">
                <a:solidFill>
                  <a:schemeClr val="dk1"/>
                </a:solidFill>
              </a:rPr>
              <a:t>Analizzare dettagliatamente tutti i programmi e le sue strutture</a:t>
            </a:r>
            <a:endParaRPr>
              <a:solidFill>
                <a:schemeClr val="dk1"/>
              </a:solidFill>
            </a:endParaRPr>
          </a:p>
          <a:p>
            <a:pPr indent="-32004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</a:pPr>
            <a:r>
              <a:rPr lang="it">
                <a:solidFill>
                  <a:schemeClr val="dk1"/>
                </a:solidFill>
              </a:rPr>
              <a:t>Vedere un esempio pratico dei programmi LangPar2D e schr2D</a:t>
            </a:r>
            <a:endParaRPr>
              <a:solidFill>
                <a:schemeClr val="dk1"/>
              </a:solidFill>
            </a:endParaRPr>
          </a:p>
          <a:p>
            <a:pPr indent="-32004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</a:pPr>
            <a:r>
              <a:rPr lang="it">
                <a:solidFill>
                  <a:schemeClr val="dk1"/>
                </a:solidFill>
              </a:rPr>
              <a:t>Confrontare i risultati e analizzare le grafiche</a:t>
            </a:r>
            <a:endParaRPr>
              <a:solidFill>
                <a:schemeClr val="dk1"/>
              </a:solidFill>
            </a:endParaRPr>
          </a:p>
          <a:p>
            <a:pPr indent="-32004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40"/>
              <a:buChar char="•"/>
            </a:pPr>
            <a:r>
              <a:rPr lang="it">
                <a:solidFill>
                  <a:schemeClr val="dk1"/>
                </a:solidFill>
              </a:rPr>
              <a:t>Conclusione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 txBox="1"/>
          <p:nvPr>
            <p:ph idx="1" type="body"/>
          </p:nvPr>
        </p:nvSpPr>
        <p:spPr>
          <a:xfrm>
            <a:off x="1143000" y="1008600"/>
            <a:ext cx="10039500" cy="507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Consideriamo l’Hamiltoniano                                         (N variabili continui).  Il valore atteso di equilibrio della funzione  è dato da:</a:t>
            </a:r>
            <a:br>
              <a:rPr lang="it">
                <a:solidFill>
                  <a:srgbClr val="242424"/>
                </a:solidFill>
              </a:rPr>
            </a:b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Dove imponiamo che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Una forma pratica di calcolare              è basata nell’equazione di Langevin:</a:t>
            </a:r>
            <a:br>
              <a:rPr lang="it">
                <a:solidFill>
                  <a:srgbClr val="242424"/>
                </a:solidFill>
              </a:rPr>
            </a:br>
            <a:endParaRPr>
              <a:solidFill>
                <a:srgbClr val="242424"/>
              </a:solidFill>
            </a:endParaRPr>
          </a:p>
          <a:p>
            <a:pPr indent="457200" lvl="0" marL="868680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(1)</a:t>
            </a:r>
            <a:br>
              <a:rPr lang="it">
                <a:solidFill>
                  <a:srgbClr val="242424"/>
                </a:solidFill>
              </a:rPr>
            </a:br>
            <a:br>
              <a:rPr lang="it">
                <a:solidFill>
                  <a:srgbClr val="242424"/>
                </a:solidFill>
              </a:rPr>
            </a:b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242424"/>
                </a:solidFill>
              </a:rPr>
              <a:t>          </a:t>
            </a:r>
            <a:r>
              <a:rPr lang="it">
                <a:solidFill>
                  <a:srgbClr val="242424"/>
                </a:solidFill>
              </a:rPr>
              <a:t>è una funzione del “tempo” t e             è una variabile gaussiana aleatoria.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3900" y="1668219"/>
            <a:ext cx="3942224" cy="124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3125" y="956375"/>
            <a:ext cx="2364175" cy="404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0775" y="2440803"/>
            <a:ext cx="1809949" cy="5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54550" y="3121660"/>
            <a:ext cx="662225" cy="257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55463" y="3547050"/>
            <a:ext cx="6879500" cy="11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58447" y="4959483"/>
            <a:ext cx="662225" cy="349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05375" y="4966875"/>
            <a:ext cx="662225" cy="33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b51c562767_1_37"/>
          <p:cNvSpPr txBox="1"/>
          <p:nvPr>
            <p:ph idx="1" type="body"/>
          </p:nvPr>
        </p:nvSpPr>
        <p:spPr>
          <a:xfrm>
            <a:off x="1143000" y="1008600"/>
            <a:ext cx="10039500" cy="507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Infatti</a:t>
            </a:r>
            <a:r>
              <a:rPr lang="it">
                <a:solidFill>
                  <a:srgbClr val="242424"/>
                </a:solidFill>
              </a:rPr>
              <a:t>, abbiamo: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																				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																				(2)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242424"/>
                </a:solidFill>
              </a:rPr>
              <a:t>dove            è la soluzione dell’equazione (1) per una scelta aleatoria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Eqs (1), (2) sono gli strumenti per calcolare il valore atteso statistico, alternativo al metodi di Monte Carlo standard.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Prima di risolvere l’eq (2) dobbiamo discretizzare il tempo: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dove abbiamo fissato                  e         sono variabili aleatorie gaussiane: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</p:txBody>
      </p:sp>
      <p:pic>
        <p:nvPicPr>
          <p:cNvPr id="137" name="Google Shape;137;g2b51c562767_1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4062" y="1418550"/>
            <a:ext cx="4623876" cy="100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2b51c562767_1_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80975" y="2528550"/>
            <a:ext cx="470600" cy="25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2b51c562767_1_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50375" y="2528550"/>
            <a:ext cx="204910" cy="25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2b51c562767_1_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26206" y="4128900"/>
            <a:ext cx="4939591" cy="100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2b51c562767_1_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84039" y="5198125"/>
            <a:ext cx="845261" cy="25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2b51c562767_1_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86390" y="5133250"/>
            <a:ext cx="397761" cy="38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2b51c562767_1_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61263" y="5696625"/>
            <a:ext cx="2402975" cy="46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b5b60ec7f5_0_13"/>
          <p:cNvSpPr txBox="1"/>
          <p:nvPr>
            <p:ph idx="1" type="body"/>
          </p:nvPr>
        </p:nvSpPr>
        <p:spPr>
          <a:xfrm>
            <a:off x="1143000" y="1008600"/>
            <a:ext cx="10039500" cy="507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Il tempo misurato è proporzionale a           e gli errori nel </a:t>
            </a:r>
            <a:r>
              <a:rPr lang="it">
                <a:solidFill>
                  <a:srgbClr val="242424"/>
                </a:solidFill>
              </a:rPr>
              <a:t>risultato</a:t>
            </a:r>
            <a:r>
              <a:rPr lang="it">
                <a:solidFill>
                  <a:srgbClr val="242424"/>
                </a:solidFill>
              </a:rPr>
              <a:t> finale sono proporzionale a      . Se sono </a:t>
            </a:r>
            <a:r>
              <a:rPr lang="it">
                <a:solidFill>
                  <a:srgbClr val="242424"/>
                </a:solidFill>
              </a:rPr>
              <a:t>necessari</a:t>
            </a:r>
            <a:r>
              <a:rPr lang="it">
                <a:solidFill>
                  <a:srgbClr val="242424"/>
                </a:solidFill>
              </a:rPr>
              <a:t> risultati accurati, questo metodo è più lento che il metodo di Monte Carlo: l’equazione del tempo </a:t>
            </a:r>
            <a:r>
              <a:rPr lang="it">
                <a:solidFill>
                  <a:srgbClr val="242424"/>
                </a:solidFill>
              </a:rPr>
              <a:t>discreto</a:t>
            </a:r>
            <a:r>
              <a:rPr lang="it">
                <a:solidFill>
                  <a:srgbClr val="242424"/>
                </a:solidFill>
              </a:rPr>
              <a:t> di Langevin è molto </a:t>
            </a:r>
            <a:r>
              <a:rPr lang="it">
                <a:solidFill>
                  <a:srgbClr val="242424"/>
                </a:solidFill>
              </a:rPr>
              <a:t>simile</a:t>
            </a:r>
            <a:r>
              <a:rPr lang="it">
                <a:solidFill>
                  <a:srgbClr val="242424"/>
                </a:solidFill>
              </a:rPr>
              <a:t> al metodo di Monte Carlo con piccoli passi proporzionali a          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242424"/>
                </a:solidFill>
              </a:rPr>
              <a:t>Del teorema di fluttuazione-dissipazione sappiamo che: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dove            è misurato con l’hamiltoniana                                . Possiamo introdurre l’equazione di Langevin dipendente da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g2b5b60ec7f5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725" y="1058500"/>
            <a:ext cx="414525" cy="28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b5b60ec7f5_0_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36925" y="1421200"/>
            <a:ext cx="214725" cy="20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2b5b60ec7f5_0_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7875" y="1964700"/>
            <a:ext cx="448570" cy="28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b5b60ec7f5_0_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95787" y="2804150"/>
            <a:ext cx="3280401" cy="79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2b5b60ec7f5_0_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1949" y="3875700"/>
            <a:ext cx="558025" cy="3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2b5b60ec7f5_0_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40551" y="3845873"/>
            <a:ext cx="1717325" cy="431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2b5b60ec7f5_0_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25819" y="4198475"/>
            <a:ext cx="214725" cy="275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2b5b60ec7f5_0_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764529" y="4737970"/>
            <a:ext cx="4137329" cy="79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b5b60ec7f5_0_34"/>
          <p:cNvSpPr txBox="1"/>
          <p:nvPr>
            <p:ph idx="1" type="body"/>
          </p:nvPr>
        </p:nvSpPr>
        <p:spPr>
          <a:xfrm>
            <a:off x="1143000" y="1008600"/>
            <a:ext cx="10039500" cy="507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Sviluppando                    in potenze da                                                                                          ed identificando i termini, otteniamo: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dove        e sua derivata sono calcolate solo come funzioni da 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>
                <a:solidFill>
                  <a:srgbClr val="242424"/>
                </a:solidFill>
              </a:rPr>
              <a:t>Finalmente arriviamo a</a:t>
            </a:r>
            <a:endParaRPr>
              <a:solidFill>
                <a:srgbClr val="242424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/>
              <a:t> </a:t>
            </a:r>
            <a:endParaRPr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it"/>
              <a:t> </a:t>
            </a:r>
            <a:endParaRPr/>
          </a:p>
        </p:txBody>
      </p:sp>
      <p:pic>
        <p:nvPicPr>
          <p:cNvPr id="162" name="Google Shape;162;g2b5b60ec7f5_0_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7024" y="1008599"/>
            <a:ext cx="933400" cy="37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b5b60ec7f5_0_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9548" y="682350"/>
            <a:ext cx="4895725" cy="83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2b5b60ec7f5_0_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3100" y="1767350"/>
            <a:ext cx="7425799" cy="17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2b5b60ec7f5_0_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03650" y="3688075"/>
            <a:ext cx="280376" cy="37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b5b60ec7f5_0_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87000" y="3725326"/>
            <a:ext cx="452175" cy="34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2b5b60ec7f5_0_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032025" y="4265200"/>
            <a:ext cx="4261450" cy="2030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ase">
  <a:themeElements>
    <a:clrScheme name="Intermedio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2022-12-12T14:32:06Z</dcterms:created>
  <dc:creator>luna llena</dc:creator>
</cp:coreProperties>
</file>